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76C-DD3A-47C7-AA93-9F3A74ABDFDA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5CE91-6C5C-4EAA-86A7-2E4213541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  <a:pPr/>
              <a:t>1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83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78D-F54D-4144-8514-4474917E45A4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7802-344D-45EB-95D9-3A916B17B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57350" y="2644777"/>
            <a:ext cx="58293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SCIENCE-1</a:t>
            </a:r>
            <a: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15B11EC111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UNIT-4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Lecture-4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1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09600"/>
            <a:ext cx="4804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</a:rPr>
              <a:t>Impedance and Admittance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</a:rPr>
              <a:t>Impedance </a:t>
            </a:r>
            <a:r>
              <a:rPr lang="en-US" sz="2800" dirty="0" smtClean="0">
                <a:latin typeface="Times New Roman" pitchFamily="18" charset="0"/>
              </a:rPr>
              <a:t>is defined as the ratio of the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phasor</a:t>
            </a:r>
            <a:r>
              <a:rPr lang="en-US" sz="2800" b="1" dirty="0" smtClean="0">
                <a:latin typeface="Times New Roman" pitchFamily="18" charset="0"/>
              </a:rPr>
              <a:t> voltage  </a:t>
            </a:r>
          </a:p>
          <a:p>
            <a:r>
              <a:rPr lang="en-US" sz="2800" dirty="0" smtClean="0">
                <a:latin typeface="Times New Roman" pitchFamily="18" charset="0"/>
              </a:rPr>
              <a:t>to the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phasor</a:t>
            </a:r>
            <a:r>
              <a:rPr lang="en-US" sz="2800" b="1" dirty="0" smtClean="0">
                <a:latin typeface="Times New Roman" pitchFamily="18" charset="0"/>
              </a:rPr>
              <a:t> current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i="1" dirty="0"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1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14413"/>
            <a:ext cx="8839199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304801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Admittance </a:t>
            </a:r>
            <a:r>
              <a:rPr lang="en-US" sz="2400" dirty="0" smtClean="0">
                <a:latin typeface="Times New Roman" pitchFamily="18" charset="0"/>
              </a:rPr>
              <a:t>is defined as the reciprocal of</a:t>
            </a:r>
            <a:r>
              <a:rPr lang="en-US" sz="2400" b="1" dirty="0" smtClean="0">
                <a:latin typeface="Times New Roman" pitchFamily="18" charset="0"/>
              </a:rPr>
              <a:t> impedance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31166" cy="641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351"/>
            <a:ext cx="55721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" dirty="0">
                <a:latin typeface="Times New Roman"/>
                <a:cs typeface="Times New Roman"/>
              </a:rPr>
              <a:t>Power </a:t>
            </a:r>
            <a:r>
              <a:rPr b="1" spc="-45" dirty="0">
                <a:latin typeface="Times New Roman"/>
                <a:cs typeface="Times New Roman"/>
              </a:rPr>
              <a:t>and </a:t>
            </a:r>
            <a:r>
              <a:rPr b="1" spc="-55" dirty="0">
                <a:latin typeface="Times New Roman"/>
                <a:cs typeface="Times New Roman"/>
              </a:rPr>
              <a:t>Power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65" dirty="0">
                <a:latin typeface="Times New Roman"/>
                <a:cs typeface="Times New Roman"/>
              </a:rPr>
              <a:t>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3977766"/>
            <a:ext cx="35204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(a) AC source</a:t>
            </a:r>
            <a:r>
              <a:rPr sz="2800" spc="-24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delivering  power to a</a:t>
            </a:r>
            <a:r>
              <a:rPr sz="2800" spc="-3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load.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4028" y="3977766"/>
            <a:ext cx="375983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440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0066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66F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66FF"/>
                </a:solidFill>
                <a:latin typeface="Times New Roman"/>
                <a:cs typeface="Times New Roman"/>
              </a:rPr>
              <a:t>) </a:t>
            </a:r>
            <a:r>
              <a:rPr sz="2800" spc="-30" dirty="0">
                <a:solidFill>
                  <a:srgbClr val="0066FF"/>
                </a:solidFill>
                <a:latin typeface="Times New Roman"/>
                <a:cs typeface="Times New Roman"/>
              </a:rPr>
              <a:t>Waveforms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of</a:t>
            </a:r>
            <a:r>
              <a:rPr sz="2800" spc="-6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Times New Roman"/>
                <a:cs typeface="Times New Roman"/>
              </a:rPr>
              <a:t>voltage,  current and</a:t>
            </a:r>
            <a:r>
              <a:rPr sz="2800" spc="-4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66FF"/>
                </a:solidFill>
                <a:latin typeface="Times New Roman"/>
                <a:cs typeface="Times New Roman"/>
              </a:rPr>
              <a:t>power.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9002" y="5060989"/>
            <a:ext cx="440817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85265" algn="l"/>
              </a:tabLst>
            </a:pPr>
            <a:r>
              <a:rPr sz="3400" spc="-15" dirty="0">
                <a:latin typeface="Times New Roman"/>
                <a:cs typeface="Times New Roman"/>
              </a:rPr>
              <a:t>and	</a:t>
            </a:r>
            <a:r>
              <a:rPr sz="3400" i="1" spc="45" dirty="0">
                <a:latin typeface="Times New Roman"/>
                <a:cs typeface="Times New Roman"/>
              </a:rPr>
              <a:t>i</a:t>
            </a:r>
            <a:r>
              <a:rPr sz="3400" i="1" spc="-90" dirty="0">
                <a:latin typeface="Times New Roman"/>
                <a:cs typeface="Times New Roman"/>
              </a:rPr>
              <a:t> </a:t>
            </a:r>
            <a:r>
              <a:rPr sz="3400" spc="90" dirty="0">
                <a:latin typeface="Symbol"/>
                <a:cs typeface="Symbol"/>
              </a:rPr>
              <a:t></a:t>
            </a:r>
            <a:r>
              <a:rPr sz="3400" spc="-110" dirty="0">
                <a:latin typeface="Times New Roman"/>
                <a:cs typeface="Times New Roman"/>
              </a:rPr>
              <a:t> </a:t>
            </a:r>
            <a:r>
              <a:rPr sz="3400" i="1" spc="170" dirty="0">
                <a:latin typeface="Times New Roman"/>
                <a:cs typeface="Times New Roman"/>
              </a:rPr>
              <a:t>I</a:t>
            </a:r>
            <a:r>
              <a:rPr sz="3000" spc="254" baseline="-23611" dirty="0">
                <a:latin typeface="Times New Roman"/>
                <a:cs typeface="Times New Roman"/>
              </a:rPr>
              <a:t>m</a:t>
            </a:r>
            <a:r>
              <a:rPr sz="3000" spc="165" baseline="-23611" dirty="0">
                <a:latin typeface="Times New Roman"/>
                <a:cs typeface="Times New Roman"/>
              </a:rPr>
              <a:t> </a:t>
            </a:r>
            <a:r>
              <a:rPr sz="3400" spc="-45" dirty="0">
                <a:latin typeface="Times New Roman"/>
                <a:cs typeface="Times New Roman"/>
              </a:rPr>
              <a:t>sin(</a:t>
            </a:r>
            <a:r>
              <a:rPr sz="3600" i="1" spc="-45" dirty="0">
                <a:latin typeface="Symbol"/>
                <a:cs typeface="Symbol"/>
              </a:rPr>
              <a:t></a:t>
            </a:r>
            <a:r>
              <a:rPr sz="3400" i="1" spc="-45" dirty="0">
                <a:latin typeface="Times New Roman"/>
                <a:cs typeface="Times New Roman"/>
              </a:rPr>
              <a:t>t</a:t>
            </a:r>
            <a:r>
              <a:rPr sz="3400" i="1" spc="-165" dirty="0">
                <a:latin typeface="Times New Roman"/>
                <a:cs typeface="Times New Roman"/>
              </a:rPr>
              <a:t> </a:t>
            </a:r>
            <a:r>
              <a:rPr sz="3400" spc="105" dirty="0">
                <a:latin typeface="Symbol"/>
                <a:cs typeface="Symbol"/>
              </a:rPr>
              <a:t></a:t>
            </a:r>
            <a:r>
              <a:rPr sz="3600" i="1" spc="105" dirty="0">
                <a:latin typeface="Symbol"/>
                <a:cs typeface="Symbol"/>
              </a:rPr>
              <a:t></a:t>
            </a:r>
            <a:r>
              <a:rPr sz="3600" i="1" spc="-56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210" y="5060989"/>
            <a:ext cx="216408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400" i="1" spc="70" dirty="0">
                <a:latin typeface="Times New Roman"/>
                <a:cs typeface="Times New Roman"/>
              </a:rPr>
              <a:t>v </a:t>
            </a:r>
            <a:r>
              <a:rPr sz="3400" spc="90" dirty="0">
                <a:latin typeface="Symbol"/>
                <a:cs typeface="Symbol"/>
              </a:rPr>
              <a:t></a:t>
            </a:r>
            <a:r>
              <a:rPr sz="3400" spc="-685" dirty="0">
                <a:latin typeface="Times New Roman"/>
                <a:cs typeface="Times New Roman"/>
              </a:rPr>
              <a:t> </a:t>
            </a:r>
            <a:r>
              <a:rPr sz="3400" i="1" spc="15" dirty="0">
                <a:latin typeface="Times New Roman"/>
                <a:cs typeface="Times New Roman"/>
              </a:rPr>
              <a:t>V</a:t>
            </a:r>
            <a:r>
              <a:rPr sz="3000" spc="22" baseline="-23611" dirty="0">
                <a:latin typeface="Times New Roman"/>
                <a:cs typeface="Times New Roman"/>
              </a:rPr>
              <a:t>m </a:t>
            </a:r>
            <a:r>
              <a:rPr sz="3400" spc="30" dirty="0">
                <a:latin typeface="Times New Roman"/>
                <a:cs typeface="Times New Roman"/>
              </a:rPr>
              <a:t>sin</a:t>
            </a:r>
            <a:r>
              <a:rPr sz="3600" i="1" spc="30" dirty="0">
                <a:latin typeface="Symbol"/>
                <a:cs typeface="Symbol"/>
              </a:rPr>
              <a:t></a:t>
            </a:r>
            <a:r>
              <a:rPr sz="3400" i="1" spc="30" dirty="0"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" y="914400"/>
            <a:ext cx="8839200" cy="294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9" name="object 9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535940" y="6546014"/>
            <a:ext cx="173608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pc="-50" dirty="0"/>
              <a:t>Monday, </a:t>
            </a:r>
            <a:r>
              <a:rPr spc="-20" dirty="0"/>
              <a:t>September </a:t>
            </a:r>
            <a:r>
              <a:rPr spc="-40" dirty="0"/>
              <a:t>21,</a:t>
            </a:r>
            <a:r>
              <a:rPr spc="-35" dirty="0"/>
              <a:t> </a:t>
            </a:r>
            <a:r>
              <a:rPr spc="-40"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14</a:t>
            </a:fld>
            <a:endParaRPr spc="-4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3429761" y="6550586"/>
            <a:ext cx="228219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pc="-25" dirty="0"/>
              <a:t>Ch. </a:t>
            </a:r>
            <a:r>
              <a:rPr spc="-40" dirty="0"/>
              <a:t>9 </a:t>
            </a:r>
            <a:r>
              <a:rPr spc="-25" dirty="0"/>
              <a:t>Alternating </a:t>
            </a:r>
            <a:r>
              <a:rPr spc="-10" dirty="0"/>
              <a:t>Current </a:t>
            </a:r>
            <a:r>
              <a:rPr spc="-15" dirty="0"/>
              <a:t>and</a:t>
            </a:r>
            <a:r>
              <a:rPr spc="40" dirty="0"/>
              <a:t> </a:t>
            </a:r>
            <a:r>
              <a:rPr spc="-45" dirty="0"/>
              <a:t>Voltage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253"/>
            <a:ext cx="4307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Let the </a:t>
            </a:r>
            <a:r>
              <a:rPr sz="3200" spc="-5" dirty="0">
                <a:solidFill>
                  <a:srgbClr val="000000"/>
                </a:solidFill>
              </a:rPr>
              <a:t>effective </a:t>
            </a:r>
            <a:r>
              <a:rPr sz="3200" dirty="0">
                <a:solidFill>
                  <a:srgbClr val="000000"/>
                </a:solidFill>
              </a:rPr>
              <a:t>values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be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404560" y="1295638"/>
            <a:ext cx="482600" cy="419100"/>
            <a:chOff x="2404560" y="1295638"/>
            <a:chExt cx="482600" cy="419100"/>
          </a:xfrm>
        </p:grpSpPr>
        <p:sp>
          <p:nvSpPr>
            <p:cNvPr id="4" name="object 4"/>
            <p:cNvSpPr/>
            <p:nvPr/>
          </p:nvSpPr>
          <p:spPr>
            <a:xfrm>
              <a:off x="2412720" y="1558032"/>
              <a:ext cx="51435" cy="28575"/>
            </a:xfrm>
            <a:custGeom>
              <a:avLst/>
              <a:gdLst/>
              <a:ahLst/>
              <a:cxnLst/>
              <a:rect l="l" t="t" r="r" b="b"/>
              <a:pathLst>
                <a:path w="51435" h="28575">
                  <a:moveTo>
                    <a:pt x="0" y="28295"/>
                  </a:moveTo>
                  <a:lnTo>
                    <a:pt x="51228" y="0"/>
                  </a:lnTo>
                </a:path>
              </a:pathLst>
            </a:custGeom>
            <a:ln w="16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3948" y="1565680"/>
              <a:ext cx="74295" cy="132715"/>
            </a:xfrm>
            <a:custGeom>
              <a:avLst/>
              <a:gdLst/>
              <a:ahLst/>
              <a:cxnLst/>
              <a:rect l="l" t="t" r="r" b="b"/>
              <a:pathLst>
                <a:path w="74294" h="132714">
                  <a:moveTo>
                    <a:pt x="0" y="0"/>
                  </a:moveTo>
                  <a:lnTo>
                    <a:pt x="73992" y="132292"/>
                  </a:lnTo>
                </a:path>
              </a:pathLst>
            </a:custGeom>
            <a:ln w="32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6873" y="1304149"/>
              <a:ext cx="340360" cy="394335"/>
            </a:xfrm>
            <a:custGeom>
              <a:avLst/>
              <a:gdLst/>
              <a:ahLst/>
              <a:cxnLst/>
              <a:rect l="l" t="t" r="r" b="b"/>
              <a:pathLst>
                <a:path w="340360" h="394335">
                  <a:moveTo>
                    <a:pt x="0" y="393823"/>
                  </a:moveTo>
                  <a:lnTo>
                    <a:pt x="98389" y="0"/>
                  </a:lnTo>
                </a:path>
                <a:path w="340360" h="394335">
                  <a:moveTo>
                    <a:pt x="98389" y="0"/>
                  </a:moveTo>
                  <a:lnTo>
                    <a:pt x="339898" y="0"/>
                  </a:lnTo>
                </a:path>
              </a:pathLst>
            </a:custGeom>
            <a:ln w="16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73957" y="1295638"/>
            <a:ext cx="482600" cy="419100"/>
            <a:chOff x="5673957" y="1295638"/>
            <a:chExt cx="482600" cy="419100"/>
          </a:xfrm>
        </p:grpSpPr>
        <p:sp>
          <p:nvSpPr>
            <p:cNvPr id="8" name="object 8"/>
            <p:cNvSpPr/>
            <p:nvPr/>
          </p:nvSpPr>
          <p:spPr>
            <a:xfrm>
              <a:off x="5682116" y="1558032"/>
              <a:ext cx="51435" cy="28575"/>
            </a:xfrm>
            <a:custGeom>
              <a:avLst/>
              <a:gdLst/>
              <a:ahLst/>
              <a:cxnLst/>
              <a:rect l="l" t="t" r="r" b="b"/>
              <a:pathLst>
                <a:path w="51435" h="28575">
                  <a:moveTo>
                    <a:pt x="0" y="28295"/>
                  </a:moveTo>
                  <a:lnTo>
                    <a:pt x="51328" y="0"/>
                  </a:lnTo>
                </a:path>
              </a:pathLst>
            </a:custGeom>
            <a:ln w="16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3444" y="1565680"/>
              <a:ext cx="74930" cy="132715"/>
            </a:xfrm>
            <a:custGeom>
              <a:avLst/>
              <a:gdLst/>
              <a:ahLst/>
              <a:cxnLst/>
              <a:rect l="l" t="t" r="r" b="b"/>
              <a:pathLst>
                <a:path w="74929" h="132714">
                  <a:moveTo>
                    <a:pt x="0" y="0"/>
                  </a:moveTo>
                  <a:lnTo>
                    <a:pt x="74658" y="132292"/>
                  </a:lnTo>
                </a:path>
              </a:pathLst>
            </a:custGeom>
            <a:ln w="32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6436" y="1304149"/>
              <a:ext cx="340360" cy="394335"/>
            </a:xfrm>
            <a:custGeom>
              <a:avLst/>
              <a:gdLst/>
              <a:ahLst/>
              <a:cxnLst/>
              <a:rect l="l" t="t" r="r" b="b"/>
              <a:pathLst>
                <a:path w="340360" h="394335">
                  <a:moveTo>
                    <a:pt x="0" y="393823"/>
                  </a:moveTo>
                  <a:lnTo>
                    <a:pt x="98323" y="0"/>
                  </a:lnTo>
                </a:path>
                <a:path w="340360" h="394335">
                  <a:moveTo>
                    <a:pt x="98323" y="0"/>
                  </a:moveTo>
                  <a:lnTo>
                    <a:pt x="339964" y="0"/>
                  </a:lnTo>
                </a:path>
              </a:pathLst>
            </a:custGeom>
            <a:ln w="16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440" y="1273106"/>
            <a:ext cx="8651875" cy="4091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114"/>
              </a:spcBef>
              <a:tabLst>
                <a:tab pos="2451735" algn="l"/>
                <a:tab pos="3032125" algn="l"/>
                <a:tab pos="4215130" algn="l"/>
                <a:tab pos="5721350" algn="l"/>
              </a:tabLst>
            </a:pPr>
            <a:r>
              <a:rPr sz="3100" i="1" spc="130" dirty="0">
                <a:latin typeface="Times New Roman"/>
                <a:cs typeface="Times New Roman"/>
              </a:rPr>
              <a:t>V </a:t>
            </a:r>
            <a:r>
              <a:rPr sz="3100" spc="114" dirty="0">
                <a:latin typeface="Symbol"/>
                <a:cs typeface="Symbol"/>
              </a:rPr>
              <a:t>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V</a:t>
            </a:r>
            <a:r>
              <a:rPr sz="2700" spc="67" baseline="-24691" dirty="0">
                <a:latin typeface="Times New Roman"/>
                <a:cs typeface="Times New Roman"/>
              </a:rPr>
              <a:t>m</a:t>
            </a:r>
            <a:r>
              <a:rPr sz="2700" spc="487" baseline="-24691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/	</a:t>
            </a:r>
            <a:r>
              <a:rPr sz="3100" spc="105" dirty="0">
                <a:latin typeface="Times New Roman"/>
                <a:cs typeface="Times New Roman"/>
              </a:rPr>
              <a:t>2	</a:t>
            </a:r>
            <a:r>
              <a:rPr sz="3100" spc="25" dirty="0">
                <a:latin typeface="Times New Roman"/>
                <a:cs typeface="Times New Roman"/>
              </a:rPr>
              <a:t>and	</a:t>
            </a:r>
            <a:r>
              <a:rPr sz="3100" i="1" spc="70" dirty="0">
                <a:latin typeface="Times New Roman"/>
                <a:cs typeface="Times New Roman"/>
              </a:rPr>
              <a:t>I </a:t>
            </a:r>
            <a:r>
              <a:rPr sz="3100" spc="114" dirty="0">
                <a:latin typeface="Symbol"/>
                <a:cs typeface="Symbol"/>
              </a:rPr>
              <a:t></a:t>
            </a:r>
            <a:r>
              <a:rPr sz="3100" spc="160" dirty="0">
                <a:latin typeface="Times New Roman"/>
                <a:cs typeface="Times New Roman"/>
              </a:rPr>
              <a:t> </a:t>
            </a:r>
            <a:r>
              <a:rPr sz="3100" i="1" spc="175" dirty="0">
                <a:latin typeface="Times New Roman"/>
                <a:cs typeface="Times New Roman"/>
              </a:rPr>
              <a:t>I</a:t>
            </a:r>
            <a:r>
              <a:rPr sz="2700" spc="262" baseline="-24691" dirty="0">
                <a:latin typeface="Times New Roman"/>
                <a:cs typeface="Times New Roman"/>
              </a:rPr>
              <a:t>m</a:t>
            </a:r>
            <a:r>
              <a:rPr sz="2700" spc="487" baseline="-24691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/	</a:t>
            </a:r>
            <a:r>
              <a:rPr sz="3100" spc="105" dirty="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</a:pPr>
            <a:r>
              <a:rPr sz="3200" spc="-20" dirty="0">
                <a:solidFill>
                  <a:srgbClr val="0066FF"/>
                </a:solidFill>
                <a:latin typeface="Times New Roman"/>
                <a:cs typeface="Times New Roman"/>
              </a:rPr>
              <a:t>Apparently, </a:t>
            </a:r>
            <a:r>
              <a:rPr sz="3200" dirty="0">
                <a:latin typeface="Times New Roman"/>
                <a:cs typeface="Times New Roman"/>
              </a:rPr>
              <a:t>it seems that the power going to 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  should be equal 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VI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 marR="2226310">
              <a:lnSpc>
                <a:spcPct val="100000"/>
              </a:lnSpc>
              <a:spcBef>
                <a:spcPts val="1925"/>
              </a:spcBef>
            </a:pPr>
            <a:r>
              <a:rPr sz="3200" dirty="0">
                <a:latin typeface="Times New Roman"/>
                <a:cs typeface="Times New Roman"/>
              </a:rPr>
              <a:t>But the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real power </a:t>
            </a:r>
            <a:r>
              <a:rPr sz="3200" dirty="0">
                <a:latin typeface="Times New Roman"/>
                <a:cs typeface="Times New Roman"/>
              </a:rPr>
              <a:t>is the average of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instantaneous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power.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Times New Roman"/>
                <a:cs typeface="Times New Roman"/>
              </a:rPr>
              <a:t>Let us write the expression of instantaneous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power,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13" name="object 13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53200"/>
            <a:ext cx="2727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15</a:t>
            </a:fld>
            <a:endParaRPr spc="-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248" y="1450372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4">
                <a:moveTo>
                  <a:pt x="0" y="0"/>
                </a:moveTo>
                <a:lnTo>
                  <a:pt x="753596" y="0"/>
                </a:lnTo>
              </a:path>
            </a:pathLst>
          </a:custGeom>
          <a:ln w="14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6248" y="2362460"/>
            <a:ext cx="467995" cy="417195"/>
            <a:chOff x="1136248" y="2362460"/>
            <a:chExt cx="467995" cy="417195"/>
          </a:xfrm>
        </p:grpSpPr>
        <p:sp>
          <p:nvSpPr>
            <p:cNvPr id="4" name="object 4"/>
            <p:cNvSpPr/>
            <p:nvPr/>
          </p:nvSpPr>
          <p:spPr>
            <a:xfrm>
              <a:off x="1171693" y="2643703"/>
              <a:ext cx="43815" cy="26034"/>
            </a:xfrm>
            <a:custGeom>
              <a:avLst/>
              <a:gdLst/>
              <a:ahLst/>
              <a:cxnLst/>
              <a:rect l="l" t="t" r="r" b="b"/>
              <a:pathLst>
                <a:path w="43815" h="26035">
                  <a:moveTo>
                    <a:pt x="0" y="25546"/>
                  </a:moveTo>
                  <a:lnTo>
                    <a:pt x="43729" y="0"/>
                  </a:lnTo>
                </a:path>
              </a:pathLst>
            </a:custGeom>
            <a:ln w="14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5423" y="2651285"/>
              <a:ext cx="64135" cy="114300"/>
            </a:xfrm>
            <a:custGeom>
              <a:avLst/>
              <a:gdLst/>
              <a:ahLst/>
              <a:cxnLst/>
              <a:rect l="l" t="t" r="r" b="b"/>
              <a:pathLst>
                <a:path w="64134" h="114300">
                  <a:moveTo>
                    <a:pt x="0" y="0"/>
                  </a:moveTo>
                  <a:lnTo>
                    <a:pt x="63914" y="113898"/>
                  </a:lnTo>
                </a:path>
              </a:pathLst>
            </a:custGeom>
            <a:ln w="28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6248" y="2369707"/>
              <a:ext cx="467995" cy="395605"/>
            </a:xfrm>
            <a:custGeom>
              <a:avLst/>
              <a:gdLst/>
              <a:ahLst/>
              <a:cxnLst/>
              <a:rect l="l" t="t" r="r" b="b"/>
              <a:pathLst>
                <a:path w="467994" h="395605">
                  <a:moveTo>
                    <a:pt x="150036" y="395476"/>
                  </a:moveTo>
                  <a:lnTo>
                    <a:pt x="234079" y="54516"/>
                  </a:lnTo>
                </a:path>
                <a:path w="467994" h="395605">
                  <a:moveTo>
                    <a:pt x="234079" y="54516"/>
                  </a:moveTo>
                  <a:lnTo>
                    <a:pt x="438264" y="54516"/>
                  </a:lnTo>
                </a:path>
                <a:path w="467994" h="395605">
                  <a:moveTo>
                    <a:pt x="0" y="0"/>
                  </a:moveTo>
                  <a:lnTo>
                    <a:pt x="467446" y="0"/>
                  </a:lnTo>
                </a:path>
              </a:pathLst>
            </a:custGeom>
            <a:ln w="1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91197" y="2362460"/>
            <a:ext cx="467359" cy="417195"/>
            <a:chOff x="1791197" y="2362460"/>
            <a:chExt cx="467359" cy="417195"/>
          </a:xfrm>
        </p:grpSpPr>
        <p:sp>
          <p:nvSpPr>
            <p:cNvPr id="8" name="object 8"/>
            <p:cNvSpPr/>
            <p:nvPr/>
          </p:nvSpPr>
          <p:spPr>
            <a:xfrm>
              <a:off x="1826642" y="2643703"/>
              <a:ext cx="43815" cy="26034"/>
            </a:xfrm>
            <a:custGeom>
              <a:avLst/>
              <a:gdLst/>
              <a:ahLst/>
              <a:cxnLst/>
              <a:rect l="l" t="t" r="r" b="b"/>
              <a:pathLst>
                <a:path w="43814" h="26035">
                  <a:moveTo>
                    <a:pt x="0" y="25546"/>
                  </a:moveTo>
                  <a:lnTo>
                    <a:pt x="43758" y="0"/>
                  </a:lnTo>
                </a:path>
              </a:pathLst>
            </a:custGeom>
            <a:ln w="14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70400" y="2651285"/>
              <a:ext cx="63500" cy="114300"/>
            </a:xfrm>
            <a:custGeom>
              <a:avLst/>
              <a:gdLst/>
              <a:ahLst/>
              <a:cxnLst/>
              <a:rect l="l" t="t" r="r" b="b"/>
              <a:pathLst>
                <a:path w="63500" h="114300">
                  <a:moveTo>
                    <a:pt x="0" y="0"/>
                  </a:moveTo>
                  <a:lnTo>
                    <a:pt x="63203" y="113898"/>
                  </a:lnTo>
                </a:path>
              </a:pathLst>
            </a:custGeom>
            <a:ln w="28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1197" y="2369707"/>
              <a:ext cx="467359" cy="395605"/>
            </a:xfrm>
            <a:custGeom>
              <a:avLst/>
              <a:gdLst/>
              <a:ahLst/>
              <a:cxnLst/>
              <a:rect l="l" t="t" r="r" b="b"/>
              <a:pathLst>
                <a:path w="467360" h="395605">
                  <a:moveTo>
                    <a:pt x="150036" y="395476"/>
                  </a:moveTo>
                  <a:lnTo>
                    <a:pt x="234079" y="54516"/>
                  </a:lnTo>
                </a:path>
                <a:path w="467360" h="395605">
                  <a:moveTo>
                    <a:pt x="234079" y="54516"/>
                  </a:moveTo>
                  <a:lnTo>
                    <a:pt x="438264" y="54516"/>
                  </a:lnTo>
                </a:path>
                <a:path w="467360" h="395605">
                  <a:moveTo>
                    <a:pt x="0" y="0"/>
                  </a:moveTo>
                  <a:lnTo>
                    <a:pt x="466734" y="0"/>
                  </a:lnTo>
                </a:path>
              </a:pathLst>
            </a:custGeom>
            <a:ln w="14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4081" y="2839292"/>
            <a:ext cx="368935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355" dirty="0">
                <a:latin typeface="Times New Roman"/>
                <a:cs typeface="Times New Roman"/>
              </a:rPr>
              <a:t> </a:t>
            </a:r>
            <a:r>
              <a:rPr sz="2700" i="1" spc="-40" dirty="0">
                <a:latin typeface="Times New Roman"/>
                <a:cs typeface="Times New Roman"/>
              </a:rPr>
              <a:t>VI</a:t>
            </a:r>
            <a:r>
              <a:rPr sz="2700" i="1" spc="-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cos</a:t>
            </a:r>
            <a:r>
              <a:rPr sz="2850" i="1" spc="-10" dirty="0">
                <a:latin typeface="Symbol"/>
                <a:cs typeface="Symbol"/>
              </a:rPr>
              <a:t></a:t>
            </a:r>
            <a:r>
              <a:rPr sz="2850" i="1" spc="4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</a:t>
            </a:r>
            <a:r>
              <a:rPr sz="2700" i="1" spc="40" dirty="0">
                <a:latin typeface="Times New Roman"/>
                <a:cs typeface="Times New Roman"/>
              </a:rPr>
              <a:t>VI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cos(2</a:t>
            </a:r>
            <a:r>
              <a:rPr sz="2850" i="1" spc="-30" dirty="0">
                <a:latin typeface="Symbol"/>
                <a:cs typeface="Symbol"/>
              </a:rPr>
              <a:t></a:t>
            </a:r>
            <a:r>
              <a:rPr sz="2700" i="1" spc="-30" dirty="0">
                <a:latin typeface="Times New Roman"/>
                <a:cs typeface="Times New Roman"/>
              </a:rPr>
              <a:t>t</a:t>
            </a:r>
            <a:r>
              <a:rPr sz="2700" i="1" spc="-9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850" i="1" spc="60" dirty="0">
                <a:latin typeface="Symbol"/>
                <a:cs typeface="Symbol"/>
              </a:rPr>
              <a:t></a:t>
            </a:r>
            <a:r>
              <a:rPr sz="2850" i="1" spc="-3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9151" y="2395652"/>
            <a:ext cx="8528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750" algn="l"/>
              </a:tabLst>
            </a:pPr>
            <a:r>
              <a:rPr sz="2700" spc="5" dirty="0">
                <a:latin typeface="Times New Roman"/>
                <a:cs typeface="Times New Roman"/>
              </a:rPr>
              <a:t>2	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9061" y="2080780"/>
            <a:ext cx="713359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dirty="0">
                <a:latin typeface="Symbol"/>
                <a:cs typeface="Symbol"/>
              </a:rPr>
              <a:t></a:t>
            </a:r>
            <a:r>
              <a:rPr sz="2700" spc="245" dirty="0">
                <a:latin typeface="Times New Roman"/>
                <a:cs typeface="Times New Roman"/>
              </a:rPr>
              <a:t> </a:t>
            </a:r>
            <a:r>
              <a:rPr sz="4050" i="1" spc="7" baseline="34979" dirty="0">
                <a:latin typeface="Times New Roman"/>
                <a:cs typeface="Times New Roman"/>
              </a:rPr>
              <a:t>I</a:t>
            </a:r>
            <a:r>
              <a:rPr sz="4050" i="1" spc="-667" baseline="34979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m</a:t>
            </a:r>
            <a:r>
              <a:rPr sz="2325" spc="217" baseline="3763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[cos</a:t>
            </a:r>
            <a:r>
              <a:rPr sz="2850" i="1" spc="-10" dirty="0">
                <a:latin typeface="Symbol"/>
                <a:cs typeface="Symbol"/>
              </a:rPr>
              <a:t></a:t>
            </a:r>
            <a:r>
              <a:rPr sz="2850" i="1" spc="5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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cos(2</a:t>
            </a:r>
            <a:r>
              <a:rPr sz="2850" i="1" spc="-30" dirty="0">
                <a:latin typeface="Symbol"/>
                <a:cs typeface="Symbol"/>
              </a:rPr>
              <a:t></a:t>
            </a:r>
            <a:r>
              <a:rPr sz="2700" i="1" spc="-30" dirty="0">
                <a:latin typeface="Times New Roman"/>
                <a:cs typeface="Times New Roman"/>
              </a:rPr>
              <a:t>t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</a:t>
            </a:r>
            <a:r>
              <a:rPr sz="2850" i="1" spc="65" dirty="0">
                <a:latin typeface="Symbol"/>
                <a:cs typeface="Symbol"/>
              </a:rPr>
              <a:t></a:t>
            </a:r>
            <a:r>
              <a:rPr sz="2850" i="1" spc="-3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)]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VI</a:t>
            </a:r>
            <a:r>
              <a:rPr sz="2700" spc="10" dirty="0">
                <a:latin typeface="Times New Roman"/>
                <a:cs typeface="Times New Roman"/>
              </a:rPr>
              <a:t>[cos</a:t>
            </a:r>
            <a:r>
              <a:rPr sz="2850" i="1" spc="10" dirty="0">
                <a:latin typeface="Symbol"/>
                <a:cs typeface="Symbol"/>
              </a:rPr>
              <a:t></a:t>
            </a:r>
            <a:r>
              <a:rPr sz="2850" i="1" spc="5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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cos(2</a:t>
            </a:r>
            <a:r>
              <a:rPr sz="2850" i="1" spc="-30" dirty="0">
                <a:latin typeface="Symbol"/>
                <a:cs typeface="Symbol"/>
              </a:rPr>
              <a:t></a:t>
            </a:r>
            <a:r>
              <a:rPr sz="2700" i="1" spc="-30" dirty="0">
                <a:latin typeface="Times New Roman"/>
                <a:cs typeface="Times New Roman"/>
              </a:rPr>
              <a:t>t</a:t>
            </a:r>
            <a:r>
              <a:rPr sz="2700" i="1" spc="-7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850" i="1" spc="60" dirty="0">
                <a:latin typeface="Symbol"/>
                <a:cs typeface="Symbol"/>
              </a:rPr>
              <a:t></a:t>
            </a:r>
            <a:r>
              <a:rPr sz="2850" i="1" spc="-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)]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681" y="1424799"/>
            <a:ext cx="815975" cy="8940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275"/>
              </a:spcBef>
            </a:pPr>
            <a:r>
              <a:rPr sz="2700" spc="5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4050" spc="7" baseline="-34979" dirty="0">
                <a:latin typeface="Symbol"/>
                <a:cs typeface="Symbol"/>
              </a:rPr>
              <a:t></a:t>
            </a:r>
            <a:r>
              <a:rPr sz="4050" spc="60" baseline="-34979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V</a:t>
            </a:r>
            <a:r>
              <a:rPr sz="2325" spc="15" baseline="-25089" dirty="0">
                <a:latin typeface="Times New Roman"/>
                <a:cs typeface="Times New Roman"/>
              </a:rPr>
              <a:t>m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681" y="1161445"/>
            <a:ext cx="656209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4050" i="1" spc="15" baseline="34979" dirty="0">
                <a:latin typeface="Times New Roman"/>
                <a:cs typeface="Times New Roman"/>
              </a:rPr>
              <a:t>V</a:t>
            </a:r>
            <a:r>
              <a:rPr sz="2325" spc="15" baseline="37634" dirty="0">
                <a:latin typeface="Times New Roman"/>
                <a:cs typeface="Times New Roman"/>
              </a:rPr>
              <a:t>m</a:t>
            </a:r>
            <a:r>
              <a:rPr sz="2325" spc="-157" baseline="37634" dirty="0">
                <a:latin typeface="Times New Roman"/>
                <a:cs typeface="Times New Roman"/>
              </a:rPr>
              <a:t> </a:t>
            </a:r>
            <a:r>
              <a:rPr sz="4050" i="1" spc="7" baseline="34979" dirty="0">
                <a:latin typeface="Times New Roman"/>
                <a:cs typeface="Times New Roman"/>
              </a:rPr>
              <a:t>I</a:t>
            </a:r>
            <a:r>
              <a:rPr sz="4050" i="1" spc="-667" baseline="34979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m</a:t>
            </a:r>
            <a:r>
              <a:rPr sz="2325" spc="405" baseline="37634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[cos{</a:t>
            </a:r>
            <a:r>
              <a:rPr sz="2850" i="1" spc="-55" dirty="0">
                <a:latin typeface="Symbol"/>
                <a:cs typeface="Symbol"/>
              </a:rPr>
              <a:t></a:t>
            </a:r>
            <a:r>
              <a:rPr sz="2700" i="1" spc="-55" dirty="0">
                <a:latin typeface="Times New Roman"/>
                <a:cs typeface="Times New Roman"/>
              </a:rPr>
              <a:t>t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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Times New Roman"/>
                <a:cs typeface="Times New Roman"/>
              </a:rPr>
              <a:t>(</a:t>
            </a:r>
            <a:r>
              <a:rPr sz="2850" i="1" spc="-65" dirty="0">
                <a:latin typeface="Symbol"/>
                <a:cs typeface="Symbol"/>
              </a:rPr>
              <a:t></a:t>
            </a:r>
            <a:r>
              <a:rPr sz="2700" i="1" spc="-65" dirty="0">
                <a:latin typeface="Times New Roman"/>
                <a:cs typeface="Times New Roman"/>
              </a:rPr>
              <a:t>t</a:t>
            </a:r>
            <a:r>
              <a:rPr sz="2700" i="1" spc="-8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</a:t>
            </a:r>
            <a:r>
              <a:rPr sz="2850" i="1" spc="65" dirty="0">
                <a:latin typeface="Symbol"/>
                <a:cs typeface="Symbol"/>
              </a:rPr>
              <a:t></a:t>
            </a:r>
            <a:r>
              <a:rPr sz="2850" i="1" spc="-3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)}</a:t>
            </a:r>
            <a:r>
              <a:rPr sz="2700" spc="-434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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Times New Roman"/>
                <a:cs typeface="Times New Roman"/>
              </a:rPr>
              <a:t>cos{</a:t>
            </a:r>
            <a:r>
              <a:rPr sz="2850" i="1" spc="-65" dirty="0">
                <a:latin typeface="Symbol"/>
                <a:cs typeface="Symbol"/>
              </a:rPr>
              <a:t></a:t>
            </a:r>
            <a:r>
              <a:rPr sz="2700" i="1" spc="-65" dirty="0">
                <a:latin typeface="Times New Roman"/>
                <a:cs typeface="Times New Roman"/>
              </a:rPr>
              <a:t>t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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-70" dirty="0">
                <a:latin typeface="Times New Roman"/>
                <a:cs typeface="Times New Roman"/>
              </a:rPr>
              <a:t>(</a:t>
            </a:r>
            <a:r>
              <a:rPr sz="2850" i="1" spc="-70" dirty="0">
                <a:latin typeface="Symbol"/>
                <a:cs typeface="Symbol"/>
              </a:rPr>
              <a:t></a:t>
            </a:r>
            <a:r>
              <a:rPr sz="2700" i="1" spc="-70" dirty="0">
                <a:latin typeface="Times New Roman"/>
                <a:cs typeface="Times New Roman"/>
              </a:rPr>
              <a:t>t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850" i="1" spc="60" dirty="0">
                <a:latin typeface="Symbol"/>
                <a:cs typeface="Symbol"/>
              </a:rPr>
              <a:t></a:t>
            </a:r>
            <a:r>
              <a:rPr sz="2850" i="1" spc="-36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)}]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757" y="423623"/>
            <a:ext cx="800417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5" dirty="0">
                <a:latin typeface="Times New Roman"/>
                <a:cs typeface="Times New Roman"/>
              </a:rPr>
              <a:t>p</a:t>
            </a:r>
            <a:r>
              <a:rPr sz="2700" i="1" spc="-3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i="1" spc="75" dirty="0">
                <a:latin typeface="Times New Roman"/>
                <a:cs typeface="Times New Roman"/>
              </a:rPr>
              <a:t>vi</a:t>
            </a:r>
            <a:r>
              <a:rPr sz="2700" i="1" spc="-18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29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[</a:t>
            </a:r>
            <a:r>
              <a:rPr sz="2700" i="1" spc="-55" dirty="0">
                <a:latin typeface="Times New Roman"/>
                <a:cs typeface="Times New Roman"/>
              </a:rPr>
              <a:t>V</a:t>
            </a:r>
            <a:r>
              <a:rPr sz="2325" spc="-82" baseline="-25089" dirty="0">
                <a:latin typeface="Times New Roman"/>
                <a:cs typeface="Times New Roman"/>
              </a:rPr>
              <a:t>m</a:t>
            </a:r>
            <a:r>
              <a:rPr sz="2325" spc="254" baseline="-25089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sin</a:t>
            </a:r>
            <a:r>
              <a:rPr sz="2700" spc="-430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Symbol"/>
                <a:cs typeface="Symbol"/>
              </a:rPr>
              <a:t></a:t>
            </a:r>
            <a:r>
              <a:rPr sz="2700" i="1" spc="75" dirty="0">
                <a:latin typeface="Times New Roman"/>
                <a:cs typeface="Times New Roman"/>
              </a:rPr>
              <a:t>t</a:t>
            </a:r>
            <a:r>
              <a:rPr sz="2700" spc="75" dirty="0">
                <a:latin typeface="Times New Roman"/>
                <a:cs typeface="Times New Roman"/>
              </a:rPr>
              <a:t>][</a:t>
            </a:r>
            <a:r>
              <a:rPr sz="2700" i="1" spc="75" dirty="0">
                <a:latin typeface="Times New Roman"/>
                <a:cs typeface="Times New Roman"/>
              </a:rPr>
              <a:t>I</a:t>
            </a:r>
            <a:r>
              <a:rPr sz="2325" spc="112" baseline="-25089" dirty="0">
                <a:latin typeface="Times New Roman"/>
                <a:cs typeface="Times New Roman"/>
              </a:rPr>
              <a:t>m</a:t>
            </a:r>
            <a:r>
              <a:rPr sz="2325" spc="262" baseline="-25089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sin(</a:t>
            </a:r>
            <a:r>
              <a:rPr sz="2850" i="1" spc="-35" dirty="0">
                <a:latin typeface="Symbol"/>
                <a:cs typeface="Symbol"/>
              </a:rPr>
              <a:t></a:t>
            </a:r>
            <a:r>
              <a:rPr sz="2700" i="1" spc="-35" dirty="0">
                <a:latin typeface="Times New Roman"/>
                <a:cs typeface="Times New Roman"/>
              </a:rPr>
              <a:t>t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850" i="1" spc="60" dirty="0">
                <a:latin typeface="Symbol"/>
                <a:cs typeface="Symbol"/>
              </a:rPr>
              <a:t></a:t>
            </a:r>
            <a:r>
              <a:rPr sz="2850" i="1" spc="-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)]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V</a:t>
            </a:r>
            <a:r>
              <a:rPr sz="2325" spc="15" baseline="-25089" dirty="0">
                <a:latin typeface="Times New Roman"/>
                <a:cs typeface="Times New Roman"/>
              </a:rPr>
              <a:t>m</a:t>
            </a:r>
            <a:r>
              <a:rPr sz="2325" spc="-150" baseline="-25089" dirty="0">
                <a:latin typeface="Times New Roman"/>
                <a:cs typeface="Times New Roman"/>
              </a:rPr>
              <a:t> </a:t>
            </a:r>
            <a:r>
              <a:rPr sz="2700" i="1" spc="130" dirty="0">
                <a:latin typeface="Times New Roman"/>
                <a:cs typeface="Times New Roman"/>
              </a:rPr>
              <a:t>I</a:t>
            </a:r>
            <a:r>
              <a:rPr sz="2325" spc="195" baseline="-25089" dirty="0">
                <a:latin typeface="Times New Roman"/>
                <a:cs typeface="Times New Roman"/>
              </a:rPr>
              <a:t>m</a:t>
            </a:r>
            <a:r>
              <a:rPr sz="2325" spc="262" baseline="-25089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sin</a:t>
            </a:r>
            <a:r>
              <a:rPr sz="2700" spc="-434" dirty="0">
                <a:latin typeface="Times New Roman"/>
                <a:cs typeface="Times New Roman"/>
              </a:rPr>
              <a:t> </a:t>
            </a:r>
            <a:r>
              <a:rPr sz="2850" i="1" spc="-55" dirty="0">
                <a:latin typeface="Symbol"/>
                <a:cs typeface="Symbol"/>
              </a:rPr>
              <a:t></a:t>
            </a:r>
            <a:r>
              <a:rPr sz="2700" i="1" spc="-55" dirty="0">
                <a:latin typeface="Times New Roman"/>
                <a:cs typeface="Times New Roman"/>
              </a:rPr>
              <a:t>t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sin(</a:t>
            </a:r>
            <a:r>
              <a:rPr sz="2850" i="1" spc="-35" dirty="0">
                <a:latin typeface="Symbol"/>
                <a:cs typeface="Symbol"/>
              </a:rPr>
              <a:t></a:t>
            </a:r>
            <a:r>
              <a:rPr sz="2700" i="1" spc="-35" dirty="0">
                <a:latin typeface="Times New Roman"/>
                <a:cs typeface="Times New Roman"/>
              </a:rPr>
              <a:t>t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850" i="1" spc="60" dirty="0">
                <a:latin typeface="Symbol"/>
                <a:cs typeface="Symbol"/>
              </a:rPr>
              <a:t></a:t>
            </a:r>
            <a:r>
              <a:rPr sz="2850" i="1" spc="-3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3205536"/>
            <a:ext cx="8245475" cy="197675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2020"/>
              </a:spcBef>
              <a:buChar char="•"/>
              <a:tabLst>
                <a:tab pos="451484" algn="l"/>
                <a:tab pos="452120" algn="l"/>
              </a:tabLst>
            </a:pPr>
            <a:r>
              <a:rPr sz="3200" dirty="0">
                <a:latin typeface="Times New Roman"/>
                <a:cs typeface="Times New Roman"/>
              </a:rPr>
              <a:t>The average value of the second term is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zero.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920"/>
              </a:spcBef>
              <a:buChar char="•"/>
              <a:tabLst>
                <a:tab pos="451484" algn="l"/>
                <a:tab pos="452120" algn="l"/>
              </a:tabLst>
            </a:pPr>
            <a:r>
              <a:rPr sz="3200" dirty="0">
                <a:latin typeface="Times New Roman"/>
                <a:cs typeface="Times New Roman"/>
              </a:rPr>
              <a:t>Thus, the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average power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actual power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FF"/>
                </a:solidFill>
                <a:latin typeface="Times New Roman"/>
                <a:cs typeface="Times New Roman"/>
              </a:rPr>
              <a:t>real  power </a:t>
            </a:r>
            <a:r>
              <a:rPr sz="3200" dirty="0">
                <a:latin typeface="Times New Roman"/>
                <a:cs typeface="Times New Roman"/>
              </a:rPr>
              <a:t>consumed by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load is given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90800" y="5181600"/>
            <a:ext cx="2133600" cy="608330"/>
            <a:chOff x="2590800" y="5181600"/>
            <a:chExt cx="2133600" cy="608330"/>
          </a:xfrm>
        </p:grpSpPr>
        <p:sp>
          <p:nvSpPr>
            <p:cNvPr id="19" name="object 19"/>
            <p:cNvSpPr/>
            <p:nvPr/>
          </p:nvSpPr>
          <p:spPr>
            <a:xfrm>
              <a:off x="2590800" y="5181600"/>
              <a:ext cx="2133600" cy="608330"/>
            </a:xfrm>
            <a:custGeom>
              <a:avLst/>
              <a:gdLst/>
              <a:ahLst/>
              <a:cxnLst/>
              <a:rect l="l" t="t" r="r" b="b"/>
              <a:pathLst>
                <a:path w="2133600" h="608329">
                  <a:moveTo>
                    <a:pt x="2133600" y="0"/>
                  </a:moveTo>
                  <a:lnTo>
                    <a:pt x="0" y="0"/>
                  </a:lnTo>
                  <a:lnTo>
                    <a:pt x="0" y="608012"/>
                  </a:lnTo>
                  <a:lnTo>
                    <a:pt x="2133600" y="608012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264" y="5251291"/>
              <a:ext cx="2002155" cy="468630"/>
            </a:xfrm>
            <a:custGeom>
              <a:avLst/>
              <a:gdLst/>
              <a:ahLst/>
              <a:cxnLst/>
              <a:rect l="l" t="t" r="r" b="b"/>
              <a:pathLst>
                <a:path w="2002154" h="468629">
                  <a:moveTo>
                    <a:pt x="9322" y="0"/>
                  </a:moveTo>
                  <a:lnTo>
                    <a:pt x="9322" y="468623"/>
                  </a:lnTo>
                </a:path>
                <a:path w="2002154" h="468629">
                  <a:moveTo>
                    <a:pt x="1991448" y="0"/>
                  </a:moveTo>
                  <a:lnTo>
                    <a:pt x="1991448" y="468623"/>
                  </a:lnTo>
                </a:path>
                <a:path w="2002154" h="468629">
                  <a:moveTo>
                    <a:pt x="0" y="9634"/>
                  </a:moveTo>
                  <a:lnTo>
                    <a:pt x="2001540" y="9634"/>
                  </a:lnTo>
                </a:path>
                <a:path w="2002154" h="468629">
                  <a:moveTo>
                    <a:pt x="0" y="458982"/>
                  </a:moveTo>
                  <a:lnTo>
                    <a:pt x="2001540" y="458982"/>
                  </a:lnTo>
                </a:path>
              </a:pathLst>
            </a:custGeom>
            <a:ln w="18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90800" y="5181600"/>
            <a:ext cx="2133600" cy="608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330"/>
              </a:spcBef>
            </a:pPr>
            <a:r>
              <a:rPr sz="3000" i="1" spc="100" dirty="0">
                <a:latin typeface="Times New Roman"/>
                <a:cs typeface="Times New Roman"/>
              </a:rPr>
              <a:t>P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Symbol"/>
                <a:cs typeface="Symbol"/>
              </a:rPr>
              <a:t></a:t>
            </a:r>
            <a:r>
              <a:rPr sz="3000" spc="-405" dirty="0">
                <a:latin typeface="Times New Roman"/>
                <a:cs typeface="Times New Roman"/>
              </a:rPr>
              <a:t> </a:t>
            </a:r>
            <a:r>
              <a:rPr sz="3000" i="1" spc="35" dirty="0">
                <a:latin typeface="Times New Roman"/>
                <a:cs typeface="Times New Roman"/>
              </a:rPr>
              <a:t>VI</a:t>
            </a:r>
            <a:r>
              <a:rPr sz="3000" i="1" spc="-9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cos</a:t>
            </a:r>
            <a:r>
              <a:rPr sz="3200" i="1" spc="40" dirty="0">
                <a:latin typeface="Symbol"/>
                <a:cs typeface="Symbol"/>
              </a:rPr>
              <a:t>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23" name="object 23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477000"/>
            <a:ext cx="3489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16</a:t>
            </a:fld>
            <a:endParaRPr spc="-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320"/>
              </a:spcBef>
            </a:pPr>
            <a:r>
              <a:rPr spc="-60" dirty="0"/>
              <a:t>Power</a:t>
            </a:r>
            <a:r>
              <a:rPr spc="-25" dirty="0"/>
              <a:t> Factor</a:t>
            </a:r>
          </a:p>
          <a:p>
            <a:pPr marL="330835" marR="5080">
              <a:lnSpc>
                <a:spcPct val="100000"/>
              </a:lnSpc>
              <a:spcBef>
                <a:spcPts val="810"/>
              </a:spcBef>
            </a:pPr>
            <a:r>
              <a:rPr sz="2800" spc="-5" dirty="0">
                <a:solidFill>
                  <a:srgbClr val="000000"/>
                </a:solidFill>
              </a:rPr>
              <a:t>It is defined as the factor by which </a:t>
            </a:r>
            <a:r>
              <a:rPr sz="2800" dirty="0">
                <a:solidFill>
                  <a:srgbClr val="000000"/>
                </a:solidFill>
              </a:rPr>
              <a:t>the </a:t>
            </a:r>
            <a:r>
              <a:rPr sz="2800" spc="-5" dirty="0">
                <a:solidFill>
                  <a:srgbClr val="0066FF"/>
                </a:solidFill>
              </a:rPr>
              <a:t>apparent power </a:t>
            </a:r>
            <a:r>
              <a:rPr sz="2800" spc="-5" dirty="0">
                <a:solidFill>
                  <a:srgbClr val="000000"/>
                </a:solidFill>
              </a:rPr>
              <a:t>is  to be multiplied so </a:t>
            </a:r>
            <a:r>
              <a:rPr sz="2800" spc="-10" dirty="0">
                <a:solidFill>
                  <a:srgbClr val="000000"/>
                </a:solidFill>
              </a:rPr>
              <a:t>as </a:t>
            </a:r>
            <a:r>
              <a:rPr sz="2800" spc="-5" dirty="0">
                <a:solidFill>
                  <a:srgbClr val="000000"/>
                </a:solidFill>
              </a:rPr>
              <a:t>to get </a:t>
            </a:r>
            <a:r>
              <a:rPr sz="2800" dirty="0">
                <a:solidFill>
                  <a:srgbClr val="000000"/>
                </a:solidFill>
              </a:rPr>
              <a:t>the </a:t>
            </a:r>
            <a:r>
              <a:rPr sz="2800" spc="-5" dirty="0">
                <a:solidFill>
                  <a:srgbClr val="0066FF"/>
                </a:solidFill>
              </a:rPr>
              <a:t>real </a:t>
            </a:r>
            <a:r>
              <a:rPr sz="2800" spc="-30" dirty="0">
                <a:solidFill>
                  <a:srgbClr val="0066FF"/>
                </a:solidFill>
              </a:rPr>
              <a:t>power</a:t>
            </a:r>
            <a:r>
              <a:rPr sz="2800" spc="-30" dirty="0">
                <a:solidFill>
                  <a:srgbClr val="000000"/>
                </a:solidFill>
              </a:rPr>
              <a:t>.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Thus,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2139265"/>
            <a:ext cx="7279640" cy="20834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1225"/>
              </a:spcBef>
            </a:pPr>
            <a:r>
              <a:rPr sz="3200" spc="90" dirty="0">
                <a:latin typeface="Times New Roman"/>
                <a:cs typeface="Times New Roman"/>
              </a:rPr>
              <a:t>power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factor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(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i="1" spc="40" dirty="0">
                <a:latin typeface="Times New Roman"/>
                <a:cs typeface="Times New Roman"/>
              </a:rPr>
              <a:t>pf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)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Symbol"/>
                <a:cs typeface="Symbol"/>
              </a:rPr>
              <a:t>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cos</a:t>
            </a:r>
            <a:r>
              <a:rPr sz="3400" i="1" spc="30" dirty="0">
                <a:latin typeface="Symbol"/>
                <a:cs typeface="Symbol"/>
              </a:rPr>
              <a:t></a:t>
            </a:r>
            <a:endParaRPr sz="3400">
              <a:latin typeface="Symbol"/>
              <a:cs typeface="Symbol"/>
            </a:endParaRPr>
          </a:p>
          <a:p>
            <a:pPr marL="12700" marR="5080" algn="just">
              <a:lnSpc>
                <a:spcPct val="100000"/>
              </a:lnSpc>
              <a:spcBef>
                <a:spcPts val="915"/>
              </a:spcBef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case </a:t>
            </a:r>
            <a:r>
              <a:rPr sz="2800" dirty="0">
                <a:solidFill>
                  <a:srgbClr val="3A812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A812E"/>
                </a:solidFill>
                <a:latin typeface="Times New Roman"/>
                <a:cs typeface="Times New Roman"/>
              </a:rPr>
              <a:t>phase angle is </a:t>
            </a:r>
            <a:r>
              <a:rPr sz="2800" dirty="0">
                <a:solidFill>
                  <a:srgbClr val="3A812E"/>
                </a:solidFill>
                <a:latin typeface="Times New Roman"/>
                <a:cs typeface="Times New Roman"/>
              </a:rPr>
              <a:t>zero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the circuit is said to  have </a:t>
            </a:r>
            <a:r>
              <a:rPr sz="28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unity pf. </a:t>
            </a:r>
            <a:r>
              <a:rPr sz="2800" i="1" spc="-5" dirty="0">
                <a:latin typeface="Times New Roman"/>
                <a:cs typeface="Times New Roman"/>
              </a:rPr>
              <a:t>The </a:t>
            </a:r>
            <a:r>
              <a:rPr sz="2800" i="1" spc="-30" dirty="0">
                <a:latin typeface="Times New Roman"/>
                <a:cs typeface="Times New Roman"/>
              </a:rPr>
              <a:t>real </a:t>
            </a:r>
            <a:r>
              <a:rPr sz="2800" i="1" spc="-5" dirty="0">
                <a:latin typeface="Times New Roman"/>
                <a:cs typeface="Times New Roman"/>
              </a:rPr>
              <a:t>power is then same as the  </a:t>
            </a:r>
            <a:r>
              <a:rPr sz="2800" i="1" spc="-15" dirty="0">
                <a:latin typeface="Times New Roman"/>
                <a:cs typeface="Times New Roman"/>
              </a:rPr>
              <a:t>apparent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Times New Roman"/>
                <a:cs typeface="Times New Roman"/>
              </a:rPr>
              <a:t>power.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5" name="object 5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535940" y="6546014"/>
            <a:ext cx="173608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pc="-50" dirty="0"/>
              <a:t>Monday, </a:t>
            </a:r>
            <a:r>
              <a:rPr spc="-20" dirty="0"/>
              <a:t>September </a:t>
            </a:r>
            <a:r>
              <a:rPr spc="-40" dirty="0"/>
              <a:t>21,</a:t>
            </a:r>
            <a:r>
              <a:rPr spc="-35" dirty="0"/>
              <a:t> </a:t>
            </a:r>
            <a:r>
              <a:rPr spc="-40"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17</a:t>
            </a:fld>
            <a:endParaRPr spc="-4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3429761" y="6550586"/>
            <a:ext cx="228219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pc="-25" dirty="0"/>
              <a:t>Ch. </a:t>
            </a:r>
            <a:r>
              <a:rPr spc="-40" dirty="0"/>
              <a:t>9 </a:t>
            </a:r>
            <a:r>
              <a:rPr spc="-25" dirty="0"/>
              <a:t>Alternating </a:t>
            </a:r>
            <a:r>
              <a:rPr spc="-10" dirty="0"/>
              <a:t>Current </a:t>
            </a:r>
            <a:r>
              <a:rPr spc="-15" dirty="0"/>
              <a:t>and</a:t>
            </a:r>
            <a:r>
              <a:rPr spc="40" dirty="0"/>
              <a:t> </a:t>
            </a:r>
            <a:r>
              <a:rPr spc="-45" dirty="0"/>
              <a:t>Voltage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8145"/>
            <a:ext cx="20364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60" dirty="0"/>
              <a:t>Example</a:t>
            </a:r>
            <a:r>
              <a:rPr sz="3800" spc="-95" dirty="0"/>
              <a:t> </a:t>
            </a:r>
            <a:r>
              <a:rPr sz="3800" spc="-120" dirty="0"/>
              <a:t>3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12140" y="1162557"/>
            <a:ext cx="8040370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90550" indent="-457834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In an ac circuit, the instantaneous voltage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current are given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tabLst>
                <a:tab pos="3039110" algn="l"/>
                <a:tab pos="4166235" algn="l"/>
              </a:tabLst>
            </a:pPr>
            <a:r>
              <a:rPr sz="3250" i="1" spc="105" dirty="0">
                <a:latin typeface="Times New Roman"/>
                <a:cs typeface="Times New Roman"/>
              </a:rPr>
              <a:t>v </a:t>
            </a:r>
            <a:r>
              <a:rPr sz="3250" spc="130" dirty="0">
                <a:latin typeface="Symbol"/>
                <a:cs typeface="Symbol"/>
              </a:rPr>
              <a:t></a:t>
            </a:r>
            <a:r>
              <a:rPr sz="3250" spc="-455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Times New Roman"/>
                <a:cs typeface="Times New Roman"/>
              </a:rPr>
              <a:t>55sin</a:t>
            </a:r>
            <a:r>
              <a:rPr sz="3450" i="1" spc="105" dirty="0">
                <a:latin typeface="Symbol"/>
                <a:cs typeface="Symbol"/>
              </a:rPr>
              <a:t></a:t>
            </a:r>
            <a:r>
              <a:rPr sz="3250" i="1" spc="105" dirty="0">
                <a:latin typeface="Times New Roman"/>
                <a:cs typeface="Times New Roman"/>
              </a:rPr>
              <a:t>t</a:t>
            </a:r>
            <a:r>
              <a:rPr sz="3250" i="1" spc="-245" dirty="0">
                <a:latin typeface="Times New Roman"/>
                <a:cs typeface="Times New Roman"/>
              </a:rPr>
              <a:t> </a:t>
            </a:r>
            <a:r>
              <a:rPr sz="3250" spc="170" dirty="0">
                <a:latin typeface="Times New Roman"/>
                <a:cs typeface="Times New Roman"/>
              </a:rPr>
              <a:t>V	</a:t>
            </a:r>
            <a:r>
              <a:rPr sz="3250" spc="45" dirty="0">
                <a:latin typeface="Times New Roman"/>
                <a:cs typeface="Times New Roman"/>
              </a:rPr>
              <a:t>and	</a:t>
            </a:r>
            <a:r>
              <a:rPr sz="3250" i="1" spc="65" dirty="0">
                <a:latin typeface="Times New Roman"/>
                <a:cs typeface="Times New Roman"/>
              </a:rPr>
              <a:t>i</a:t>
            </a:r>
            <a:r>
              <a:rPr sz="3250" i="1" spc="-35" dirty="0">
                <a:latin typeface="Times New Roman"/>
                <a:cs typeface="Times New Roman"/>
              </a:rPr>
              <a:t> </a:t>
            </a:r>
            <a:r>
              <a:rPr sz="3250" spc="130" dirty="0">
                <a:latin typeface="Symbol"/>
                <a:cs typeface="Symbol"/>
              </a:rPr>
              <a:t>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spc="45" dirty="0">
                <a:latin typeface="Times New Roman"/>
                <a:cs typeface="Times New Roman"/>
              </a:rPr>
              <a:t>6.1sin</a:t>
            </a:r>
            <a:r>
              <a:rPr sz="3250" spc="-405" dirty="0">
                <a:latin typeface="Times New Roman"/>
                <a:cs typeface="Times New Roman"/>
              </a:rPr>
              <a:t> </a:t>
            </a:r>
            <a:r>
              <a:rPr sz="3250" spc="-30" dirty="0">
                <a:latin typeface="Times New Roman"/>
                <a:cs typeface="Times New Roman"/>
              </a:rPr>
              <a:t>(</a:t>
            </a:r>
            <a:r>
              <a:rPr sz="3450" i="1" spc="-30" dirty="0">
                <a:latin typeface="Symbol"/>
                <a:cs typeface="Symbol"/>
              </a:rPr>
              <a:t></a:t>
            </a:r>
            <a:r>
              <a:rPr sz="3250" i="1" spc="-30" dirty="0">
                <a:latin typeface="Times New Roman"/>
                <a:cs typeface="Times New Roman"/>
              </a:rPr>
              <a:t>t</a:t>
            </a:r>
            <a:r>
              <a:rPr sz="3250" i="1" spc="-130" dirty="0">
                <a:latin typeface="Times New Roman"/>
                <a:cs typeface="Times New Roman"/>
              </a:rPr>
              <a:t> </a:t>
            </a:r>
            <a:r>
              <a:rPr sz="3250" spc="200" dirty="0">
                <a:latin typeface="Symbol"/>
                <a:cs typeface="Symbol"/>
              </a:rPr>
              <a:t></a:t>
            </a:r>
            <a:r>
              <a:rPr sz="3450" i="1" spc="200" dirty="0">
                <a:latin typeface="Symbol"/>
                <a:cs typeface="Symbol"/>
              </a:rPr>
              <a:t></a:t>
            </a:r>
            <a:r>
              <a:rPr sz="3450" i="1" spc="-25" dirty="0">
                <a:latin typeface="Times New Roman"/>
                <a:cs typeface="Times New Roman"/>
              </a:rPr>
              <a:t> </a:t>
            </a:r>
            <a:r>
              <a:rPr sz="3250" spc="65" dirty="0">
                <a:latin typeface="Times New Roman"/>
                <a:cs typeface="Times New Roman"/>
              </a:rPr>
              <a:t>/</a:t>
            </a:r>
            <a:r>
              <a:rPr sz="3250" spc="-395" dirty="0">
                <a:latin typeface="Times New Roman"/>
                <a:cs typeface="Times New Roman"/>
              </a:rPr>
              <a:t> </a:t>
            </a:r>
            <a:r>
              <a:rPr sz="3250" spc="20" dirty="0">
                <a:latin typeface="Times New Roman"/>
                <a:cs typeface="Times New Roman"/>
              </a:rPr>
              <a:t>5)</a:t>
            </a:r>
            <a:r>
              <a:rPr sz="3250" spc="170" dirty="0">
                <a:latin typeface="Times New Roman"/>
                <a:cs typeface="Times New Roman"/>
              </a:rPr>
              <a:t> A</a:t>
            </a:r>
            <a:endParaRPr sz="3250">
              <a:latin typeface="Times New Roman"/>
              <a:cs typeface="Times New Roman"/>
            </a:endParaRPr>
          </a:p>
          <a:p>
            <a:pPr marL="12700" marR="855980">
              <a:lnSpc>
                <a:spcPct val="98500"/>
              </a:lnSpc>
              <a:spcBef>
                <a:spcPts val="1440"/>
              </a:spcBef>
            </a:pPr>
            <a:r>
              <a:rPr sz="3200" dirty="0">
                <a:latin typeface="Times New Roman"/>
                <a:cs typeface="Times New Roman"/>
              </a:rPr>
              <a:t>Determine the average </a:t>
            </a:r>
            <a:r>
              <a:rPr sz="3200" spc="-20" dirty="0">
                <a:latin typeface="Times New Roman"/>
                <a:cs typeface="Times New Roman"/>
              </a:rPr>
              <a:t>power, </a:t>
            </a:r>
            <a:r>
              <a:rPr sz="3200" dirty="0">
                <a:latin typeface="Times New Roman"/>
                <a:cs typeface="Times New Roman"/>
              </a:rPr>
              <a:t>the apparent  </a:t>
            </a:r>
            <a:r>
              <a:rPr sz="3200" spc="-20" dirty="0">
                <a:latin typeface="Times New Roman"/>
                <a:cs typeface="Times New Roman"/>
              </a:rPr>
              <a:t>power, </a:t>
            </a:r>
            <a:r>
              <a:rPr sz="3200" dirty="0">
                <a:latin typeface="Times New Roman"/>
                <a:cs typeface="Times New Roman"/>
              </a:rPr>
              <a:t>the instantaneous power when </a:t>
            </a:r>
            <a:r>
              <a:rPr sz="3350" i="1" spc="-55" dirty="0">
                <a:latin typeface="Symbol"/>
                <a:cs typeface="Symbol"/>
              </a:rPr>
              <a:t></a:t>
            </a:r>
            <a:r>
              <a:rPr sz="3200" i="1" spc="-55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(in  radians) equals 0.3, and the power factor in  percentage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5" name="object 5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53200"/>
            <a:ext cx="4251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18</a:t>
            </a:fld>
            <a:endParaRPr spc="-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46608"/>
            <a:ext cx="5723255" cy="1127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60"/>
              </a:spcBef>
            </a:pPr>
            <a:r>
              <a:rPr sz="3200" b="1" dirty="0">
                <a:solidFill>
                  <a:srgbClr val="0066FF"/>
                </a:solidFill>
                <a:latin typeface="Times New Roman"/>
                <a:cs typeface="Times New Roman"/>
              </a:rPr>
              <a:t>Solution </a:t>
            </a:r>
            <a:r>
              <a:rPr sz="40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00"/>
                </a:solidFill>
              </a:rPr>
              <a:t>The </a:t>
            </a:r>
            <a:r>
              <a:rPr sz="3200" dirty="0">
                <a:solidFill>
                  <a:srgbClr val="000000"/>
                </a:solidFill>
              </a:rPr>
              <a:t>phase angle, </a:t>
            </a:r>
            <a:r>
              <a:rPr sz="3350" i="1" spc="-80" dirty="0">
                <a:solidFill>
                  <a:srgbClr val="000000"/>
                </a:solidFill>
                <a:latin typeface="Symbol"/>
                <a:cs typeface="Symbol"/>
              </a:rPr>
              <a:t></a:t>
            </a:r>
            <a:r>
              <a:rPr sz="3350" i="1" spc="-8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=</a:t>
            </a:r>
            <a:r>
              <a:rPr sz="3200" spc="-5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π/5  The rms values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are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9277" y="2005471"/>
            <a:ext cx="409575" cy="377190"/>
            <a:chOff x="2989277" y="2005471"/>
            <a:chExt cx="409575" cy="377190"/>
          </a:xfrm>
        </p:grpSpPr>
        <p:sp>
          <p:nvSpPr>
            <p:cNvPr id="4" name="object 4"/>
            <p:cNvSpPr/>
            <p:nvPr/>
          </p:nvSpPr>
          <p:spPr>
            <a:xfrm>
              <a:off x="3029437" y="2068004"/>
              <a:ext cx="356235" cy="313055"/>
            </a:xfrm>
            <a:custGeom>
              <a:avLst/>
              <a:gdLst/>
              <a:ahLst/>
              <a:cxnLst/>
              <a:rect l="l" t="t" r="r" b="b"/>
              <a:pathLst>
                <a:path w="356235" h="313055">
                  <a:moveTo>
                    <a:pt x="0" y="211192"/>
                  </a:moveTo>
                  <a:lnTo>
                    <a:pt x="29587" y="194084"/>
                  </a:lnTo>
                </a:path>
                <a:path w="356235" h="313055">
                  <a:moveTo>
                    <a:pt x="30206" y="194084"/>
                  </a:moveTo>
                  <a:lnTo>
                    <a:pt x="102678" y="312065"/>
                  </a:lnTo>
                </a:path>
                <a:path w="356235" h="313055">
                  <a:moveTo>
                    <a:pt x="102678" y="312653"/>
                  </a:moveTo>
                  <a:lnTo>
                    <a:pt x="182428" y="0"/>
                  </a:lnTo>
                </a:path>
                <a:path w="356235" h="313055">
                  <a:moveTo>
                    <a:pt x="182428" y="0"/>
                  </a:moveTo>
                  <a:lnTo>
                    <a:pt x="355771" y="0"/>
                  </a:lnTo>
                </a:path>
              </a:pathLst>
            </a:custGeom>
            <a:ln w="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4630" y="2049434"/>
              <a:ext cx="359410" cy="319405"/>
            </a:xfrm>
            <a:custGeom>
              <a:avLst/>
              <a:gdLst/>
              <a:ahLst/>
              <a:cxnLst/>
              <a:rect l="l" t="t" r="r" b="b"/>
              <a:pathLst>
                <a:path w="359410" h="319405">
                  <a:moveTo>
                    <a:pt x="358791" y="0"/>
                  </a:moveTo>
                  <a:lnTo>
                    <a:pt x="179408" y="0"/>
                  </a:lnTo>
                  <a:lnTo>
                    <a:pt x="105723" y="287866"/>
                  </a:lnTo>
                  <a:lnTo>
                    <a:pt x="41076" y="191122"/>
                  </a:lnTo>
                  <a:lnTo>
                    <a:pt x="0" y="214129"/>
                  </a:lnTo>
                  <a:lnTo>
                    <a:pt x="4233" y="222387"/>
                  </a:lnTo>
                  <a:lnTo>
                    <a:pt x="24784" y="210000"/>
                  </a:lnTo>
                  <a:lnTo>
                    <a:pt x="98469" y="319131"/>
                  </a:lnTo>
                  <a:lnTo>
                    <a:pt x="112953" y="319131"/>
                  </a:lnTo>
                  <a:lnTo>
                    <a:pt x="190277" y="14749"/>
                  </a:lnTo>
                  <a:lnTo>
                    <a:pt x="358791" y="14749"/>
                  </a:lnTo>
                  <a:lnTo>
                    <a:pt x="358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9277" y="2011665"/>
              <a:ext cx="409575" cy="0"/>
            </a:xfrm>
            <a:custGeom>
              <a:avLst/>
              <a:gdLst/>
              <a:ahLst/>
              <a:cxnLst/>
              <a:rect l="l" t="t" r="r" b="b"/>
              <a:pathLst>
                <a:path w="409575">
                  <a:moveTo>
                    <a:pt x="0" y="0"/>
                  </a:moveTo>
                  <a:lnTo>
                    <a:pt x="409524" y="0"/>
                  </a:lnTo>
                </a:path>
              </a:pathLst>
            </a:custGeom>
            <a:ln w="12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17111" y="2005471"/>
            <a:ext cx="408940" cy="377190"/>
            <a:chOff x="3717111" y="2005471"/>
            <a:chExt cx="408940" cy="377190"/>
          </a:xfrm>
        </p:grpSpPr>
        <p:sp>
          <p:nvSpPr>
            <p:cNvPr id="8" name="object 8"/>
            <p:cNvSpPr/>
            <p:nvPr/>
          </p:nvSpPr>
          <p:spPr>
            <a:xfrm>
              <a:off x="3756677" y="2068004"/>
              <a:ext cx="357505" cy="313055"/>
            </a:xfrm>
            <a:custGeom>
              <a:avLst/>
              <a:gdLst/>
              <a:ahLst/>
              <a:cxnLst/>
              <a:rect l="l" t="t" r="r" b="b"/>
              <a:pathLst>
                <a:path w="357504" h="313055">
                  <a:moveTo>
                    <a:pt x="0" y="211192"/>
                  </a:moveTo>
                  <a:lnTo>
                    <a:pt x="29612" y="194084"/>
                  </a:lnTo>
                </a:path>
                <a:path w="357504" h="313055">
                  <a:moveTo>
                    <a:pt x="30206" y="194084"/>
                  </a:moveTo>
                  <a:lnTo>
                    <a:pt x="103297" y="312065"/>
                  </a:lnTo>
                </a:path>
                <a:path w="357504" h="313055">
                  <a:moveTo>
                    <a:pt x="103297" y="312653"/>
                  </a:moveTo>
                  <a:lnTo>
                    <a:pt x="182428" y="0"/>
                  </a:lnTo>
                </a:path>
                <a:path w="357504" h="313055">
                  <a:moveTo>
                    <a:pt x="182428" y="0"/>
                  </a:moveTo>
                  <a:lnTo>
                    <a:pt x="356984" y="0"/>
                  </a:lnTo>
                </a:path>
              </a:pathLst>
            </a:custGeom>
            <a:ln w="3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895" y="2049434"/>
              <a:ext cx="359410" cy="319405"/>
            </a:xfrm>
            <a:custGeom>
              <a:avLst/>
              <a:gdLst/>
              <a:ahLst/>
              <a:cxnLst/>
              <a:rect l="l" t="t" r="r" b="b"/>
              <a:pathLst>
                <a:path w="359410" h="319405">
                  <a:moveTo>
                    <a:pt x="359386" y="0"/>
                  </a:moveTo>
                  <a:lnTo>
                    <a:pt x="179383" y="0"/>
                  </a:lnTo>
                  <a:lnTo>
                    <a:pt x="106293" y="287866"/>
                  </a:lnTo>
                  <a:lnTo>
                    <a:pt x="41670" y="191122"/>
                  </a:lnTo>
                  <a:lnTo>
                    <a:pt x="0" y="214129"/>
                  </a:lnTo>
                  <a:lnTo>
                    <a:pt x="4828" y="222387"/>
                  </a:lnTo>
                  <a:lnTo>
                    <a:pt x="25353" y="210000"/>
                  </a:lnTo>
                  <a:lnTo>
                    <a:pt x="98444" y="319131"/>
                  </a:lnTo>
                  <a:lnTo>
                    <a:pt x="113547" y="319131"/>
                  </a:lnTo>
                  <a:lnTo>
                    <a:pt x="190253" y="14749"/>
                  </a:lnTo>
                  <a:lnTo>
                    <a:pt x="359386" y="14749"/>
                  </a:lnTo>
                  <a:lnTo>
                    <a:pt x="359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7111" y="2011665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39">
                  <a:moveTo>
                    <a:pt x="0" y="0"/>
                  </a:moveTo>
                  <a:lnTo>
                    <a:pt x="408930" y="0"/>
                  </a:lnTo>
                </a:path>
              </a:pathLst>
            </a:custGeom>
            <a:ln w="12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29912" y="1774818"/>
            <a:ext cx="2958465" cy="6419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782320" marR="17780" indent="-757555">
              <a:lnSpc>
                <a:spcPct val="71800"/>
              </a:lnSpc>
              <a:spcBef>
                <a:spcPts val="900"/>
              </a:spcBef>
              <a:tabLst>
                <a:tab pos="1047750" algn="l"/>
                <a:tab pos="1343660" algn="l"/>
                <a:tab pos="1510030" algn="l"/>
                <a:tab pos="1774825" algn="l"/>
              </a:tabLst>
            </a:pPr>
            <a:r>
              <a:rPr sz="2350" i="1" spc="35" dirty="0">
                <a:latin typeface="Times New Roman"/>
                <a:cs typeface="Times New Roman"/>
              </a:rPr>
              <a:t>V</a:t>
            </a:r>
            <a:r>
              <a:rPr sz="2350" i="1" spc="27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</a:t>
            </a:r>
            <a:r>
              <a:rPr sz="2350" spc="145" dirty="0">
                <a:latin typeface="Times New Roman"/>
                <a:cs typeface="Times New Roman"/>
              </a:rPr>
              <a:t> </a:t>
            </a:r>
            <a:r>
              <a:rPr sz="3525" i="1" spc="-30" baseline="35460" dirty="0">
                <a:latin typeface="Times New Roman"/>
                <a:cs typeface="Times New Roman"/>
              </a:rPr>
              <a:t>V</a:t>
            </a:r>
            <a:r>
              <a:rPr sz="2025" spc="-30" baseline="37037" dirty="0">
                <a:latin typeface="Times New Roman"/>
                <a:cs typeface="Times New Roman"/>
              </a:rPr>
              <a:t>m	</a:t>
            </a:r>
            <a:r>
              <a:rPr sz="2350" spc="30" dirty="0">
                <a:latin typeface="Symbol"/>
                <a:cs typeface="Symbol"/>
              </a:rPr>
              <a:t></a:t>
            </a:r>
            <a:r>
              <a:rPr sz="2350" spc="30" dirty="0">
                <a:latin typeface="Times New Roman"/>
                <a:cs typeface="Times New Roman"/>
              </a:rPr>
              <a:t>	</a:t>
            </a:r>
            <a:r>
              <a:rPr sz="3525" spc="22" baseline="35460" dirty="0">
                <a:latin typeface="Times New Roman"/>
                <a:cs typeface="Times New Roman"/>
              </a:rPr>
              <a:t>55	</a:t>
            </a:r>
            <a:r>
              <a:rPr sz="2350" spc="30" dirty="0">
                <a:latin typeface="Symbol"/>
                <a:cs typeface="Symbol"/>
              </a:rPr>
              <a:t>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38.89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Times New Roman"/>
                <a:cs typeface="Times New Roman"/>
              </a:rPr>
              <a:t>V  </a:t>
            </a:r>
            <a:r>
              <a:rPr sz="2350" spc="30" dirty="0">
                <a:latin typeface="Times New Roman"/>
                <a:cs typeface="Times New Roman"/>
              </a:rPr>
              <a:t>2			2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60128" y="2972842"/>
            <a:ext cx="431800" cy="397510"/>
            <a:chOff x="2960128" y="2972842"/>
            <a:chExt cx="431800" cy="397510"/>
          </a:xfrm>
        </p:grpSpPr>
        <p:sp>
          <p:nvSpPr>
            <p:cNvPr id="13" name="object 13"/>
            <p:cNvSpPr/>
            <p:nvPr/>
          </p:nvSpPr>
          <p:spPr>
            <a:xfrm>
              <a:off x="3001805" y="3038755"/>
              <a:ext cx="375920" cy="329565"/>
            </a:xfrm>
            <a:custGeom>
              <a:avLst/>
              <a:gdLst/>
              <a:ahLst/>
              <a:cxnLst/>
              <a:rect l="l" t="t" r="r" b="b"/>
              <a:pathLst>
                <a:path w="375920" h="329564">
                  <a:moveTo>
                    <a:pt x="0" y="222607"/>
                  </a:moveTo>
                  <a:lnTo>
                    <a:pt x="31193" y="204575"/>
                  </a:lnTo>
                </a:path>
                <a:path w="375920" h="329564">
                  <a:moveTo>
                    <a:pt x="32444" y="204575"/>
                  </a:moveTo>
                  <a:lnTo>
                    <a:pt x="108810" y="328933"/>
                  </a:lnTo>
                </a:path>
                <a:path w="375920" h="329564">
                  <a:moveTo>
                    <a:pt x="108810" y="329553"/>
                  </a:moveTo>
                  <a:lnTo>
                    <a:pt x="192792" y="0"/>
                  </a:lnTo>
                </a:path>
                <a:path w="375920" h="329564">
                  <a:moveTo>
                    <a:pt x="192792" y="0"/>
                  </a:moveTo>
                  <a:lnTo>
                    <a:pt x="375412" y="0"/>
                  </a:lnTo>
                </a:path>
              </a:pathLst>
            </a:custGeom>
            <a:ln w="3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6235" y="3019181"/>
              <a:ext cx="379095" cy="336550"/>
            </a:xfrm>
            <a:custGeom>
              <a:avLst/>
              <a:gdLst/>
              <a:ahLst/>
              <a:cxnLst/>
              <a:rect l="l" t="t" r="r" b="b"/>
              <a:pathLst>
                <a:path w="379095" h="336550">
                  <a:moveTo>
                    <a:pt x="378568" y="0"/>
                  </a:moveTo>
                  <a:lnTo>
                    <a:pt x="189584" y="0"/>
                  </a:lnTo>
                  <a:lnTo>
                    <a:pt x="111966" y="303426"/>
                  </a:lnTo>
                  <a:lnTo>
                    <a:pt x="43894" y="201453"/>
                  </a:lnTo>
                  <a:lnTo>
                    <a:pt x="0" y="225704"/>
                  </a:lnTo>
                  <a:lnTo>
                    <a:pt x="5085" y="234407"/>
                  </a:lnTo>
                  <a:lnTo>
                    <a:pt x="26707" y="221351"/>
                  </a:lnTo>
                  <a:lnTo>
                    <a:pt x="103698" y="336381"/>
                  </a:lnTo>
                  <a:lnTo>
                    <a:pt x="119608" y="336381"/>
                  </a:lnTo>
                  <a:lnTo>
                    <a:pt x="201059" y="15547"/>
                  </a:lnTo>
                  <a:lnTo>
                    <a:pt x="378568" y="15547"/>
                  </a:lnTo>
                  <a:lnTo>
                    <a:pt x="378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0128" y="2979371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408" y="0"/>
                  </a:lnTo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26836" y="2972842"/>
            <a:ext cx="431800" cy="397510"/>
            <a:chOff x="3726836" y="2972842"/>
            <a:chExt cx="431800" cy="397510"/>
          </a:xfrm>
        </p:grpSpPr>
        <p:sp>
          <p:nvSpPr>
            <p:cNvPr id="17" name="object 17"/>
            <p:cNvSpPr/>
            <p:nvPr/>
          </p:nvSpPr>
          <p:spPr>
            <a:xfrm>
              <a:off x="3769140" y="3038755"/>
              <a:ext cx="375285" cy="329565"/>
            </a:xfrm>
            <a:custGeom>
              <a:avLst/>
              <a:gdLst/>
              <a:ahLst/>
              <a:cxnLst/>
              <a:rect l="l" t="t" r="r" b="b"/>
              <a:pathLst>
                <a:path w="375285" h="329564">
                  <a:moveTo>
                    <a:pt x="0" y="222607"/>
                  </a:moveTo>
                  <a:lnTo>
                    <a:pt x="31193" y="204575"/>
                  </a:lnTo>
                </a:path>
                <a:path w="375285" h="329564">
                  <a:moveTo>
                    <a:pt x="31819" y="204575"/>
                  </a:moveTo>
                  <a:lnTo>
                    <a:pt x="108184" y="328933"/>
                  </a:lnTo>
                </a:path>
                <a:path w="375285" h="329564">
                  <a:moveTo>
                    <a:pt x="108184" y="329553"/>
                  </a:moveTo>
                  <a:lnTo>
                    <a:pt x="192166" y="0"/>
                  </a:lnTo>
                </a:path>
                <a:path w="375285" h="329564">
                  <a:moveTo>
                    <a:pt x="192166" y="0"/>
                  </a:moveTo>
                  <a:lnTo>
                    <a:pt x="374760" y="0"/>
                  </a:lnTo>
                </a:path>
              </a:pathLst>
            </a:custGeom>
            <a:ln w="3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3569" y="3019181"/>
              <a:ext cx="379095" cy="336550"/>
            </a:xfrm>
            <a:custGeom>
              <a:avLst/>
              <a:gdLst/>
              <a:ahLst/>
              <a:cxnLst/>
              <a:rect l="l" t="t" r="r" b="b"/>
              <a:pathLst>
                <a:path w="379095" h="336550">
                  <a:moveTo>
                    <a:pt x="378568" y="0"/>
                  </a:moveTo>
                  <a:lnTo>
                    <a:pt x="188958" y="0"/>
                  </a:lnTo>
                  <a:lnTo>
                    <a:pt x="111966" y="303426"/>
                  </a:lnTo>
                  <a:lnTo>
                    <a:pt x="43268" y="201453"/>
                  </a:lnTo>
                  <a:lnTo>
                    <a:pt x="0" y="225704"/>
                  </a:lnTo>
                  <a:lnTo>
                    <a:pt x="5085" y="234407"/>
                  </a:lnTo>
                  <a:lnTo>
                    <a:pt x="26081" y="221351"/>
                  </a:lnTo>
                  <a:lnTo>
                    <a:pt x="103698" y="336381"/>
                  </a:lnTo>
                  <a:lnTo>
                    <a:pt x="118982" y="336381"/>
                  </a:lnTo>
                  <a:lnTo>
                    <a:pt x="200407" y="15547"/>
                  </a:lnTo>
                  <a:lnTo>
                    <a:pt x="378568" y="15547"/>
                  </a:lnTo>
                  <a:lnTo>
                    <a:pt x="378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26836" y="2979371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382" y="0"/>
                  </a:lnTo>
                </a:path>
              </a:pathLst>
            </a:custGeom>
            <a:ln w="13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4040" y="2730407"/>
            <a:ext cx="6817360" cy="32708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621280" marR="1341120" indent="-699770">
              <a:lnSpc>
                <a:spcPct val="72600"/>
              </a:lnSpc>
              <a:spcBef>
                <a:spcPts val="935"/>
              </a:spcBef>
              <a:tabLst>
                <a:tab pos="2458085" algn="l"/>
                <a:tab pos="2900680" algn="l"/>
                <a:tab pos="3387725" algn="l"/>
              </a:tabLst>
            </a:pPr>
            <a:r>
              <a:rPr sz="2450" i="1" spc="30" dirty="0">
                <a:latin typeface="Times New Roman"/>
                <a:cs typeface="Times New Roman"/>
              </a:rPr>
              <a:t>I</a:t>
            </a:r>
            <a:r>
              <a:rPr sz="2450" i="1" spc="21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Symbol"/>
                <a:cs typeface="Symbol"/>
              </a:rPr>
              <a:t></a:t>
            </a:r>
            <a:r>
              <a:rPr sz="2450" spc="45" dirty="0">
                <a:latin typeface="Times New Roman"/>
                <a:cs typeface="Times New Roman"/>
              </a:rPr>
              <a:t>	</a:t>
            </a:r>
            <a:r>
              <a:rPr sz="3675" i="1" spc="135" baseline="35147" dirty="0">
                <a:latin typeface="Times New Roman"/>
                <a:cs typeface="Times New Roman"/>
              </a:rPr>
              <a:t>I</a:t>
            </a:r>
            <a:r>
              <a:rPr sz="2175" spc="135" baseline="36398" dirty="0">
                <a:latin typeface="Times New Roman"/>
                <a:cs typeface="Times New Roman"/>
              </a:rPr>
              <a:t>m	</a:t>
            </a:r>
            <a:r>
              <a:rPr sz="2450" spc="45" dirty="0">
                <a:latin typeface="Symbol"/>
                <a:cs typeface="Symbol"/>
              </a:rPr>
              <a:t></a:t>
            </a:r>
            <a:r>
              <a:rPr sz="2450" spc="45" dirty="0">
                <a:latin typeface="Times New Roman"/>
                <a:cs typeface="Times New Roman"/>
              </a:rPr>
              <a:t> </a:t>
            </a:r>
            <a:r>
              <a:rPr sz="3675" spc="30" baseline="35147" dirty="0">
                <a:latin typeface="Times New Roman"/>
                <a:cs typeface="Times New Roman"/>
              </a:rPr>
              <a:t>6.1 </a:t>
            </a:r>
            <a:r>
              <a:rPr sz="2450" spc="45" dirty="0">
                <a:latin typeface="Symbol"/>
                <a:cs typeface="Symbol"/>
              </a:rPr>
              <a:t></a:t>
            </a:r>
            <a:r>
              <a:rPr sz="2450" spc="45" dirty="0">
                <a:latin typeface="Times New Roman"/>
                <a:cs typeface="Times New Roman"/>
              </a:rPr>
              <a:t> 4.31A  2		2</a:t>
            </a:r>
            <a:endParaRPr sz="2450">
              <a:latin typeface="Times New Roman"/>
              <a:cs typeface="Times New Roman"/>
            </a:endParaRPr>
          </a:p>
          <a:p>
            <a:pPr marL="50800">
              <a:lnSpc>
                <a:spcPts val="3829"/>
              </a:lnSpc>
              <a:spcBef>
                <a:spcPts val="530"/>
              </a:spcBef>
            </a:pPr>
            <a:r>
              <a:rPr sz="3200" dirty="0">
                <a:latin typeface="Times New Roman"/>
                <a:cs typeface="Times New Roman"/>
              </a:rPr>
              <a:t>Therefore, the average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power,</a:t>
            </a:r>
            <a:endParaRPr sz="3200">
              <a:latin typeface="Times New Roman"/>
              <a:cs typeface="Times New Roman"/>
            </a:endParaRPr>
          </a:p>
          <a:p>
            <a:pPr marL="1160780">
              <a:lnSpc>
                <a:spcPts val="3170"/>
              </a:lnSpc>
            </a:pPr>
            <a:r>
              <a:rPr sz="2500" i="1" spc="-130" dirty="0">
                <a:latin typeface="Times New Roman"/>
                <a:cs typeface="Times New Roman"/>
              </a:rPr>
              <a:t>P</a:t>
            </a:r>
            <a:r>
              <a:rPr sz="2175" spc="-195" baseline="-24904" dirty="0">
                <a:latin typeface="Times New Roman"/>
                <a:cs typeface="Times New Roman"/>
              </a:rPr>
              <a:t>av</a:t>
            </a:r>
            <a:r>
              <a:rPr sz="2175" spc="22" baseline="-24904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VI</a:t>
            </a:r>
            <a:r>
              <a:rPr sz="2500" i="1" spc="-6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cos</a:t>
            </a:r>
            <a:r>
              <a:rPr sz="2650" i="1" spc="25" dirty="0">
                <a:latin typeface="Symbol"/>
                <a:cs typeface="Symbol"/>
              </a:rPr>
              <a:t></a:t>
            </a:r>
            <a:r>
              <a:rPr sz="2650" i="1" spc="20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38.89</a:t>
            </a:r>
            <a:r>
              <a:rPr sz="2500" spc="55" dirty="0">
                <a:latin typeface="Symbol"/>
                <a:cs typeface="Symbol"/>
              </a:rPr>
              <a:t>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4.31</a:t>
            </a:r>
            <a:r>
              <a:rPr sz="2500" spc="65" dirty="0">
                <a:latin typeface="Symbol"/>
                <a:cs typeface="Symbol"/>
              </a:rPr>
              <a:t></a:t>
            </a:r>
            <a:r>
              <a:rPr sz="2500" spc="65" dirty="0">
                <a:latin typeface="Times New Roman"/>
                <a:cs typeface="Times New Roman"/>
              </a:rPr>
              <a:t>cos</a:t>
            </a:r>
            <a:r>
              <a:rPr sz="2650" i="1" spc="65" dirty="0">
                <a:latin typeface="Symbol"/>
                <a:cs typeface="Symbol"/>
              </a:rPr>
              <a:t></a:t>
            </a:r>
            <a:r>
              <a:rPr sz="2650" i="1" spc="2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/</a:t>
            </a:r>
            <a:r>
              <a:rPr sz="2500" spc="-28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  <a:p>
            <a:pPr marL="1572895">
              <a:lnSpc>
                <a:spcPct val="100000"/>
              </a:lnSpc>
              <a:spcBef>
                <a:spcPts val="819"/>
              </a:spcBef>
            </a:pP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167.62</a:t>
            </a:r>
            <a:r>
              <a:rPr sz="2500" spc="50" dirty="0">
                <a:latin typeface="Symbol"/>
                <a:cs typeface="Symbol"/>
              </a:rPr>
              <a:t>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0.809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Times New Roman"/>
                <a:cs typeface="Times New Roman"/>
              </a:rPr>
              <a:t>135.6</a:t>
            </a:r>
            <a:r>
              <a:rPr sz="2500" b="1" spc="-305" dirty="0">
                <a:latin typeface="Times New Roman"/>
                <a:cs typeface="Times New Roman"/>
              </a:rPr>
              <a:t> </a:t>
            </a:r>
            <a:r>
              <a:rPr sz="2500" b="1" spc="85" dirty="0">
                <a:latin typeface="Times New Roman"/>
                <a:cs typeface="Times New Roman"/>
              </a:rPr>
              <a:t>W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apparent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power,</a:t>
            </a:r>
            <a:endParaRPr sz="2800">
              <a:latin typeface="Times New Roman"/>
              <a:cs typeface="Times New Roman"/>
            </a:endParaRPr>
          </a:p>
          <a:p>
            <a:pPr marL="1090930">
              <a:lnSpc>
                <a:spcPct val="100000"/>
              </a:lnSpc>
              <a:spcBef>
                <a:spcPts val="1310"/>
              </a:spcBef>
            </a:pPr>
            <a:r>
              <a:rPr sz="2800" i="1" spc="-220" dirty="0">
                <a:latin typeface="Times New Roman"/>
                <a:cs typeface="Times New Roman"/>
              </a:rPr>
              <a:t>P</a:t>
            </a:r>
            <a:r>
              <a:rPr sz="2475" spc="-330" baseline="-23569" dirty="0">
                <a:latin typeface="Times New Roman"/>
                <a:cs typeface="Times New Roman"/>
              </a:rPr>
              <a:t>a</a:t>
            </a:r>
            <a:r>
              <a:rPr sz="2475" spc="-307" baseline="-23569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Symbol"/>
                <a:cs typeface="Symbol"/>
              </a:rPr>
              <a:t>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VI</a:t>
            </a:r>
            <a:r>
              <a:rPr sz="2800" i="1" spc="204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Symbol"/>
                <a:cs typeface="Symbol"/>
              </a:rPr>
              <a:t>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38.89</a:t>
            </a:r>
            <a:r>
              <a:rPr sz="2800" spc="60" dirty="0">
                <a:latin typeface="Symbol"/>
                <a:cs typeface="Symbol"/>
              </a:rPr>
              <a:t>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4.31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Symbol"/>
                <a:cs typeface="Symbol"/>
              </a:rPr>
              <a:t>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167.62</a:t>
            </a:r>
            <a:r>
              <a:rPr sz="2800" b="1" spc="-430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VA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22" name="object 22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400800"/>
            <a:ext cx="5775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19</a:t>
            </a:fld>
            <a:endParaRPr spc="-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Chapter4</a:t>
            </a:r>
            <a:br>
              <a:rPr lang="en-US" dirty="0" smtClean="0"/>
            </a:br>
            <a:r>
              <a:rPr lang="en-US" dirty="0" smtClean="0"/>
              <a:t>Steady State Analysis of Sinusoid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448562"/>
            <a:ext cx="6031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The instantaneous power at </a:t>
            </a:r>
            <a:r>
              <a:rPr sz="3200" i="1" dirty="0">
                <a:solidFill>
                  <a:srgbClr val="000000"/>
                </a:solidFill>
                <a:latin typeface="Times New Roman"/>
                <a:cs typeface="Times New Roman"/>
              </a:rPr>
              <a:t>ωt </a:t>
            </a:r>
            <a:r>
              <a:rPr sz="3200" dirty="0">
                <a:solidFill>
                  <a:srgbClr val="000000"/>
                </a:solidFill>
              </a:rPr>
              <a:t>=</a:t>
            </a:r>
            <a:r>
              <a:rPr sz="3200" spc="-1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0.3,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842" y="2268864"/>
            <a:ext cx="7262495" cy="10953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i="1" spc="45" dirty="0">
                <a:latin typeface="Times New Roman"/>
                <a:cs typeface="Times New Roman"/>
              </a:rPr>
              <a:t>p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Symbol"/>
                <a:cs typeface="Symbol"/>
              </a:rPr>
              <a:t>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i="1" spc="20" dirty="0">
                <a:latin typeface="Times New Roman"/>
                <a:cs typeface="Times New Roman"/>
              </a:rPr>
              <a:t>VI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cos</a:t>
            </a:r>
            <a:r>
              <a:rPr sz="2950" i="1" spc="25" dirty="0">
                <a:latin typeface="Symbol"/>
                <a:cs typeface="Symbol"/>
              </a:rPr>
              <a:t></a:t>
            </a:r>
            <a:r>
              <a:rPr sz="2950" i="1" spc="4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Symbol"/>
                <a:cs typeface="Symbol"/>
              </a:rPr>
              <a:t></a:t>
            </a:r>
            <a:r>
              <a:rPr sz="2800" i="1" spc="85" dirty="0">
                <a:latin typeface="Times New Roman"/>
                <a:cs typeface="Times New Roman"/>
              </a:rPr>
              <a:t>VI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cos(2</a:t>
            </a:r>
            <a:r>
              <a:rPr sz="2950" i="1" spc="40" dirty="0">
                <a:latin typeface="Symbol"/>
                <a:cs typeface="Symbol"/>
              </a:rPr>
              <a:t></a:t>
            </a:r>
            <a:r>
              <a:rPr sz="2800" i="1" spc="40" dirty="0">
                <a:latin typeface="Times New Roman"/>
                <a:cs typeface="Times New Roman"/>
              </a:rPr>
              <a:t>t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Symbol"/>
                <a:cs typeface="Symbol"/>
              </a:rPr>
              <a:t></a:t>
            </a:r>
            <a:r>
              <a:rPr sz="2950" i="1" spc="95" dirty="0">
                <a:latin typeface="Symbol"/>
                <a:cs typeface="Symbol"/>
              </a:rPr>
              <a:t></a:t>
            </a:r>
            <a:r>
              <a:rPr sz="2950" i="1" spc="-39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6854">
              <a:lnSpc>
                <a:spcPct val="100000"/>
              </a:lnSpc>
              <a:spcBef>
                <a:spcPts val="670"/>
              </a:spcBef>
            </a:pPr>
            <a:r>
              <a:rPr sz="2800" spc="50" dirty="0">
                <a:latin typeface="Symbol"/>
                <a:cs typeface="Symbol"/>
              </a:rPr>
              <a:t>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135.6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Symbol"/>
                <a:cs typeface="Symbol"/>
              </a:rPr>
              <a:t></a:t>
            </a:r>
            <a:r>
              <a:rPr sz="2800" spc="114" dirty="0">
                <a:latin typeface="Times New Roman"/>
                <a:cs typeface="Times New Roman"/>
              </a:rPr>
              <a:t>167.62</a:t>
            </a:r>
            <a:r>
              <a:rPr sz="2800" spc="114" dirty="0">
                <a:latin typeface="Symbol"/>
                <a:cs typeface="Symbol"/>
              </a:rPr>
              <a:t></a:t>
            </a:r>
            <a:r>
              <a:rPr sz="2800" spc="114" dirty="0">
                <a:latin typeface="Times New Roman"/>
                <a:cs typeface="Times New Roman"/>
              </a:rPr>
              <a:t>cos(2</a:t>
            </a:r>
            <a:r>
              <a:rPr sz="2800" spc="114" dirty="0">
                <a:latin typeface="Symbol"/>
                <a:cs typeface="Symbol"/>
              </a:rPr>
              <a:t></a:t>
            </a:r>
            <a:r>
              <a:rPr sz="2800" spc="-40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0.3</a:t>
            </a:r>
            <a:r>
              <a:rPr sz="2800" spc="-39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Symbol"/>
                <a:cs typeface="Symbol"/>
              </a:rPr>
              <a:t>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950" i="1" spc="-30" dirty="0">
                <a:latin typeface="Symbol"/>
                <a:cs typeface="Symbol"/>
              </a:rPr>
              <a:t></a:t>
            </a:r>
            <a:r>
              <a:rPr sz="2950" i="1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/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5)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Symbol"/>
                <a:cs typeface="Symbol"/>
              </a:rPr>
              <a:t>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Symbol"/>
                <a:cs typeface="Symbol"/>
              </a:rPr>
              <a:t></a:t>
            </a:r>
            <a:r>
              <a:rPr sz="2800" b="1" spc="15" dirty="0">
                <a:latin typeface="Times New Roman"/>
                <a:cs typeface="Times New Roman"/>
              </a:rPr>
              <a:t>31.95</a:t>
            </a:r>
            <a:r>
              <a:rPr sz="2800" b="1" spc="180" dirty="0">
                <a:latin typeface="Times New Roman"/>
                <a:cs typeface="Times New Roman"/>
              </a:rPr>
              <a:t> </a:t>
            </a:r>
            <a:r>
              <a:rPr sz="2800" b="1" spc="9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60628"/>
            <a:ext cx="6925945" cy="10979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200" dirty="0">
                <a:latin typeface="Times New Roman"/>
                <a:cs typeface="Times New Roman"/>
              </a:rPr>
              <a:t>The power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factor,</a:t>
            </a:r>
            <a:endParaRPr sz="32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245"/>
              </a:spcBef>
              <a:tabLst>
                <a:tab pos="1013460" algn="l"/>
              </a:tabLst>
            </a:pPr>
            <a:r>
              <a:rPr sz="3250" i="1" spc="45" dirty="0">
                <a:latin typeface="Times New Roman"/>
                <a:cs typeface="Times New Roman"/>
              </a:rPr>
              <a:t>pf	</a:t>
            </a:r>
            <a:r>
              <a:rPr sz="3250" spc="135" dirty="0">
                <a:latin typeface="Symbol"/>
                <a:cs typeface="Symbol"/>
              </a:rPr>
              <a:t></a:t>
            </a:r>
            <a:r>
              <a:rPr sz="3250" spc="-204" dirty="0">
                <a:latin typeface="Times New Roman"/>
                <a:cs typeface="Times New Roman"/>
              </a:rPr>
              <a:t> </a:t>
            </a:r>
            <a:r>
              <a:rPr sz="3250" spc="60" dirty="0">
                <a:latin typeface="Times New Roman"/>
                <a:cs typeface="Times New Roman"/>
              </a:rPr>
              <a:t>cos</a:t>
            </a:r>
            <a:r>
              <a:rPr sz="3450" i="1" spc="60" dirty="0">
                <a:latin typeface="Symbol"/>
                <a:cs typeface="Symbol"/>
              </a:rPr>
              <a:t></a:t>
            </a:r>
            <a:r>
              <a:rPr sz="3450" i="1" spc="195" dirty="0">
                <a:latin typeface="Times New Roman"/>
                <a:cs typeface="Times New Roman"/>
              </a:rPr>
              <a:t> </a:t>
            </a:r>
            <a:r>
              <a:rPr sz="3250" spc="135" dirty="0">
                <a:latin typeface="Symbol"/>
                <a:cs typeface="Symbol"/>
              </a:rPr>
              <a:t></a:t>
            </a:r>
            <a:r>
              <a:rPr sz="3250" spc="-210" dirty="0">
                <a:latin typeface="Times New Roman"/>
                <a:cs typeface="Times New Roman"/>
              </a:rPr>
              <a:t> </a:t>
            </a:r>
            <a:r>
              <a:rPr sz="3250" spc="90" dirty="0">
                <a:latin typeface="Times New Roman"/>
                <a:cs typeface="Times New Roman"/>
              </a:rPr>
              <a:t>cos</a:t>
            </a:r>
            <a:r>
              <a:rPr sz="3450" i="1" spc="90" dirty="0">
                <a:latin typeface="Symbol"/>
                <a:cs typeface="Symbol"/>
              </a:rPr>
              <a:t></a:t>
            </a:r>
            <a:r>
              <a:rPr sz="3450" i="1" spc="-25" dirty="0">
                <a:latin typeface="Times New Roman"/>
                <a:cs typeface="Times New Roman"/>
              </a:rPr>
              <a:t> </a:t>
            </a:r>
            <a:r>
              <a:rPr sz="3250" spc="65" dirty="0">
                <a:latin typeface="Times New Roman"/>
                <a:cs typeface="Times New Roman"/>
              </a:rPr>
              <a:t>/</a:t>
            </a:r>
            <a:r>
              <a:rPr sz="3250" spc="-390" dirty="0">
                <a:latin typeface="Times New Roman"/>
                <a:cs typeface="Times New Roman"/>
              </a:rPr>
              <a:t> </a:t>
            </a:r>
            <a:r>
              <a:rPr sz="3250" spc="125" dirty="0">
                <a:latin typeface="Times New Roman"/>
                <a:cs typeface="Times New Roman"/>
              </a:rPr>
              <a:t>5</a:t>
            </a:r>
            <a:r>
              <a:rPr sz="3250" spc="-220" dirty="0">
                <a:latin typeface="Times New Roman"/>
                <a:cs typeface="Times New Roman"/>
              </a:rPr>
              <a:t> </a:t>
            </a:r>
            <a:r>
              <a:rPr sz="3250" spc="135" dirty="0">
                <a:latin typeface="Symbol"/>
                <a:cs typeface="Symbol"/>
              </a:rPr>
              <a:t>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spc="40" dirty="0">
                <a:latin typeface="Times New Roman"/>
                <a:cs typeface="Times New Roman"/>
              </a:rPr>
              <a:t>0.809</a:t>
            </a:r>
            <a:r>
              <a:rPr sz="3250" spc="-165" dirty="0">
                <a:latin typeface="Times New Roman"/>
                <a:cs typeface="Times New Roman"/>
              </a:rPr>
              <a:t> </a:t>
            </a:r>
            <a:r>
              <a:rPr sz="3250" spc="135" dirty="0">
                <a:latin typeface="Symbol"/>
                <a:cs typeface="Symbol"/>
              </a:rPr>
              <a:t></a:t>
            </a:r>
            <a:r>
              <a:rPr sz="3250" spc="-185" dirty="0">
                <a:latin typeface="Times New Roman"/>
                <a:cs typeface="Times New Roman"/>
              </a:rPr>
              <a:t> </a:t>
            </a:r>
            <a:r>
              <a:rPr sz="3250" b="1" spc="105" dirty="0">
                <a:latin typeface="Times New Roman"/>
                <a:cs typeface="Times New Roman"/>
              </a:rPr>
              <a:t>80.9%</a:t>
            </a:r>
            <a:endParaRPr sz="32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6" name="object 6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53200"/>
            <a:ext cx="42519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20</a:t>
            </a:fld>
            <a:endParaRPr spc="-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8FC05C-26EF-49F0-95F1-124E51C9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458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25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E7F993-1632-4C82-9212-13B98861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24" y="0"/>
            <a:ext cx="7053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242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142EE0-0C7A-4CB4-8A60-45AAF3A4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31" y="1034388"/>
            <a:ext cx="5915025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3E3F7F-D2E7-4F2C-A1B3-295A7F9F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14" y="4573849"/>
            <a:ext cx="4185995" cy="6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455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References</a:t>
            </a:r>
          </a:p>
          <a:p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R.C. </a:t>
            </a:r>
            <a:r>
              <a:rPr lang="en-US" sz="2400" dirty="0" err="1" smtClean="0"/>
              <a:t>Dorf</a:t>
            </a:r>
            <a:r>
              <a:rPr lang="en-US" sz="2400" dirty="0" smtClean="0"/>
              <a:t> and James A. Svoboda, “Introduction to Electric Circuits”</a:t>
            </a:r>
            <a:r>
              <a:rPr lang="en-US" sz="2400" b="1" dirty="0" smtClean="0"/>
              <a:t>, </a:t>
            </a:r>
            <a:r>
              <a:rPr lang="en-US" sz="2400" dirty="0" smtClean="0"/>
              <a:t>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John Wiley &amp; Sons, 2013.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D.C. </a:t>
            </a:r>
            <a:r>
              <a:rPr lang="en-US" sz="2400" dirty="0" err="1" smtClean="0"/>
              <a:t>Kulshreshtha</a:t>
            </a:r>
            <a:r>
              <a:rPr lang="en-US" sz="2400" dirty="0" smtClean="0"/>
              <a:t>, Basic Electrical Engineering, Revised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Tata Mc </a:t>
            </a:r>
            <a:r>
              <a:rPr lang="en-US" sz="2400" dirty="0" err="1" smtClean="0"/>
              <a:t>Graw</a:t>
            </a:r>
            <a:r>
              <a:rPr lang="en-US" sz="2400" dirty="0" smtClean="0"/>
              <a:t> Hill, 2017.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V. </a:t>
            </a:r>
            <a:r>
              <a:rPr lang="en-US" sz="2400" dirty="0" err="1" smtClean="0"/>
              <a:t>K.Mehta</a:t>
            </a:r>
            <a:r>
              <a:rPr lang="en-US" sz="2400" dirty="0" smtClean="0"/>
              <a:t>, </a:t>
            </a:r>
            <a:r>
              <a:rPr lang="en-US" sz="2400" dirty="0" err="1" smtClean="0"/>
              <a:t>Rohit</a:t>
            </a:r>
            <a:r>
              <a:rPr lang="en-US" sz="2400" dirty="0" smtClean="0"/>
              <a:t> Mehta, Basic Electrical Engineering,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S. </a:t>
            </a:r>
            <a:r>
              <a:rPr lang="en-US" sz="2400" dirty="0" err="1" smtClean="0"/>
              <a:t>Chand</a:t>
            </a:r>
            <a:r>
              <a:rPr lang="en-US" sz="2400" dirty="0" smtClean="0"/>
              <a:t> Publishing, 2012.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8351"/>
            <a:ext cx="6855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latin typeface="Times New Roman"/>
                <a:cs typeface="Times New Roman"/>
              </a:rPr>
              <a:t>Purely </a:t>
            </a:r>
            <a:r>
              <a:rPr b="1" spc="-45" dirty="0">
                <a:latin typeface="Times New Roman"/>
                <a:cs typeface="Times New Roman"/>
              </a:rPr>
              <a:t>Capacitive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b="1" spc="-90" dirty="0">
                <a:latin typeface="Times New Roman"/>
                <a:cs typeface="Times New Roman"/>
              </a:rPr>
              <a:t>Circuit</a:t>
            </a:r>
          </a:p>
        </p:txBody>
      </p:sp>
      <p:sp>
        <p:nvSpPr>
          <p:cNvPr id="3" name="object 3"/>
          <p:cNvSpPr/>
          <p:nvPr/>
        </p:nvSpPr>
        <p:spPr>
          <a:xfrm>
            <a:off x="382543" y="2562898"/>
            <a:ext cx="2433770" cy="191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8553" y="4790694"/>
            <a:ext cx="3129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Capacitive</a:t>
            </a:r>
            <a:r>
              <a:rPr sz="28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circuit.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123" y="4790694"/>
            <a:ext cx="32969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7244" marR="5080" indent="-8051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Voltage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current  waveforms.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7277" y="1779759"/>
            <a:ext cx="5137466" cy="2837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8" name="object 8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3</a:t>
            </a:fld>
            <a:endParaRPr spc="-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669" y="823913"/>
            <a:ext cx="8245365" cy="562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190" y="3480638"/>
            <a:ext cx="27946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Phasor</a:t>
            </a:r>
            <a:r>
              <a:rPr sz="2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diagram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(with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reference).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4767" y="3404361"/>
            <a:ext cx="27508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Phasor</a:t>
            </a:r>
            <a:r>
              <a:rPr sz="2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diagram  (with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8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reference).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927168"/>
            <a:ext cx="6919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105"/>
              </a:spcBef>
              <a:buChar char="•"/>
              <a:tabLst>
                <a:tab pos="249554" algn="l"/>
              </a:tabLst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The current leads applied voltage by</a:t>
            </a:r>
            <a:r>
              <a:rPr sz="3200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π/2.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774" y="864836"/>
            <a:ext cx="2668254" cy="2267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119" y="1052895"/>
            <a:ext cx="2514899" cy="196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8" name="object 8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5</a:t>
            </a:fld>
            <a:endParaRPr spc="-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1297"/>
            <a:ext cx="17303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227072"/>
            <a:ext cx="5508625" cy="11658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sz="3200" spc="-12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start with the applied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voltage,</a:t>
            </a:r>
            <a:endParaRPr sz="3200">
              <a:latin typeface="Times New Roman"/>
              <a:cs typeface="Times New Roman"/>
            </a:endParaRPr>
          </a:p>
          <a:p>
            <a:pPr marR="951865" algn="ctr">
              <a:lnSpc>
                <a:spcPct val="100000"/>
              </a:lnSpc>
              <a:spcBef>
                <a:spcPts val="509"/>
              </a:spcBef>
            </a:pPr>
            <a:r>
              <a:rPr sz="3250" i="1" spc="40" dirty="0">
                <a:latin typeface="Times New Roman"/>
                <a:cs typeface="Times New Roman"/>
              </a:rPr>
              <a:t>v </a:t>
            </a:r>
            <a:r>
              <a:rPr sz="3250" spc="50" dirty="0">
                <a:latin typeface="Symbol"/>
                <a:cs typeface="Symbol"/>
              </a:rPr>
              <a:t></a:t>
            </a:r>
            <a:r>
              <a:rPr sz="3250" spc="-520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V</a:t>
            </a:r>
            <a:r>
              <a:rPr sz="2850" baseline="-23391" dirty="0">
                <a:latin typeface="Times New Roman"/>
                <a:cs typeface="Times New Roman"/>
              </a:rPr>
              <a:t>m </a:t>
            </a:r>
            <a:r>
              <a:rPr sz="3250" spc="15" dirty="0">
                <a:latin typeface="Times New Roman"/>
                <a:cs typeface="Times New Roman"/>
              </a:rPr>
              <a:t>sin</a:t>
            </a:r>
            <a:r>
              <a:rPr sz="3450" i="1" spc="15" dirty="0">
                <a:latin typeface="Symbol"/>
                <a:cs typeface="Symbol"/>
              </a:rPr>
              <a:t></a:t>
            </a:r>
            <a:r>
              <a:rPr sz="3250" i="1" spc="15" dirty="0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2539" y="2975936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>
                <a:moveTo>
                  <a:pt x="0" y="0"/>
                </a:moveTo>
                <a:lnTo>
                  <a:pt x="443300" y="0"/>
                </a:lnTo>
              </a:path>
            </a:pathLst>
          </a:custGeom>
          <a:ln w="17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6425" y="2975936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455" y="0"/>
                </a:lnTo>
              </a:path>
            </a:pathLst>
          </a:custGeom>
          <a:ln w="17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3258" y="2975491"/>
            <a:ext cx="1543685" cy="517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10945" algn="l"/>
              </a:tabLst>
            </a:pPr>
            <a:r>
              <a:rPr sz="3200" i="1" spc="20" dirty="0">
                <a:latin typeface="Times New Roman"/>
                <a:cs typeface="Times New Roman"/>
              </a:rPr>
              <a:t>d</a:t>
            </a:r>
            <a:r>
              <a:rPr sz="3200" i="1" spc="25" dirty="0">
                <a:latin typeface="Times New Roman"/>
                <a:cs typeface="Times New Roman"/>
              </a:rPr>
              <a:t>t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i="1" spc="5" dirty="0">
                <a:latin typeface="Times New Roman"/>
                <a:cs typeface="Times New Roman"/>
              </a:rPr>
              <a:t>dt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5074" y="2928950"/>
            <a:ext cx="21590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55" dirty="0">
                <a:latin typeface="Times New Roman"/>
                <a:cs typeface="Times New Roman"/>
              </a:rPr>
              <a:t>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995" y="2632134"/>
            <a:ext cx="558165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32535" algn="l"/>
                <a:tab pos="3423285" algn="l"/>
                <a:tab pos="3803015" algn="l"/>
                <a:tab pos="4435475" algn="l"/>
              </a:tabLst>
            </a:pPr>
            <a:r>
              <a:rPr sz="3200" spc="85" dirty="0">
                <a:latin typeface="Symbol"/>
                <a:cs typeface="Symbol"/>
              </a:rPr>
              <a:t></a:t>
            </a:r>
            <a:r>
              <a:rPr sz="3200" spc="85" dirty="0">
                <a:latin typeface="Times New Roman"/>
                <a:cs typeface="Times New Roman"/>
              </a:rPr>
              <a:t>	</a:t>
            </a:r>
            <a:r>
              <a:rPr sz="3200" i="1" spc="25" dirty="0">
                <a:latin typeface="Times New Roman"/>
                <a:cs typeface="Times New Roman"/>
              </a:rPr>
              <a:t>i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i="1" spc="65" dirty="0">
                <a:latin typeface="Times New Roman"/>
                <a:cs typeface="Times New Roman"/>
              </a:rPr>
              <a:t>C </a:t>
            </a:r>
            <a:r>
              <a:rPr sz="4800" i="1" spc="44" baseline="35590" dirty="0">
                <a:latin typeface="Times New Roman"/>
                <a:cs typeface="Times New Roman"/>
              </a:rPr>
              <a:t>dv</a:t>
            </a:r>
            <a:r>
              <a:rPr sz="4800" i="1" spc="15" baseline="3559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i="1" spc="65" dirty="0">
                <a:latin typeface="Times New Roman"/>
                <a:cs typeface="Times New Roman"/>
              </a:rPr>
              <a:t>C	</a:t>
            </a:r>
            <a:r>
              <a:rPr sz="4800" i="1" spc="75" baseline="35590" dirty="0">
                <a:latin typeface="Times New Roman"/>
                <a:cs typeface="Times New Roman"/>
              </a:rPr>
              <a:t>d	</a:t>
            </a:r>
            <a:r>
              <a:rPr sz="3200" spc="-75" dirty="0">
                <a:latin typeface="Times New Roman"/>
                <a:cs typeface="Times New Roman"/>
              </a:rPr>
              <a:t>(</a:t>
            </a:r>
            <a:r>
              <a:rPr sz="3200" i="1" spc="-75" dirty="0">
                <a:latin typeface="Times New Roman"/>
                <a:cs typeface="Times New Roman"/>
              </a:rPr>
              <a:t>V	</a:t>
            </a:r>
            <a:r>
              <a:rPr sz="3200" spc="25" dirty="0">
                <a:latin typeface="Times New Roman"/>
                <a:cs typeface="Times New Roman"/>
              </a:rPr>
              <a:t>sin</a:t>
            </a:r>
            <a:r>
              <a:rPr sz="3200" spc="-495" dirty="0">
                <a:latin typeface="Times New Roman"/>
                <a:cs typeface="Times New Roman"/>
              </a:rPr>
              <a:t> </a:t>
            </a:r>
            <a:r>
              <a:rPr sz="3400" i="1" spc="50" dirty="0">
                <a:latin typeface="Symbol"/>
                <a:cs typeface="Symbol"/>
              </a:rPr>
              <a:t></a:t>
            </a:r>
            <a:r>
              <a:rPr sz="3200" i="1" spc="50" dirty="0">
                <a:latin typeface="Times New Roman"/>
                <a:cs typeface="Times New Roman"/>
              </a:rPr>
              <a:t>t</a:t>
            </a:r>
            <a:r>
              <a:rPr sz="3200" spc="5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112" y="3216628"/>
            <a:ext cx="4952365" cy="1643380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170"/>
              </a:spcBef>
            </a:pP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CV</a:t>
            </a:r>
            <a:r>
              <a:rPr sz="2775" spc="-7" baseline="-24024" dirty="0">
                <a:latin typeface="Times New Roman"/>
                <a:cs typeface="Times New Roman"/>
              </a:rPr>
              <a:t>m</a:t>
            </a:r>
            <a:r>
              <a:rPr sz="3400" i="1" spc="-5" dirty="0">
                <a:latin typeface="Symbol"/>
                <a:cs typeface="Symbol"/>
              </a:rPr>
              <a:t></a:t>
            </a:r>
            <a:r>
              <a:rPr sz="3400" i="1" spc="-3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cos</a:t>
            </a:r>
            <a:r>
              <a:rPr sz="3200" spc="-490" dirty="0">
                <a:latin typeface="Times New Roman"/>
                <a:cs typeface="Times New Roman"/>
              </a:rPr>
              <a:t> </a:t>
            </a:r>
            <a:r>
              <a:rPr sz="3400" i="1" spc="-40" dirty="0">
                <a:latin typeface="Symbol"/>
                <a:cs typeface="Symbol"/>
              </a:rPr>
              <a:t></a:t>
            </a:r>
            <a:r>
              <a:rPr sz="3200" i="1" spc="-40" dirty="0">
                <a:latin typeface="Times New Roman"/>
                <a:cs typeface="Times New Roman"/>
              </a:rPr>
              <a:t>t</a:t>
            </a:r>
            <a:r>
              <a:rPr sz="3200" i="1" spc="10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-285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Symbol"/>
                <a:cs typeface="Symbol"/>
              </a:rPr>
              <a:t></a:t>
            </a:r>
            <a:r>
              <a:rPr sz="3200" i="1" spc="-5" dirty="0">
                <a:latin typeface="Times New Roman"/>
                <a:cs typeface="Times New Roman"/>
              </a:rPr>
              <a:t>CV</a:t>
            </a:r>
            <a:r>
              <a:rPr sz="2775" spc="-7" baseline="-24024" dirty="0">
                <a:latin typeface="Times New Roman"/>
                <a:cs typeface="Times New Roman"/>
              </a:rPr>
              <a:t>m</a:t>
            </a:r>
            <a:r>
              <a:rPr sz="2775" spc="390" baseline="-2402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cos</a:t>
            </a:r>
            <a:r>
              <a:rPr sz="3200" spc="-490" dirty="0">
                <a:latin typeface="Times New Roman"/>
                <a:cs typeface="Times New Roman"/>
              </a:rPr>
              <a:t> </a:t>
            </a:r>
            <a:r>
              <a:rPr sz="3400" i="1" spc="-40" dirty="0">
                <a:latin typeface="Symbol"/>
                <a:cs typeface="Symbol"/>
              </a:rPr>
              <a:t></a:t>
            </a:r>
            <a:r>
              <a:rPr sz="3200" i="1" spc="-4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05"/>
              </a:spcBef>
            </a:pPr>
            <a:r>
              <a:rPr sz="3450" spc="70" dirty="0">
                <a:latin typeface="Symbol"/>
                <a:cs typeface="Symbol"/>
              </a:rPr>
              <a:t></a:t>
            </a:r>
            <a:r>
              <a:rPr sz="3450" spc="-695" dirty="0">
                <a:latin typeface="Times New Roman"/>
                <a:cs typeface="Times New Roman"/>
              </a:rPr>
              <a:t> </a:t>
            </a:r>
            <a:r>
              <a:rPr sz="3650" i="1" spc="-40" dirty="0">
                <a:latin typeface="Symbol"/>
                <a:cs typeface="Symbol"/>
              </a:rPr>
              <a:t></a:t>
            </a:r>
            <a:r>
              <a:rPr sz="3450" i="1" spc="-40" dirty="0">
                <a:latin typeface="Times New Roman"/>
                <a:cs typeface="Times New Roman"/>
              </a:rPr>
              <a:t>CV</a:t>
            </a:r>
            <a:r>
              <a:rPr sz="3000" spc="-60" baseline="-23611" dirty="0">
                <a:latin typeface="Times New Roman"/>
                <a:cs typeface="Times New Roman"/>
              </a:rPr>
              <a:t>m </a:t>
            </a:r>
            <a:r>
              <a:rPr sz="3450" spc="-55" dirty="0">
                <a:latin typeface="Times New Roman"/>
                <a:cs typeface="Times New Roman"/>
              </a:rPr>
              <a:t>sin(</a:t>
            </a:r>
            <a:r>
              <a:rPr sz="3650" i="1" spc="-55" dirty="0">
                <a:latin typeface="Symbol"/>
                <a:cs typeface="Symbol"/>
              </a:rPr>
              <a:t></a:t>
            </a:r>
            <a:r>
              <a:rPr sz="3450" i="1" spc="-55" dirty="0">
                <a:latin typeface="Times New Roman"/>
                <a:cs typeface="Times New Roman"/>
              </a:rPr>
              <a:t>t </a:t>
            </a:r>
            <a:r>
              <a:rPr sz="3450" spc="70" dirty="0">
                <a:latin typeface="Symbol"/>
                <a:cs typeface="Symbol"/>
              </a:rPr>
              <a:t></a:t>
            </a:r>
            <a:r>
              <a:rPr sz="3450" spc="70" dirty="0">
                <a:latin typeface="Times New Roman"/>
                <a:cs typeface="Times New Roman"/>
              </a:rPr>
              <a:t> </a:t>
            </a:r>
            <a:r>
              <a:rPr sz="3450" spc="-35" dirty="0">
                <a:latin typeface="Times New Roman"/>
                <a:cs typeface="Times New Roman"/>
              </a:rPr>
              <a:t>π/2)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031" y="5109009"/>
            <a:ext cx="3884929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5645" algn="l"/>
              </a:tabLst>
            </a:pPr>
            <a:r>
              <a:rPr sz="3150" spc="40" dirty="0">
                <a:latin typeface="Times New Roman"/>
                <a:cs typeface="Times New Roman"/>
              </a:rPr>
              <a:t>If	</a:t>
            </a:r>
            <a:r>
              <a:rPr sz="3150" b="1" spc="155" dirty="0">
                <a:latin typeface="Times New Roman"/>
                <a:cs typeface="Times New Roman"/>
              </a:rPr>
              <a:t>V</a:t>
            </a:r>
            <a:r>
              <a:rPr sz="3150" b="1" spc="-90" dirty="0">
                <a:latin typeface="Times New Roman"/>
                <a:cs typeface="Times New Roman"/>
              </a:rPr>
              <a:t> </a:t>
            </a:r>
            <a:r>
              <a:rPr sz="3150" spc="114" dirty="0">
                <a:latin typeface="Symbol"/>
                <a:cs typeface="Symbol"/>
              </a:rPr>
              <a:t></a:t>
            </a:r>
            <a:r>
              <a:rPr sz="3150" spc="-445" dirty="0">
                <a:latin typeface="Times New Roman"/>
                <a:cs typeface="Times New Roman"/>
              </a:rPr>
              <a:t> </a:t>
            </a:r>
            <a:r>
              <a:rPr sz="3150" i="1" spc="35" dirty="0">
                <a:latin typeface="Times New Roman"/>
                <a:cs typeface="Times New Roman"/>
              </a:rPr>
              <a:t>V</a:t>
            </a:r>
            <a:r>
              <a:rPr sz="3150" spc="35" dirty="0">
                <a:latin typeface="Symbol"/>
                <a:cs typeface="Symbol"/>
              </a:rPr>
              <a:t></a:t>
            </a:r>
            <a:r>
              <a:rPr sz="3150" spc="35" dirty="0">
                <a:latin typeface="Times New Roman"/>
                <a:cs typeface="Times New Roman"/>
              </a:rPr>
              <a:t>0</a:t>
            </a:r>
            <a:r>
              <a:rPr sz="3150" spc="35" dirty="0">
                <a:latin typeface="Symbol"/>
                <a:cs typeface="Symbol"/>
              </a:rPr>
              <a:t></a:t>
            </a:r>
            <a:r>
              <a:rPr sz="3150" spc="-200" dirty="0">
                <a:latin typeface="Times New Roman"/>
                <a:cs typeface="Times New Roman"/>
              </a:rPr>
              <a:t> </a:t>
            </a:r>
            <a:r>
              <a:rPr sz="3150" spc="114" dirty="0">
                <a:latin typeface="Symbol"/>
                <a:cs typeface="Symbol"/>
              </a:rPr>
              <a:t></a:t>
            </a:r>
            <a:r>
              <a:rPr sz="3150" spc="-440" dirty="0">
                <a:latin typeface="Times New Roman"/>
                <a:cs typeface="Times New Roman"/>
              </a:rPr>
              <a:t> </a:t>
            </a:r>
            <a:r>
              <a:rPr sz="3150" i="1" spc="130" dirty="0">
                <a:latin typeface="Times New Roman"/>
                <a:cs typeface="Times New Roman"/>
              </a:rPr>
              <a:t>V</a:t>
            </a:r>
            <a:r>
              <a:rPr sz="3150" i="1" spc="80" dirty="0">
                <a:latin typeface="Times New Roman"/>
                <a:cs typeface="Times New Roman"/>
              </a:rPr>
              <a:t> </a:t>
            </a:r>
            <a:r>
              <a:rPr sz="3150" spc="114" dirty="0">
                <a:latin typeface="Symbol"/>
                <a:cs typeface="Symbol"/>
              </a:rPr>
              <a:t></a:t>
            </a:r>
            <a:r>
              <a:rPr sz="3150" spc="290" dirty="0">
                <a:latin typeface="Times New Roman"/>
                <a:cs typeface="Times New Roman"/>
              </a:rPr>
              <a:t> </a:t>
            </a:r>
            <a:r>
              <a:rPr sz="3150" i="1" spc="50" dirty="0">
                <a:latin typeface="Times New Roman"/>
                <a:cs typeface="Times New Roman"/>
              </a:rPr>
              <a:t>j</a:t>
            </a:r>
            <a:r>
              <a:rPr sz="3150" spc="50" dirty="0">
                <a:latin typeface="Times New Roman"/>
                <a:cs typeface="Times New Roman"/>
              </a:rPr>
              <a:t>0;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4003" y="5120823"/>
            <a:ext cx="294957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1" spc="95" dirty="0">
                <a:latin typeface="Times New Roman"/>
                <a:cs typeface="Times New Roman"/>
              </a:rPr>
              <a:t>I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Symbol"/>
                <a:cs typeface="Symbol"/>
              </a:rPr>
              <a:t>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spc="35" dirty="0">
                <a:latin typeface="Times New Roman"/>
                <a:cs typeface="Times New Roman"/>
              </a:rPr>
              <a:t>I</a:t>
            </a:r>
            <a:r>
              <a:rPr sz="3200" spc="35" dirty="0">
                <a:latin typeface="Symbol"/>
                <a:cs typeface="Symbol"/>
              </a:rPr>
              <a:t></a:t>
            </a:r>
            <a:r>
              <a:rPr sz="3200" spc="35" dirty="0">
                <a:latin typeface="Times New Roman"/>
                <a:cs typeface="Times New Roman"/>
              </a:rPr>
              <a:t>90</a:t>
            </a:r>
            <a:r>
              <a:rPr sz="3200" spc="35" dirty="0">
                <a:latin typeface="Symbol"/>
                <a:cs typeface="Symbol"/>
              </a:rPr>
              <a:t>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Symbol"/>
                <a:cs typeface="Symbol"/>
              </a:rPr>
              <a:t></a:t>
            </a:r>
            <a:r>
              <a:rPr sz="3200" spc="-23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0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Symbol"/>
                <a:cs typeface="Symbol"/>
              </a:rPr>
              <a:t>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i="1" spc="-70" dirty="0">
                <a:latin typeface="Times New Roman"/>
                <a:cs typeface="Times New Roman"/>
              </a:rPr>
              <a:t>jI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13" name="object 13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6</a:t>
            </a:fld>
            <a:endParaRPr spc="-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400253"/>
            <a:ext cx="7803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</a:rPr>
              <a:t>Power waveform for a purely capacitive</a:t>
            </a:r>
            <a:r>
              <a:rPr sz="3200" spc="-110" dirty="0">
                <a:solidFill>
                  <a:srgbClr val="0000FF"/>
                </a:solidFill>
              </a:rPr>
              <a:t> </a:t>
            </a:r>
            <a:r>
              <a:rPr sz="3200" dirty="0">
                <a:solidFill>
                  <a:srgbClr val="0000FF"/>
                </a:solidFill>
              </a:rPr>
              <a:t>circuit.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4672147"/>
            <a:ext cx="7842884" cy="1593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675"/>
              </a:spcBef>
              <a:buChar char="•"/>
              <a:tabLst>
                <a:tab pos="304800" algn="l"/>
                <a:tab pos="3054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average power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 power factor are given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1653539">
              <a:lnSpc>
                <a:spcPct val="100000"/>
              </a:lnSpc>
              <a:spcBef>
                <a:spcPts val="655"/>
              </a:spcBef>
            </a:pPr>
            <a:r>
              <a:rPr sz="2800" i="1" spc="110" dirty="0">
                <a:latin typeface="Times New Roman"/>
                <a:cs typeface="Times New Roman"/>
              </a:rPr>
              <a:t>P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Symbol"/>
                <a:cs typeface="Symbol"/>
              </a:rPr>
              <a:t>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VI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cos</a:t>
            </a:r>
            <a:r>
              <a:rPr sz="2950" i="1" spc="40" dirty="0">
                <a:latin typeface="Symbol"/>
                <a:cs typeface="Symbol"/>
              </a:rPr>
              <a:t></a:t>
            </a:r>
            <a:r>
              <a:rPr sz="2950" i="1" spc="17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Symbol"/>
                <a:cs typeface="Symbol"/>
              </a:rPr>
              <a:t></a:t>
            </a:r>
            <a:r>
              <a:rPr sz="2800" spc="-405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VI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cos90</a:t>
            </a:r>
            <a:r>
              <a:rPr sz="2800" spc="70" dirty="0">
                <a:latin typeface="Symbol"/>
                <a:cs typeface="Symbol"/>
              </a:rPr>
              <a:t>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Symbol"/>
                <a:cs typeface="Symbol"/>
              </a:rPr>
              <a:t>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468755">
              <a:lnSpc>
                <a:spcPct val="100000"/>
              </a:lnSpc>
              <a:spcBef>
                <a:spcPts val="665"/>
              </a:spcBef>
              <a:tabLst>
                <a:tab pos="1914525" algn="l"/>
              </a:tabLst>
            </a:pPr>
            <a:r>
              <a:rPr sz="2800" i="1" spc="35" dirty="0">
                <a:latin typeface="Times New Roman"/>
                <a:cs typeface="Times New Roman"/>
              </a:rPr>
              <a:t>pf	</a:t>
            </a:r>
            <a:r>
              <a:rPr sz="2800" spc="110" dirty="0">
                <a:latin typeface="Symbol"/>
                <a:cs typeface="Symbol"/>
              </a:rPr>
              <a:t>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cos</a:t>
            </a:r>
            <a:r>
              <a:rPr sz="2950" i="1" spc="50" dirty="0">
                <a:latin typeface="Symbol"/>
                <a:cs typeface="Symbol"/>
              </a:rPr>
              <a:t></a:t>
            </a:r>
            <a:r>
              <a:rPr sz="2950" i="1" spc="18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Symbol"/>
                <a:cs typeface="Symbol"/>
              </a:rPr>
              <a:t>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cos90</a:t>
            </a:r>
            <a:r>
              <a:rPr sz="2800" spc="75" dirty="0">
                <a:latin typeface="Symbol"/>
                <a:cs typeface="Symbol"/>
              </a:rPr>
              <a:t>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Symbol"/>
                <a:cs typeface="Symbol"/>
              </a:rPr>
              <a:t>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0(leading)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0442" y="1227167"/>
            <a:ext cx="6716703" cy="3425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318250" y="6470650"/>
            <a:ext cx="2070100" cy="328930"/>
            <a:chOff x="6318250" y="6470650"/>
            <a:chExt cx="2070100" cy="328930"/>
          </a:xfrm>
        </p:grpSpPr>
        <p:sp>
          <p:nvSpPr>
            <p:cNvPr id="6" name="object 6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4600" y="6477000"/>
              <a:ext cx="2057400" cy="316230"/>
            </a:xfrm>
            <a:custGeom>
              <a:avLst/>
              <a:gdLst/>
              <a:ahLst/>
              <a:cxnLst/>
              <a:rect l="l" t="t" r="r" b="b"/>
              <a:pathLst>
                <a:path w="2057400" h="316229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pc="-40" dirty="0"/>
              <a:pPr marL="38100">
                <a:lnSpc>
                  <a:spcPts val="1375"/>
                </a:lnSpc>
              </a:pPr>
              <a:t>7</a:t>
            </a:fld>
            <a:endParaRPr spc="-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97D9D4-1A95-413F-ADFB-387B3DB6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41" y="52387"/>
            <a:ext cx="7350919" cy="6312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01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A7FC11-614F-4764-B290-A6B49FFA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3" y="0"/>
            <a:ext cx="7041035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815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582</Words>
  <Application>Microsoft Office PowerPoint</Application>
  <PresentationFormat>On-screen Show (4:3)</PresentationFormat>
  <Paragraphs>103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ELECTRICAL SCIENCE-1 (15B11EC111) UNIT-4 Lecture-4</vt:lpstr>
      <vt:lpstr>Chapter4 Steady State Analysis of Sinusoid</vt:lpstr>
      <vt:lpstr>Purely Capacitive Circuit</vt:lpstr>
      <vt:lpstr>Slide 4</vt:lpstr>
      <vt:lpstr>Slide 5</vt:lpstr>
      <vt:lpstr>Analysis</vt:lpstr>
      <vt:lpstr>Power waveform for a purely capacitive circuit.</vt:lpstr>
      <vt:lpstr>Slide 8</vt:lpstr>
      <vt:lpstr>Slide 9</vt:lpstr>
      <vt:lpstr>Slide 10</vt:lpstr>
      <vt:lpstr>Slide 11</vt:lpstr>
      <vt:lpstr>Slide 12</vt:lpstr>
      <vt:lpstr>Slide 13</vt:lpstr>
      <vt:lpstr>Power and Power Factor</vt:lpstr>
      <vt:lpstr>Let the effective values be</vt:lpstr>
      <vt:lpstr>Slide 16</vt:lpstr>
      <vt:lpstr>Power Factor It is defined as the factor by which the apparent power is  to be multiplied so as to get the real power. Thus,</vt:lpstr>
      <vt:lpstr>Example 3</vt:lpstr>
      <vt:lpstr>Solution : The phase angle,  = π/5  The rms values are</vt:lpstr>
      <vt:lpstr>The instantaneous power at ωt = 0.3,</vt:lpstr>
      <vt:lpstr>Slide 21</vt:lpstr>
      <vt:lpstr>Slide 22</vt:lpstr>
      <vt:lpstr>Slide 23</vt:lpstr>
      <vt:lpstr>Slide 24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jyoti.vyas</dc:creator>
  <cp:lastModifiedBy>Neetu Joshi</cp:lastModifiedBy>
  <cp:revision>17</cp:revision>
  <dcterms:created xsi:type="dcterms:W3CDTF">2021-03-03T05:56:30Z</dcterms:created>
  <dcterms:modified xsi:type="dcterms:W3CDTF">2021-03-08T11:19:29Z</dcterms:modified>
</cp:coreProperties>
</file>