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70" r:id="rId2"/>
    <p:sldId id="271" r:id="rId3"/>
    <p:sldId id="257" r:id="rId4"/>
    <p:sldId id="258" r:id="rId5"/>
    <p:sldId id="259" r:id="rId6"/>
    <p:sldId id="260" r:id="rId7"/>
    <p:sldId id="261" r:id="rId8"/>
    <p:sldId id="264" r:id="rId9"/>
    <p:sldId id="265" r:id="rId10"/>
    <p:sldId id="262" r:id="rId11"/>
    <p:sldId id="266" r:id="rId12"/>
    <p:sldId id="267" r:id="rId13"/>
    <p:sldId id="268" r:id="rId14"/>
    <p:sldId id="269" r:id="rId15"/>
    <p:sldId id="263"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290" y="-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02CF9F4-6A9C-4C04-B65F-0B5B92F8CC7A}" type="datetimeFigureOut">
              <a:rPr lang="en-US" smtClean="0"/>
              <a:t>25-Jan-21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FB1AD8-F26A-4D12-B64F-E325D076CED6}" type="slidenum">
              <a:rPr lang="en-US" smtClean="0"/>
              <a:t>‹#›</a:t>
            </a:fld>
            <a:endParaRPr lang="en-US"/>
          </a:p>
        </p:txBody>
      </p:sp>
    </p:spTree>
    <p:extLst>
      <p:ext uri="{BB962C8B-B14F-4D97-AF65-F5344CB8AC3E}">
        <p14:creationId xmlns:p14="http://schemas.microsoft.com/office/powerpoint/2010/main" val="2040337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B5D436C-83E1-4AA7-B996-0CEB7094B1FD}" type="slidenum">
              <a:rPr lang="en-IN" altLang="en-US" smtClean="0">
                <a:solidFill>
                  <a:prstClr val="black"/>
                </a:solidFill>
              </a:rPr>
              <a:pPr/>
              <a:t>1</a:t>
            </a:fld>
            <a:endParaRPr lang="en-IN" altLang="en-US" smtClean="0">
              <a:solidFill>
                <a:prstClr val="black"/>
              </a:solidFill>
            </a:endParaRPr>
          </a:p>
        </p:txBody>
      </p:sp>
    </p:spTree>
    <p:extLst>
      <p:ext uri="{BB962C8B-B14F-4D97-AF65-F5344CB8AC3E}">
        <p14:creationId xmlns:p14="http://schemas.microsoft.com/office/powerpoint/2010/main" val="657833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EAADFAFA-5C95-4778-B23F-B0E5A512A27D}" type="slidenum">
              <a:rPr lang="en-US" smtClean="0"/>
              <a:pPr/>
              <a:t>2</a:t>
            </a:fld>
            <a:endParaRPr lang="en-US"/>
          </a:p>
        </p:txBody>
      </p:sp>
    </p:spTree>
    <p:extLst>
      <p:ext uri="{BB962C8B-B14F-4D97-AF65-F5344CB8AC3E}">
        <p14:creationId xmlns:p14="http://schemas.microsoft.com/office/powerpoint/2010/main" val="207020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EE2B98-45BA-4066-A541-254869BC1AF9}" type="datetimeFigureOut">
              <a:rPr lang="en-US" smtClean="0"/>
              <a:t>25-Jan-21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58542-B501-4DDA-89DF-D2094F2A72A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E2B98-45BA-4066-A541-254869BC1AF9}" type="datetimeFigureOut">
              <a:rPr lang="en-US" smtClean="0"/>
              <a:t>25-Jan-21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58542-B501-4DDA-89DF-D2094F2A72A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E2B98-45BA-4066-A541-254869BC1AF9}" type="datetimeFigureOut">
              <a:rPr lang="en-US" smtClean="0"/>
              <a:t>25-Jan-21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58542-B501-4DDA-89DF-D2094F2A72A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EE2B98-45BA-4066-A541-254869BC1AF9}" type="datetimeFigureOut">
              <a:rPr lang="en-US" smtClean="0"/>
              <a:t>25-Jan-21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58542-B501-4DDA-89DF-D2094F2A72A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EE2B98-45BA-4066-A541-254869BC1AF9}" type="datetimeFigureOut">
              <a:rPr lang="en-US" smtClean="0"/>
              <a:t>25-Jan-21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58542-B501-4DDA-89DF-D2094F2A72A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EE2B98-45BA-4066-A541-254869BC1AF9}" type="datetimeFigureOut">
              <a:rPr lang="en-US" smtClean="0"/>
              <a:t>25-Jan-21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58542-B501-4DDA-89DF-D2094F2A72A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EE2B98-45BA-4066-A541-254869BC1AF9}" type="datetimeFigureOut">
              <a:rPr lang="en-US" smtClean="0"/>
              <a:t>25-Jan-21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58542-B501-4DDA-89DF-D2094F2A72A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EE2B98-45BA-4066-A541-254869BC1AF9}" type="datetimeFigureOut">
              <a:rPr lang="en-US" smtClean="0"/>
              <a:t>25-Jan-21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58542-B501-4DDA-89DF-D2094F2A72A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EE2B98-45BA-4066-A541-254869BC1AF9}" type="datetimeFigureOut">
              <a:rPr lang="en-US" smtClean="0"/>
              <a:t>25-Jan-21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58542-B501-4DDA-89DF-D2094F2A72A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E2B98-45BA-4066-A541-254869BC1AF9}" type="datetimeFigureOut">
              <a:rPr lang="en-US" smtClean="0"/>
              <a:t>25-Jan-21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58542-B501-4DDA-89DF-D2094F2A72A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EE2B98-45BA-4066-A541-254869BC1AF9}" type="datetimeFigureOut">
              <a:rPr lang="en-US" smtClean="0"/>
              <a:t>25-Jan-21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58542-B501-4DDA-89DF-D2094F2A72A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EE2B98-45BA-4066-A541-254869BC1AF9}" type="datetimeFigureOut">
              <a:rPr lang="en-US" smtClean="0"/>
              <a:t>25-Jan-21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858542-B501-4DDA-89DF-D2094F2A72A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657350" y="2644777"/>
            <a:ext cx="5829300" cy="1470025"/>
          </a:xfrm>
        </p:spPr>
        <p:txBody>
          <a:bodyPr>
            <a:normAutofit fontScale="90000"/>
          </a:bodyPr>
          <a:lstStyle/>
          <a:p>
            <a:pPr eaLnBrk="1" hangingPunct="1">
              <a:lnSpc>
                <a:spcPts val="4525"/>
              </a:lnSpc>
            </a:pP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ELECTRICAL </a:t>
            </a: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SCIENCE-1</a:t>
            </a:r>
            <a:r>
              <a:rPr lang="en-US" sz="4000" dirty="0">
                <a:latin typeface="Times New Roman" panose="02020603050405020304" pitchFamily="18" charset="0"/>
                <a:ea typeface="DQLMEJ+FranklinGothic-Book"/>
                <a:cs typeface="Times New Roman" panose="02020603050405020304" pitchFamily="18" charset="0"/>
              </a:rPr>
              <a:t/>
            </a:r>
            <a:br>
              <a:rPr lang="en-US" sz="4000" dirty="0">
                <a:latin typeface="Times New Roman" panose="02020603050405020304" pitchFamily="18" charset="0"/>
                <a:ea typeface="DQLMEJ+FranklinGothic-Book"/>
                <a:cs typeface="Times New Roman" panose="02020603050405020304" pitchFamily="18" charset="0"/>
              </a:rPr>
            </a:b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a:t>
            </a: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15B11EC111</a:t>
            </a: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a:t>
            </a:r>
            <a:b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b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UNIT-1</a:t>
            </a:r>
            <a: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t/>
            </a:r>
            <a:br>
              <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rPr>
            </a:br>
            <a:r>
              <a:rPr lang="en-US" altLang="en-US" sz="4000" b="1" dirty="0" smtClean="0">
                <a:latin typeface="Times New Roman" panose="02020603050405020304" pitchFamily="18" charset="0"/>
                <a:ea typeface="DQLMEJ+FranklinGothic-Book"/>
                <a:cs typeface="Times New Roman" panose="02020603050405020304" pitchFamily="18" charset="0"/>
                <a:sym typeface="Wingdings" panose="05000000000000000000" pitchFamily="2" charset="2"/>
              </a:rPr>
              <a:t>Lecture-4</a:t>
            </a:r>
            <a:endParaRPr lang="en-US" altLang="en-US" sz="4000" b="1" dirty="0">
              <a:latin typeface="Times New Roman" panose="02020603050405020304" pitchFamily="18" charset="0"/>
              <a:ea typeface="DQLMEJ+FranklinGothic-Book"/>
              <a:cs typeface="Times New Roman" panose="02020603050405020304" pitchFamily="18" charset="0"/>
              <a:sym typeface="Wingdings" panose="05000000000000000000" pitchFamily="2" charset="2"/>
            </a:endParaRPr>
          </a:p>
        </p:txBody>
      </p:sp>
      <p:sp>
        <p:nvSpPr>
          <p:cNvPr id="3075" name="Slide Number Placeholder 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C8FBFA7-3D01-4FF6-A58F-C30292061BB7}" type="slidenum">
              <a:rPr lang="ru-RU" altLang="en-US" sz="1200">
                <a:solidFill>
                  <a:srgbClr val="898989"/>
                </a:solidFill>
              </a:rPr>
              <a:pPr>
                <a:spcBef>
                  <a:spcPct val="0"/>
                </a:spcBef>
                <a:buFontTx/>
                <a:buNone/>
              </a:pPr>
              <a:t>1</a:t>
            </a:fld>
            <a:endParaRPr lang="ru-RU" altLang="en-US" sz="1200">
              <a:solidFill>
                <a:srgbClr val="898989"/>
              </a:solidFill>
            </a:endParaRPr>
          </a:p>
        </p:txBody>
      </p:sp>
    </p:spTree>
    <p:extLst>
      <p:ext uri="{BB962C8B-B14F-4D97-AF65-F5344CB8AC3E}">
        <p14:creationId xmlns:p14="http://schemas.microsoft.com/office/powerpoint/2010/main" val="34331309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525963"/>
          </a:xfrm>
        </p:spPr>
        <p:txBody>
          <a:bodyPr vert="horz" lIns="91440" tIns="45720" rIns="91440" bIns="45720" rtlCol="0">
            <a:noAutofit/>
          </a:bodyPr>
          <a:lstStyle/>
          <a:p>
            <a:pPr algn="just"/>
            <a:r>
              <a:rPr lang="en-US" sz="2000" dirty="0" smtClean="0">
                <a:latin typeface="Times New Roman" pitchFamily="18" charset="0"/>
                <a:cs typeface="Times New Roman" pitchFamily="18" charset="0"/>
              </a:rPr>
              <a:t>In Fig. (d), an open circuit has been added in parallel with the 18</a:t>
            </a:r>
            <a:r>
              <a:rPr lang="el-GR" sz="2000" dirty="0" smtClean="0">
                <a:latin typeface="Times New Roman" pitchFamily="18" charset="0"/>
                <a:cs typeface="Times New Roman" pitchFamily="18" charset="0"/>
              </a:rPr>
              <a:t>Ω </a:t>
            </a:r>
            <a:r>
              <a:rPr lang="en-US" sz="2000" dirty="0" smtClean="0">
                <a:latin typeface="Times New Roman" pitchFamily="18" charset="0"/>
                <a:cs typeface="Times New Roman" pitchFamily="18" charset="0"/>
              </a:rPr>
              <a:t>resistor.</a:t>
            </a:r>
          </a:p>
          <a:p>
            <a:pPr algn="just"/>
            <a:r>
              <a:rPr lang="en-US" sz="2000" dirty="0" smtClean="0">
                <a:latin typeface="Times New Roman" pitchFamily="18" charset="0"/>
                <a:cs typeface="Times New Roman" pitchFamily="18" charset="0"/>
              </a:rPr>
              <a:t>Now we think of the controlling voltage v as the voltage across an open circuit Figure 2.7-1, rather than the voltage across the 18</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resistor itself. </a:t>
            </a:r>
          </a:p>
          <a:p>
            <a:pPr algn="just"/>
            <a:r>
              <a:rPr lang="en-US" sz="2000" dirty="0" smtClean="0">
                <a:latin typeface="Times New Roman" pitchFamily="18" charset="0"/>
                <a:cs typeface="Times New Roman" pitchFamily="18" charset="0"/>
              </a:rPr>
              <a:t>In this way, we can always treat the controlling voltage of a dependent source as the voltage across an open circuit. </a:t>
            </a: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l="41780" t="30141" r="27781" b="28516"/>
          <a:stretch>
            <a:fillRect/>
          </a:stretch>
        </p:blipFill>
        <p:spPr bwMode="auto">
          <a:xfrm>
            <a:off x="2411760" y="3212976"/>
            <a:ext cx="3960440" cy="3024336"/>
          </a:xfrm>
          <a:prstGeom prst="rect">
            <a:avLst/>
          </a:prstGeom>
          <a:noFill/>
          <a:ln w="9525">
            <a:noFill/>
            <a:miter lim="800000"/>
            <a:headEnd/>
            <a:tailEnd/>
          </a:ln>
        </p:spPr>
      </p:pic>
      <p:sp>
        <p:nvSpPr>
          <p:cNvPr id="6" name="Title 1"/>
          <p:cNvSpPr>
            <a:spLocks noGrp="1"/>
          </p:cNvSpPr>
          <p:nvPr>
            <p:ph type="title"/>
          </p:nvPr>
        </p:nvSpPr>
        <p:spPr>
          <a:xfrm>
            <a:off x="457200" y="53752"/>
            <a:ext cx="8229600" cy="1143000"/>
          </a:xfrm>
        </p:spPr>
        <p:txBody>
          <a:bodyPr>
            <a:normAutofit/>
          </a:bodyPr>
          <a:lstStyle/>
          <a:p>
            <a:r>
              <a:rPr lang="en-US" sz="3200" dirty="0" smtClean="0">
                <a:latin typeface="Times New Roman" pitchFamily="18" charset="0"/>
                <a:cs typeface="Times New Roman" pitchFamily="18" charset="0"/>
              </a:rPr>
              <a:t>DEPENDENT SOURCES… </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9"/>
            <a:ext cx="8229600" cy="2952328"/>
          </a:xfrm>
        </p:spPr>
        <p:txBody>
          <a:bodyPr>
            <a:noAutofit/>
          </a:bodyPr>
          <a:lstStyle/>
          <a:p>
            <a:pPr algn="just"/>
            <a:r>
              <a:rPr lang="en-US" sz="2000" dirty="0" smtClean="0">
                <a:latin typeface="Times New Roman" pitchFamily="18" charset="0"/>
                <a:cs typeface="Times New Roman" pitchFamily="18" charset="0"/>
              </a:rPr>
              <a:t>Each dependent source consists of two parts: </a:t>
            </a:r>
          </a:p>
          <a:p>
            <a:pPr lvl="1" algn="just"/>
            <a:r>
              <a:rPr lang="en-US" sz="2000" dirty="0" smtClean="0">
                <a:solidFill>
                  <a:srgbClr val="7030A0"/>
                </a:solidFill>
                <a:latin typeface="Times New Roman" pitchFamily="18" charset="0"/>
                <a:cs typeface="Times New Roman" pitchFamily="18" charset="0"/>
              </a:rPr>
              <a:t>controlling part </a:t>
            </a:r>
          </a:p>
          <a:p>
            <a:pPr lvl="1" algn="just"/>
            <a:r>
              <a:rPr lang="en-US" sz="2000" dirty="0" smtClean="0">
                <a:solidFill>
                  <a:srgbClr val="7030A0"/>
                </a:solidFill>
                <a:latin typeface="Times New Roman" pitchFamily="18" charset="0"/>
                <a:cs typeface="Times New Roman" pitchFamily="18" charset="0"/>
              </a:rPr>
              <a:t>controlled part</a:t>
            </a:r>
          </a:p>
          <a:p>
            <a:pPr lvl="1" algn="just">
              <a:buNone/>
            </a:pPr>
            <a:r>
              <a:rPr lang="en-US" sz="2000" dirty="0" smtClean="0">
                <a:latin typeface="Times New Roman" pitchFamily="18" charset="0"/>
                <a:cs typeface="Times New Roman" pitchFamily="18" charset="0"/>
              </a:rPr>
              <a:t>The controlling part is either an open circuit or a short circuit. </a:t>
            </a:r>
          </a:p>
          <a:p>
            <a:pPr lvl="1" algn="just">
              <a:buNone/>
            </a:pPr>
            <a:r>
              <a:rPr lang="en-US" sz="2000" dirty="0" smtClean="0">
                <a:latin typeface="Times New Roman" pitchFamily="18" charset="0"/>
                <a:cs typeface="Times New Roman" pitchFamily="18" charset="0"/>
              </a:rPr>
              <a:t>The controlled part is either a voltage source or a current source.</a:t>
            </a:r>
          </a:p>
          <a:p>
            <a:pPr lvl="1"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There are four types of dependent source that correspond to the four ways of choosing a controlling part and a controlled part. </a:t>
            </a: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These four dependent sources are:</a:t>
            </a:r>
          </a:p>
          <a:p>
            <a:pPr lvl="1" algn="just"/>
            <a:r>
              <a:rPr lang="en-US" sz="1600" dirty="0" smtClean="0">
                <a:latin typeface="Times New Roman" pitchFamily="18" charset="0"/>
                <a:cs typeface="Times New Roman" pitchFamily="18" charset="0"/>
              </a:rPr>
              <a:t> </a:t>
            </a:r>
            <a:r>
              <a:rPr lang="en-US" sz="2000" dirty="0" smtClean="0">
                <a:solidFill>
                  <a:srgbClr val="7030A0"/>
                </a:solidFill>
                <a:latin typeface="Times New Roman" pitchFamily="18" charset="0"/>
                <a:cs typeface="Times New Roman" pitchFamily="18" charset="0"/>
              </a:rPr>
              <a:t>voltage-controlled voltage source (VCVS)</a:t>
            </a:r>
          </a:p>
          <a:p>
            <a:pPr lvl="1" algn="just"/>
            <a:r>
              <a:rPr lang="en-US" sz="2000" dirty="0" smtClean="0">
                <a:solidFill>
                  <a:srgbClr val="7030A0"/>
                </a:solidFill>
                <a:latin typeface="Times New Roman" pitchFamily="18" charset="0"/>
                <a:cs typeface="Times New Roman" pitchFamily="18" charset="0"/>
              </a:rPr>
              <a:t> current-controlled voltage source (CCVS)</a:t>
            </a:r>
          </a:p>
          <a:p>
            <a:pPr lvl="1" algn="just"/>
            <a:r>
              <a:rPr lang="en-US" sz="2000" dirty="0" smtClean="0">
                <a:solidFill>
                  <a:srgbClr val="7030A0"/>
                </a:solidFill>
                <a:latin typeface="Times New Roman" pitchFamily="18" charset="0"/>
                <a:cs typeface="Times New Roman" pitchFamily="18" charset="0"/>
              </a:rPr>
              <a:t>voltage-controlled current source (VCCS)</a:t>
            </a:r>
          </a:p>
          <a:p>
            <a:pPr lvl="1" algn="just"/>
            <a:r>
              <a:rPr lang="en-US" sz="2000" dirty="0" smtClean="0">
                <a:solidFill>
                  <a:srgbClr val="7030A0"/>
                </a:solidFill>
                <a:latin typeface="Times New Roman" pitchFamily="18" charset="0"/>
                <a:cs typeface="Times New Roman" pitchFamily="18" charset="0"/>
              </a:rPr>
              <a:t> current-controlled current source (CCCS)</a:t>
            </a:r>
          </a:p>
        </p:txBody>
      </p:sp>
      <p:sp>
        <p:nvSpPr>
          <p:cNvPr id="5" name="Title 1"/>
          <p:cNvSpPr>
            <a:spLocks noGrp="1"/>
          </p:cNvSpPr>
          <p:nvPr>
            <p:ph type="title"/>
          </p:nvPr>
        </p:nvSpPr>
        <p:spPr>
          <a:xfrm>
            <a:off x="457200" y="-27384"/>
            <a:ext cx="8229600" cy="1143000"/>
          </a:xfrm>
        </p:spPr>
        <p:txBody>
          <a:bodyPr>
            <a:normAutofit/>
          </a:bodyPr>
          <a:lstStyle/>
          <a:p>
            <a:r>
              <a:rPr lang="en-US" sz="3200" dirty="0" smtClean="0">
                <a:latin typeface="Times New Roman" pitchFamily="18" charset="0"/>
                <a:cs typeface="Times New Roman" pitchFamily="18" charset="0"/>
              </a:rPr>
              <a:t>TYPES OF DEPENDENT SOURCES </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l="61069" t="55907" r="14861" b="18500"/>
          <a:stretch>
            <a:fillRect/>
          </a:stretch>
        </p:blipFill>
        <p:spPr bwMode="auto">
          <a:xfrm>
            <a:off x="4896544" y="1340768"/>
            <a:ext cx="3131840" cy="1872208"/>
          </a:xfrm>
          <a:prstGeom prst="rect">
            <a:avLst/>
          </a:prstGeom>
          <a:noFill/>
          <a:ln w="9525">
            <a:noFill/>
            <a:miter lim="800000"/>
            <a:headEnd/>
            <a:tailEnd/>
          </a:ln>
        </p:spPr>
      </p:pic>
      <p:sp>
        <p:nvSpPr>
          <p:cNvPr id="4" name="TextBox 3"/>
          <p:cNvSpPr txBox="1"/>
          <p:nvPr/>
        </p:nvSpPr>
        <p:spPr>
          <a:xfrm>
            <a:off x="35496" y="2924944"/>
            <a:ext cx="4453207" cy="923330"/>
          </a:xfrm>
          <a:prstGeom prst="rect">
            <a:avLst/>
          </a:prstGeom>
          <a:noFill/>
        </p:spPr>
        <p:txBody>
          <a:bodyPr wrap="none" rtlCol="0">
            <a:spAutoFit/>
          </a:bodyPr>
          <a:lstStyle/>
          <a:p>
            <a:r>
              <a:rPr lang="en-US" dirty="0" smtClean="0">
                <a:latin typeface="Times New Roman" pitchFamily="18" charset="0"/>
                <a:cs typeface="Times New Roman" pitchFamily="18" charset="0"/>
              </a:rPr>
              <a:t>1. Current-Controlled Voltage Source (CCVS)</a:t>
            </a:r>
          </a:p>
          <a:p>
            <a:r>
              <a:rPr lang="en-US" dirty="0" smtClean="0">
                <a:latin typeface="Times New Roman" pitchFamily="18" charset="0"/>
                <a:cs typeface="Times New Roman" pitchFamily="18" charset="0"/>
              </a:rPr>
              <a:t> r is the gain of the CCVS.</a:t>
            </a:r>
          </a:p>
          <a:p>
            <a:r>
              <a:rPr lang="en-US" dirty="0" smtClean="0">
                <a:latin typeface="Times New Roman" pitchFamily="18" charset="0"/>
                <a:cs typeface="Times New Roman" pitchFamily="18" charset="0"/>
              </a:rPr>
              <a:t> r has units of volts/ampere. </a:t>
            </a:r>
            <a:endParaRPr lang="en-US" dirty="0">
              <a:latin typeface="Times New Roman" pitchFamily="18" charset="0"/>
              <a:cs typeface="Times New Roman" pitchFamily="18" charset="0"/>
            </a:endParaRPr>
          </a:p>
        </p:txBody>
      </p:sp>
      <p:pic>
        <p:nvPicPr>
          <p:cNvPr id="5" name="Picture 3"/>
          <p:cNvPicPr>
            <a:picLocks noChangeAspect="1" noChangeArrowheads="1"/>
          </p:cNvPicPr>
          <p:nvPr/>
        </p:nvPicPr>
        <p:blipFill>
          <a:blip r:embed="rId2" cstate="print"/>
          <a:srcRect l="61069" t="29329" r="14861" b="47161"/>
          <a:stretch>
            <a:fillRect/>
          </a:stretch>
        </p:blipFill>
        <p:spPr bwMode="auto">
          <a:xfrm>
            <a:off x="683568" y="1268760"/>
            <a:ext cx="3131840" cy="1719808"/>
          </a:xfrm>
          <a:prstGeom prst="rect">
            <a:avLst/>
          </a:prstGeom>
          <a:noFill/>
          <a:ln w="9525">
            <a:noFill/>
            <a:miter lim="800000"/>
            <a:headEnd/>
            <a:tailEnd/>
          </a:ln>
        </p:spPr>
      </p:pic>
      <p:sp>
        <p:nvSpPr>
          <p:cNvPr id="6" name="TextBox 5"/>
          <p:cNvSpPr txBox="1"/>
          <p:nvPr/>
        </p:nvSpPr>
        <p:spPr>
          <a:xfrm>
            <a:off x="4572000" y="2924944"/>
            <a:ext cx="4515467" cy="923330"/>
          </a:xfrm>
          <a:prstGeom prst="rect">
            <a:avLst/>
          </a:prstGeom>
          <a:noFill/>
        </p:spPr>
        <p:txBody>
          <a:bodyPr wrap="none" rtlCol="0">
            <a:spAutoFit/>
          </a:bodyPr>
          <a:lstStyle/>
          <a:p>
            <a:r>
              <a:rPr lang="en-US" dirty="0" smtClean="0">
                <a:latin typeface="Times New Roman" pitchFamily="18" charset="0"/>
                <a:cs typeface="Times New Roman" pitchFamily="18" charset="0"/>
              </a:rPr>
              <a:t>2. Voltage-Controlled Voltage Source (VCVS) </a:t>
            </a:r>
          </a:p>
          <a:p>
            <a:r>
              <a:rPr lang="en-US" dirty="0" smtClean="0">
                <a:latin typeface="Times New Roman" pitchFamily="18" charset="0"/>
                <a:cs typeface="Times New Roman" pitchFamily="18" charset="0"/>
              </a:rPr>
              <a:t>b is the gain of the VCVS. </a:t>
            </a:r>
          </a:p>
          <a:p>
            <a:r>
              <a:rPr lang="en-US" dirty="0" smtClean="0">
                <a:latin typeface="Times New Roman" pitchFamily="18" charset="0"/>
                <a:cs typeface="Times New Roman" pitchFamily="18" charset="0"/>
              </a:rPr>
              <a:t>b has units of volts/volt.</a:t>
            </a:r>
            <a:endParaRPr lang="en-US" dirty="0">
              <a:latin typeface="Times New Roman" pitchFamily="18" charset="0"/>
              <a:cs typeface="Times New Roman" pitchFamily="18" charset="0"/>
            </a:endParaRPr>
          </a:p>
        </p:txBody>
      </p:sp>
      <p:pic>
        <p:nvPicPr>
          <p:cNvPr id="6148" name="Picture 4"/>
          <p:cNvPicPr>
            <a:picLocks noChangeAspect="1" noChangeArrowheads="1"/>
          </p:cNvPicPr>
          <p:nvPr/>
        </p:nvPicPr>
        <p:blipFill>
          <a:blip r:embed="rId3" cstate="print"/>
          <a:srcRect l="62176" t="20469" r="14861" b="56890"/>
          <a:stretch>
            <a:fillRect/>
          </a:stretch>
        </p:blipFill>
        <p:spPr bwMode="auto">
          <a:xfrm>
            <a:off x="755576" y="4221088"/>
            <a:ext cx="2987824" cy="1656184"/>
          </a:xfrm>
          <a:prstGeom prst="rect">
            <a:avLst/>
          </a:prstGeom>
          <a:noFill/>
          <a:ln w="9525">
            <a:noFill/>
            <a:miter lim="800000"/>
            <a:headEnd/>
            <a:tailEnd/>
          </a:ln>
        </p:spPr>
      </p:pic>
      <p:pic>
        <p:nvPicPr>
          <p:cNvPr id="8" name="Picture 4"/>
          <p:cNvPicPr>
            <a:picLocks noChangeAspect="1" noChangeArrowheads="1"/>
          </p:cNvPicPr>
          <p:nvPr/>
        </p:nvPicPr>
        <p:blipFill>
          <a:blip r:embed="rId3" cstate="print"/>
          <a:srcRect l="62176" t="47917" r="14861" b="29328"/>
          <a:stretch>
            <a:fillRect/>
          </a:stretch>
        </p:blipFill>
        <p:spPr bwMode="auto">
          <a:xfrm>
            <a:off x="5076056" y="4149080"/>
            <a:ext cx="2987824" cy="1664568"/>
          </a:xfrm>
          <a:prstGeom prst="rect">
            <a:avLst/>
          </a:prstGeom>
          <a:noFill/>
          <a:ln w="9525">
            <a:noFill/>
            <a:miter lim="800000"/>
            <a:headEnd/>
            <a:tailEnd/>
          </a:ln>
        </p:spPr>
      </p:pic>
      <p:sp>
        <p:nvSpPr>
          <p:cNvPr id="9" name="TextBox 8"/>
          <p:cNvSpPr txBox="1"/>
          <p:nvPr/>
        </p:nvSpPr>
        <p:spPr>
          <a:xfrm>
            <a:off x="107504" y="5962054"/>
            <a:ext cx="4510915" cy="923330"/>
          </a:xfrm>
          <a:prstGeom prst="rect">
            <a:avLst/>
          </a:prstGeom>
          <a:noFill/>
        </p:spPr>
        <p:txBody>
          <a:bodyPr wrap="none" rtlCol="0">
            <a:spAutoFit/>
          </a:bodyPr>
          <a:lstStyle/>
          <a:p>
            <a:r>
              <a:rPr lang="en-US" dirty="0" smtClean="0">
                <a:latin typeface="Times New Roman" pitchFamily="18" charset="0"/>
                <a:cs typeface="Times New Roman" pitchFamily="18" charset="0"/>
              </a:rPr>
              <a:t>3. Voltage-Controlled Current Source (VCCS) </a:t>
            </a:r>
          </a:p>
          <a:p>
            <a:r>
              <a:rPr lang="en-US" dirty="0" smtClean="0">
                <a:latin typeface="Times New Roman" pitchFamily="18" charset="0"/>
                <a:cs typeface="Times New Roman" pitchFamily="18" charset="0"/>
              </a:rPr>
              <a:t>g is the gain of the VCCS. </a:t>
            </a:r>
          </a:p>
          <a:p>
            <a:r>
              <a:rPr lang="en-US" dirty="0" smtClean="0">
                <a:latin typeface="Times New Roman" pitchFamily="18" charset="0"/>
                <a:cs typeface="Times New Roman" pitchFamily="18" charset="0"/>
              </a:rPr>
              <a:t>g has units of amperes/volt.</a:t>
            </a:r>
            <a:endParaRPr lang="en-US" dirty="0">
              <a:latin typeface="Times New Roman" pitchFamily="18" charset="0"/>
              <a:cs typeface="Times New Roman" pitchFamily="18" charset="0"/>
            </a:endParaRPr>
          </a:p>
        </p:txBody>
      </p:sp>
      <p:sp>
        <p:nvSpPr>
          <p:cNvPr id="10" name="TextBox 9"/>
          <p:cNvSpPr txBox="1"/>
          <p:nvPr/>
        </p:nvSpPr>
        <p:spPr>
          <a:xfrm>
            <a:off x="4644008" y="5949280"/>
            <a:ext cx="4506362" cy="923330"/>
          </a:xfrm>
          <a:prstGeom prst="rect">
            <a:avLst/>
          </a:prstGeom>
          <a:noFill/>
        </p:spPr>
        <p:txBody>
          <a:bodyPr wrap="none" rtlCol="0">
            <a:spAutoFit/>
          </a:bodyPr>
          <a:lstStyle/>
          <a:p>
            <a:r>
              <a:rPr lang="en-US" dirty="0" smtClean="0">
                <a:latin typeface="Times New Roman" pitchFamily="18" charset="0"/>
                <a:cs typeface="Times New Roman" pitchFamily="18" charset="0"/>
              </a:rPr>
              <a:t>4. Current-Controlled Current Source (CCCS) </a:t>
            </a:r>
          </a:p>
          <a:p>
            <a:r>
              <a:rPr lang="en-US" dirty="0" smtClean="0">
                <a:latin typeface="Times New Roman" pitchFamily="18" charset="0"/>
                <a:cs typeface="Times New Roman" pitchFamily="18" charset="0"/>
              </a:rPr>
              <a:t>d is the gain of the CCCS. </a:t>
            </a:r>
          </a:p>
          <a:p>
            <a:r>
              <a:rPr lang="en-US" dirty="0" smtClean="0">
                <a:latin typeface="Times New Roman" pitchFamily="18" charset="0"/>
                <a:cs typeface="Times New Roman" pitchFamily="18" charset="0"/>
              </a:rPr>
              <a:t>d has units of amperes/ampere.</a:t>
            </a:r>
            <a:endParaRPr lang="en-US" dirty="0">
              <a:latin typeface="Times New Roman" pitchFamily="18" charset="0"/>
              <a:cs typeface="Times New Roman" pitchFamily="18" charset="0"/>
            </a:endParaRPr>
          </a:p>
        </p:txBody>
      </p:sp>
      <p:sp>
        <p:nvSpPr>
          <p:cNvPr id="11" name="Title 1"/>
          <p:cNvSpPr txBox="1">
            <a:spLocks/>
          </p:cNvSpPr>
          <p:nvPr/>
        </p:nvSpPr>
        <p:spPr>
          <a:xfrm>
            <a:off x="133672" y="197768"/>
            <a:ext cx="8686800" cy="11430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j-ea"/>
                <a:cs typeface="Times New Roman" pitchFamily="18" charset="0"/>
              </a:rPr>
              <a:t>TYPES OF DEPENDENT SOURCES: SYMBOLS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764704"/>
            <a:ext cx="8229600" cy="4525963"/>
          </a:xfrm>
        </p:spPr>
        <p:txBody>
          <a:bodyPr>
            <a:noAutofit/>
          </a:bodyPr>
          <a:lstStyle/>
          <a:p>
            <a:pPr algn="just">
              <a:buNone/>
            </a:pPr>
            <a:r>
              <a:rPr lang="en-US" sz="2000" b="1" dirty="0" smtClean="0">
                <a:latin typeface="Times New Roman" pitchFamily="18" charset="0"/>
                <a:cs typeface="Times New Roman" pitchFamily="18" charset="0"/>
              </a:rPr>
              <a:t>CCVS</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controlling element is a short circuit. The element current and voltage of the controlling element are denoted as i</a:t>
            </a:r>
            <a:r>
              <a:rPr lang="en-US" sz="2000" baseline="-25000"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The voltage across a short circuit is zero, so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 0. The short-circuit current, </a:t>
            </a:r>
            <a:r>
              <a:rPr lang="en-US" sz="2000" dirty="0">
                <a:latin typeface="Times New Roman" pitchFamily="18" charset="0"/>
                <a:cs typeface="Times New Roman" pitchFamily="18" charset="0"/>
              </a:rPr>
              <a:t>i</a:t>
            </a:r>
            <a:r>
              <a:rPr lang="en-US" sz="2000" baseline="-25000"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is the controlling signal of this dependent source. </a:t>
            </a:r>
          </a:p>
          <a:p>
            <a:pPr algn="just"/>
            <a:r>
              <a:rPr lang="en-US" sz="2000" dirty="0" smtClean="0">
                <a:latin typeface="Times New Roman" pitchFamily="18" charset="0"/>
                <a:cs typeface="Times New Roman" pitchFamily="18" charset="0"/>
              </a:rPr>
              <a:t>The controlled element is a voltage source. The element current and voltage of the controlled element are denoted as i</a:t>
            </a:r>
            <a:r>
              <a:rPr lang="en-US" sz="2000" baseline="-25000"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 and </a:t>
            </a:r>
            <a:r>
              <a:rPr lang="en-US" sz="2000" dirty="0" err="1" smtClean="0">
                <a:latin typeface="Times New Roman" pitchFamily="18" charset="0"/>
                <a:cs typeface="Times New Roman" pitchFamily="18" charset="0"/>
              </a:rPr>
              <a:t>v</a:t>
            </a:r>
            <a:r>
              <a:rPr lang="en-US" sz="2000" baseline="-25000" dirty="0" err="1">
                <a:latin typeface="Times New Roman" pitchFamily="18" charset="0"/>
                <a:cs typeface="Times New Roman" pitchFamily="18" charset="0"/>
              </a:rPr>
              <a:t>d</a:t>
            </a:r>
            <a:r>
              <a:rPr lang="en-US" sz="2000" dirty="0" smtClean="0">
                <a:latin typeface="Times New Roman" pitchFamily="18" charset="0"/>
                <a:cs typeface="Times New Roman" pitchFamily="18" charset="0"/>
              </a:rPr>
              <a:t>. The voltage is controlled by i</a:t>
            </a:r>
            <a:r>
              <a:rPr lang="en-US" sz="2000" baseline="-25000" dirty="0" smtClean="0">
                <a:latin typeface="Times New Roman" pitchFamily="18" charset="0"/>
                <a:cs typeface="Times New Roman" pitchFamily="18" charset="0"/>
              </a:rPr>
              <a:t>c,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 = r*i</a:t>
            </a:r>
            <a:r>
              <a:rPr lang="en-US" sz="2000" baseline="-25000"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constant r is called the gain of the CCVS. The current i</a:t>
            </a:r>
            <a:r>
              <a:rPr lang="en-US" sz="2000" baseline="-25000" dirty="0">
                <a:latin typeface="Times New Roman" pitchFamily="18" charset="0"/>
                <a:cs typeface="Times New Roman" pitchFamily="18" charset="0"/>
              </a:rPr>
              <a:t>d</a:t>
            </a:r>
            <a:r>
              <a:rPr lang="en-US" sz="2000" dirty="0" smtClean="0">
                <a:latin typeface="Times New Roman" pitchFamily="18" charset="0"/>
                <a:cs typeface="Times New Roman" pitchFamily="18" charset="0"/>
              </a:rPr>
              <a:t>, like the current in any voltage source is determined by the rest of the circuit.</a:t>
            </a:r>
          </a:p>
          <a:p>
            <a:pPr algn="just">
              <a:buNone/>
            </a:pPr>
            <a:r>
              <a:rPr lang="en-US" sz="2000" b="1" dirty="0" smtClean="0">
                <a:latin typeface="Times New Roman" pitchFamily="18" charset="0"/>
                <a:cs typeface="Times New Roman" pitchFamily="18" charset="0"/>
              </a:rPr>
              <a:t>VCVS</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controlling element is an open circuit. The current in an open circuit is zero, so i</a:t>
            </a:r>
            <a:r>
              <a:rPr lang="en-US" sz="2000" baseline="-25000"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 0. The open-circuit voltage,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is the controlling signal of this dependent source. </a:t>
            </a:r>
          </a:p>
          <a:p>
            <a:pPr algn="just"/>
            <a:r>
              <a:rPr lang="en-US" sz="2000" dirty="0" smtClean="0">
                <a:latin typeface="Times New Roman" pitchFamily="18" charset="0"/>
                <a:cs typeface="Times New Roman" pitchFamily="18" charset="0"/>
              </a:rPr>
              <a:t>The controlled element is a voltage source. The voltage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 is controlled by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baseline="-25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v</a:t>
            </a:r>
            <a:r>
              <a:rPr lang="en-US" sz="2000" baseline="-25000" dirty="0" err="1">
                <a:latin typeface="Times New Roman" pitchFamily="18" charset="0"/>
                <a:cs typeface="Times New Roman" pitchFamily="18" charset="0"/>
              </a:rPr>
              <a:t>d</a:t>
            </a:r>
            <a:r>
              <a:rPr lang="en-US" sz="2000" dirty="0" smtClean="0">
                <a:latin typeface="Times New Roman" pitchFamily="18" charset="0"/>
                <a:cs typeface="Times New Roman" pitchFamily="18" charset="0"/>
              </a:rPr>
              <a:t> = b*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constant b is called the gain of the VCVS. The current i</a:t>
            </a:r>
            <a:r>
              <a:rPr lang="en-US" sz="2000" baseline="-25000"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 is determined by the rest of the circuit. </a:t>
            </a:r>
          </a:p>
          <a:p>
            <a:endParaRPr lang="en-US" sz="2000" dirty="0" smtClean="0"/>
          </a:p>
          <a:p>
            <a:pPr>
              <a:buNone/>
            </a:pPr>
            <a:endParaRPr lang="en-US" sz="2000" dirty="0"/>
          </a:p>
        </p:txBody>
      </p:sp>
      <p:sp>
        <p:nvSpPr>
          <p:cNvPr id="7" name="Title 1"/>
          <p:cNvSpPr>
            <a:spLocks noGrp="1"/>
          </p:cNvSpPr>
          <p:nvPr>
            <p:ph type="title"/>
          </p:nvPr>
        </p:nvSpPr>
        <p:spPr>
          <a:xfrm>
            <a:off x="457200" y="-27384"/>
            <a:ext cx="8229600" cy="1143000"/>
          </a:xfrm>
        </p:spPr>
        <p:txBody>
          <a:bodyPr>
            <a:normAutofit/>
          </a:bodyPr>
          <a:lstStyle/>
          <a:p>
            <a:r>
              <a:rPr lang="en-US" sz="3200" dirty="0" smtClean="0">
                <a:latin typeface="Times New Roman" pitchFamily="18" charset="0"/>
                <a:cs typeface="Times New Roman" pitchFamily="18" charset="0"/>
              </a:rPr>
              <a:t>TYPES OF DEPENDENT SOURCES… </a:t>
            </a:r>
            <a:endParaRPr lang="en-US" sz="32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4525963"/>
          </a:xfrm>
        </p:spPr>
        <p:txBody>
          <a:bodyPr>
            <a:noAutofit/>
          </a:bodyPr>
          <a:lstStyle/>
          <a:p>
            <a:pPr algn="just">
              <a:buNone/>
            </a:pPr>
            <a:r>
              <a:rPr lang="en-US" sz="2000" b="1" dirty="0" smtClean="0">
                <a:latin typeface="Times New Roman" pitchFamily="18" charset="0"/>
                <a:cs typeface="Times New Roman" pitchFamily="18" charset="0"/>
              </a:rPr>
              <a:t>VCCS</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open-circuit voltage,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is the controlling signal of this dependent source. </a:t>
            </a:r>
          </a:p>
          <a:p>
            <a:pPr algn="just"/>
            <a:r>
              <a:rPr lang="en-US" sz="2000" dirty="0" smtClean="0">
                <a:latin typeface="Times New Roman" pitchFamily="18" charset="0"/>
                <a:cs typeface="Times New Roman" pitchFamily="18" charset="0"/>
              </a:rPr>
              <a:t>The controlled element is a current source. </a:t>
            </a:r>
          </a:p>
          <a:p>
            <a:pPr algn="just"/>
            <a:r>
              <a:rPr lang="en-US" sz="2000" dirty="0" smtClean="0">
                <a:latin typeface="Times New Roman" pitchFamily="18" charset="0"/>
                <a:cs typeface="Times New Roman" pitchFamily="18" charset="0"/>
              </a:rPr>
              <a:t>The current </a:t>
            </a:r>
            <a:r>
              <a:rPr lang="en-US" sz="2000" dirty="0">
                <a:latin typeface="Times New Roman" pitchFamily="18" charset="0"/>
                <a:cs typeface="Times New Roman" pitchFamily="18" charset="0"/>
              </a:rPr>
              <a:t>i</a:t>
            </a:r>
            <a:r>
              <a:rPr lang="en-US" sz="2000" baseline="-25000"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 is controlled by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i</a:t>
            </a:r>
            <a:r>
              <a:rPr lang="en-US" sz="2000" baseline="-25000"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 = g*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baseline="-25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constant g is called the gain of the VCCS. The voltage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like the voltage across any current source, is determined by the rest of the circuit. </a:t>
            </a:r>
          </a:p>
          <a:p>
            <a:pPr algn="just"/>
            <a:endParaRPr lang="en-US" sz="2000" baseline="-25000" dirty="0" smtClean="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 CCCS</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The controlling element of the CCCS shown in Table is a short circuit. The voltage across this open circuit is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 0. The short-circuit current, </a:t>
            </a:r>
            <a:r>
              <a:rPr lang="en-US" sz="2000" dirty="0">
                <a:latin typeface="Times New Roman" pitchFamily="18" charset="0"/>
                <a:cs typeface="Times New Roman" pitchFamily="18" charset="0"/>
              </a:rPr>
              <a:t>i</a:t>
            </a:r>
            <a:r>
              <a:rPr lang="en-US" sz="2000" baseline="-25000" dirty="0" smtClean="0">
                <a:latin typeface="Times New Roman" pitchFamily="18" charset="0"/>
                <a:cs typeface="Times New Roman" pitchFamily="18" charset="0"/>
              </a:rPr>
              <a:t>c</a:t>
            </a:r>
            <a:r>
              <a:rPr lang="en-US" sz="2000" dirty="0" smtClean="0">
                <a:latin typeface="Times New Roman" pitchFamily="18" charset="0"/>
                <a:cs typeface="Times New Roman" pitchFamily="18" charset="0"/>
              </a:rPr>
              <a:t>, is the controlling signal of this dependent source. </a:t>
            </a:r>
          </a:p>
          <a:p>
            <a:pPr algn="just"/>
            <a:r>
              <a:rPr lang="en-US" sz="2000" dirty="0" smtClean="0">
                <a:latin typeface="Times New Roman" pitchFamily="18" charset="0"/>
                <a:cs typeface="Times New Roman" pitchFamily="18" charset="0"/>
              </a:rPr>
              <a:t>The controlled element is a current source. </a:t>
            </a:r>
          </a:p>
          <a:p>
            <a:pPr algn="just"/>
            <a:r>
              <a:rPr lang="en-US" sz="2000" dirty="0" smtClean="0">
                <a:latin typeface="Times New Roman" pitchFamily="18" charset="0"/>
                <a:cs typeface="Times New Roman" pitchFamily="18" charset="0"/>
              </a:rPr>
              <a:t>The current i</a:t>
            </a:r>
            <a:r>
              <a:rPr lang="en-US" sz="2000" baseline="-25000"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 is controlled by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i</a:t>
            </a:r>
            <a:r>
              <a:rPr lang="en-US" sz="2000" baseline="-25000" dirty="0" smtClean="0">
                <a:latin typeface="Times New Roman" pitchFamily="18" charset="0"/>
                <a:cs typeface="Times New Roman" pitchFamily="18" charset="0"/>
              </a:rPr>
              <a:t>d</a:t>
            </a:r>
            <a:r>
              <a:rPr lang="en-US" sz="2000" dirty="0" smtClean="0">
                <a:latin typeface="Times New Roman" pitchFamily="18" charset="0"/>
                <a:cs typeface="Times New Roman" pitchFamily="18" charset="0"/>
              </a:rPr>
              <a:t> = g* </a:t>
            </a:r>
            <a:r>
              <a:rPr lang="en-US" sz="2000" dirty="0" err="1" smtClean="0">
                <a:latin typeface="Times New Roman" pitchFamily="18" charset="0"/>
                <a:cs typeface="Times New Roman" pitchFamily="18" charset="0"/>
              </a:rPr>
              <a:t>v</a:t>
            </a:r>
            <a:r>
              <a:rPr lang="en-US" sz="2000" baseline="-25000" dirty="0" err="1" smtClean="0">
                <a:latin typeface="Times New Roman" pitchFamily="18" charset="0"/>
                <a:cs typeface="Times New Roman" pitchFamily="18" charset="0"/>
              </a:rPr>
              <a:t>c</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constant d is called the gain of the CCCS. The voltage </a:t>
            </a:r>
            <a:r>
              <a:rPr lang="en-US" sz="2000" dirty="0" err="1" smtClean="0">
                <a:latin typeface="Times New Roman" pitchFamily="18" charset="0"/>
                <a:cs typeface="Times New Roman" pitchFamily="18" charset="0"/>
              </a:rPr>
              <a:t>v</a:t>
            </a:r>
            <a:r>
              <a:rPr lang="en-US" sz="2000" baseline="-25000" dirty="0" err="1">
                <a:latin typeface="Times New Roman" pitchFamily="18" charset="0"/>
                <a:cs typeface="Times New Roman" pitchFamily="18" charset="0"/>
              </a:rPr>
              <a:t>d</a:t>
            </a:r>
            <a:r>
              <a:rPr lang="en-US" sz="2000" dirty="0" smtClean="0">
                <a:latin typeface="Times New Roman" pitchFamily="18" charset="0"/>
                <a:cs typeface="Times New Roman" pitchFamily="18" charset="0"/>
              </a:rPr>
              <a:t>, like the voltage across any current source, is determined by the rest of the circuit.</a:t>
            </a:r>
          </a:p>
          <a:p>
            <a:pPr algn="just">
              <a:buNone/>
            </a:pPr>
            <a:r>
              <a:rPr lang="en-US" sz="2000" dirty="0" smtClean="0">
                <a:latin typeface="Times New Roman" pitchFamily="18" charset="0"/>
                <a:cs typeface="Times New Roman" pitchFamily="18" charset="0"/>
              </a:rPr>
              <a:t> </a:t>
            </a:r>
            <a:endParaRPr lang="en-US" sz="2000" dirty="0"/>
          </a:p>
        </p:txBody>
      </p:sp>
      <p:sp>
        <p:nvSpPr>
          <p:cNvPr id="4" name="Title 1"/>
          <p:cNvSpPr>
            <a:spLocks noGrp="1"/>
          </p:cNvSpPr>
          <p:nvPr>
            <p:ph type="title"/>
          </p:nvPr>
        </p:nvSpPr>
        <p:spPr>
          <a:xfrm>
            <a:off x="457200" y="-27384"/>
            <a:ext cx="8229600" cy="1143000"/>
          </a:xfrm>
        </p:spPr>
        <p:txBody>
          <a:bodyPr>
            <a:normAutofit/>
          </a:bodyPr>
          <a:lstStyle/>
          <a:p>
            <a:r>
              <a:rPr lang="en-US" sz="3200" dirty="0" smtClean="0">
                <a:latin typeface="Times New Roman" pitchFamily="18" charset="0"/>
                <a:cs typeface="Times New Roman" pitchFamily="18" charset="0"/>
              </a:rPr>
              <a:t>TYPES OF DEPENDENT SOURCES… </a:t>
            </a:r>
            <a:endParaRPr lang="en-US" sz="32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p:txBody>
          <a:bodyPr>
            <a:normAutofit/>
          </a:bodyPr>
          <a:lstStyle/>
          <a:p>
            <a:pPr algn="just">
              <a:buNone/>
            </a:pPr>
            <a:r>
              <a:rPr lang="en-US" sz="2000" dirty="0" smtClean="0">
                <a:latin typeface="Times New Roman" pitchFamily="18" charset="0"/>
                <a:cs typeface="Times New Roman" pitchFamily="18" charset="0"/>
              </a:rPr>
              <a:t>[1]R.C. </a:t>
            </a:r>
            <a:r>
              <a:rPr lang="en-US" sz="2000" dirty="0" err="1" smtClean="0">
                <a:latin typeface="Times New Roman" pitchFamily="18" charset="0"/>
                <a:cs typeface="Times New Roman" pitchFamily="18" charset="0"/>
              </a:rPr>
              <a:t>Dorf</a:t>
            </a:r>
            <a:r>
              <a:rPr lang="en-US" sz="2000" dirty="0" smtClean="0">
                <a:latin typeface="Times New Roman" pitchFamily="18" charset="0"/>
                <a:cs typeface="Times New Roman" pitchFamily="18" charset="0"/>
              </a:rPr>
              <a:t> and James A. Svoboda, “Introduction to Electric Circuits”</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9</a:t>
            </a:r>
            <a:r>
              <a:rPr lang="en-US" sz="2000" baseline="30000" dirty="0" smtClean="0">
                <a:latin typeface="Times New Roman" pitchFamily="18" charset="0"/>
                <a:cs typeface="Times New Roman" pitchFamily="18" charset="0"/>
              </a:rPr>
              <a:t>th</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ed</a:t>
            </a:r>
            <a:r>
              <a:rPr lang="en-US" sz="2000" dirty="0" smtClean="0">
                <a:latin typeface="Times New Roman" pitchFamily="18" charset="0"/>
                <a:cs typeface="Times New Roman" pitchFamily="18" charset="0"/>
              </a:rPr>
              <a:t>, John Wiley &amp; Sons, 2013.</a:t>
            </a:r>
          </a:p>
          <a:p>
            <a:pPr algn="just"/>
            <a:endParaRPr lang="en-US" sz="2000" dirty="0">
              <a:latin typeface="Times New Roman" pitchFamily="18" charset="0"/>
              <a:cs typeface="Times New Roman" pitchFamily="18" charset="0"/>
            </a:endParaRPr>
          </a:p>
        </p:txBody>
      </p:sp>
      <p:sp>
        <p:nvSpPr>
          <p:cNvPr id="14" name="Title 1"/>
          <p:cNvSpPr>
            <a:spLocks noGrp="1"/>
          </p:cNvSpPr>
          <p:nvPr>
            <p:ph type="title"/>
          </p:nvPr>
        </p:nvSpPr>
        <p:spPr>
          <a:xfrm>
            <a:off x="457200" y="-27384"/>
            <a:ext cx="8229600" cy="1143000"/>
          </a:xfrm>
        </p:spPr>
        <p:txBody>
          <a:bodyPr>
            <a:normAutofit/>
          </a:bodyPr>
          <a:lstStyle/>
          <a:p>
            <a:r>
              <a:rPr lang="en-US"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9214"/>
            <a:ext cx="7886700" cy="1325563"/>
          </a:xfrm>
        </p:spPr>
        <p:txBody>
          <a:bodyPr>
            <a:normAutofit/>
          </a:bodyPr>
          <a:lstStyle/>
          <a:p>
            <a:pPr algn="ctr"/>
            <a:r>
              <a:rPr lang="en-US" sz="3200" b="1" dirty="0">
                <a:latin typeface="Times New Roman" pitchFamily="18" charset="0"/>
                <a:cs typeface="Times New Roman" pitchFamily="18" charset="0"/>
              </a:rPr>
              <a:t>Topics to be </a:t>
            </a:r>
            <a:r>
              <a:rPr lang="en-US" sz="3200" b="1" dirty="0" smtClean="0">
                <a:latin typeface="Times New Roman" pitchFamily="18" charset="0"/>
                <a:cs typeface="Times New Roman" pitchFamily="18" charset="0"/>
              </a:rPr>
              <a:t>Discussed</a:t>
            </a:r>
            <a:endParaRPr lang="en-US" sz="3200"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28650" y="1323008"/>
            <a:ext cx="7886700" cy="5562376"/>
          </a:xfrm>
        </p:spPr>
        <p:txBody>
          <a:bodyPr>
            <a:normAutofit/>
          </a:bodyPr>
          <a:lstStyle/>
          <a:p>
            <a:r>
              <a:rPr lang="en-US" sz="2800" dirty="0" smtClean="0">
                <a:latin typeface="Times New Roman" pitchFamily="18" charset="0"/>
                <a:cs typeface="Times New Roman" pitchFamily="18" charset="0"/>
              </a:rPr>
              <a:t>Sources</a:t>
            </a:r>
          </a:p>
          <a:p>
            <a:r>
              <a:rPr lang="en-US" sz="2800" dirty="0" smtClean="0">
                <a:latin typeface="Times New Roman" pitchFamily="18" charset="0"/>
                <a:cs typeface="Times New Roman" pitchFamily="18" charset="0"/>
              </a:rPr>
              <a:t>Independent sources</a:t>
            </a:r>
          </a:p>
          <a:p>
            <a:r>
              <a:rPr lang="en-IN" sz="2800" dirty="0" smtClean="0">
                <a:latin typeface="Times New Roman" pitchFamily="18" charset="0"/>
                <a:cs typeface="Times New Roman" pitchFamily="18" charset="0"/>
              </a:rPr>
              <a:t>Ideal Sources</a:t>
            </a:r>
            <a:endParaRPr lang="en-US" sz="2800" dirty="0" smtClean="0">
              <a:latin typeface="Times New Roman" pitchFamily="18" charset="0"/>
              <a:cs typeface="Times New Roman" pitchFamily="18" charset="0"/>
            </a:endParaRPr>
          </a:p>
          <a:p>
            <a:r>
              <a:rPr lang="en-US" sz="2800" dirty="0">
                <a:latin typeface="Times New Roman" pitchFamily="18" charset="0"/>
                <a:cs typeface="Times New Roman" pitchFamily="18" charset="0"/>
              </a:rPr>
              <a:t>D</a:t>
            </a:r>
            <a:r>
              <a:rPr lang="en-US" sz="2800" dirty="0" smtClean="0">
                <a:latin typeface="Times New Roman" pitchFamily="18" charset="0"/>
                <a:cs typeface="Times New Roman" pitchFamily="18" charset="0"/>
              </a:rPr>
              <a:t>ependent sources</a:t>
            </a:r>
          </a:p>
          <a:p>
            <a:r>
              <a:rPr lang="en-US" sz="2800" dirty="0" smtClean="0">
                <a:latin typeface="Times New Roman" pitchFamily="18" charset="0"/>
                <a:cs typeface="Times New Roman" pitchFamily="18" charset="0"/>
              </a:rPr>
              <a:t>Types of dependent sources</a:t>
            </a:r>
          </a:p>
          <a:p>
            <a:pPr lvl="1"/>
            <a:r>
              <a:rPr lang="en-US" sz="2400" dirty="0" smtClean="0">
                <a:latin typeface="Times New Roman" pitchFamily="18" charset="0"/>
                <a:cs typeface="Times New Roman" pitchFamily="18" charset="0"/>
              </a:rPr>
              <a:t>voltage-controlled voltage source (VCVS)</a:t>
            </a:r>
          </a:p>
          <a:p>
            <a:pPr lvl="1"/>
            <a:r>
              <a:rPr lang="en-US" sz="2400" dirty="0" smtClean="0">
                <a:latin typeface="Times New Roman" pitchFamily="18" charset="0"/>
                <a:cs typeface="Times New Roman" pitchFamily="18" charset="0"/>
              </a:rPr>
              <a:t>current-controlled voltage source (CCVS)</a:t>
            </a:r>
          </a:p>
          <a:p>
            <a:pPr lvl="1"/>
            <a:r>
              <a:rPr lang="en-US" sz="2400" dirty="0" smtClean="0">
                <a:latin typeface="Times New Roman" pitchFamily="18" charset="0"/>
                <a:cs typeface="Times New Roman" pitchFamily="18" charset="0"/>
              </a:rPr>
              <a:t>voltage-controlled current source (VCCS) </a:t>
            </a:r>
          </a:p>
          <a:p>
            <a:pPr lvl="1"/>
            <a:r>
              <a:rPr lang="en-US" sz="2400" dirty="0" smtClean="0">
                <a:latin typeface="Times New Roman" pitchFamily="18" charset="0"/>
                <a:cs typeface="Times New Roman" pitchFamily="18" charset="0"/>
              </a:rPr>
              <a:t>current-controlled current source (CCCS)</a:t>
            </a:r>
            <a:endParaRPr lang="en-US" sz="2800" dirty="0" smtClean="0">
              <a:latin typeface="Times New Roman" pitchFamily="18" charset="0"/>
              <a:cs typeface="Times New Roman" pitchFamily="18" charset="0"/>
            </a:endParaRPr>
          </a:p>
          <a:p>
            <a:r>
              <a:rPr lang="en-US" sz="2800" dirty="0" smtClean="0">
                <a:latin typeface="Times New Roman" pitchFamily="18" charset="0"/>
                <a:cs typeface="Times New Roman" pitchFamily="18" charset="0"/>
              </a:rPr>
              <a:t>References</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D679BDA3-1F2F-45F2-80B6-CFADEE268BA9}" type="slidenum">
              <a:rPr lang="en-IN" sz="2000" smtClean="0">
                <a:solidFill>
                  <a:prstClr val="black">
                    <a:tint val="75000"/>
                  </a:prstClr>
                </a:solidFill>
                <a:latin typeface="Times New Roman" pitchFamily="18" charset="0"/>
                <a:cs typeface="Times New Roman" pitchFamily="18" charset="0"/>
              </a:rPr>
              <a:pPr/>
              <a:t>2</a:t>
            </a:fld>
            <a:endParaRPr lang="en-IN" sz="2000">
              <a:solidFill>
                <a:prstClr val="black">
                  <a:tint val="75000"/>
                </a:prstClr>
              </a:solidFill>
              <a:latin typeface="Times New Roman" pitchFamily="18" charset="0"/>
              <a:cs typeface="Times New Roman" pitchFamily="18" charset="0"/>
            </a:endParaRPr>
          </a:p>
        </p:txBody>
      </p:sp>
    </p:spTree>
    <p:extLst>
      <p:ext uri="{BB962C8B-B14F-4D97-AF65-F5344CB8AC3E}">
        <p14:creationId xmlns:p14="http://schemas.microsoft.com/office/powerpoint/2010/main" val="13214033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US" sz="3200" dirty="0" smtClean="0">
                <a:latin typeface="Times New Roman" pitchFamily="18" charset="0"/>
                <a:cs typeface="Times New Roman" pitchFamily="18" charset="0"/>
              </a:rPr>
              <a:t>SOURCES </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6712"/>
            <a:ext cx="8229600" cy="1584176"/>
          </a:xfrm>
        </p:spPr>
        <p:txBody>
          <a:bodyPr>
            <a:noAutofit/>
          </a:bodyPr>
          <a:lstStyle/>
          <a:p>
            <a:pPr algn="just"/>
            <a:r>
              <a:rPr lang="en-US" sz="2000" b="1" dirty="0" smtClean="0">
                <a:latin typeface="Times New Roman" pitchFamily="18" charset="0"/>
                <a:cs typeface="Times New Roman" pitchFamily="18" charset="0"/>
              </a:rPr>
              <a:t>Sources</a:t>
            </a:r>
            <a:r>
              <a:rPr lang="en-US" sz="1800" dirty="0" smtClean="0">
                <a:latin typeface="Times New Roman" pitchFamily="18" charset="0"/>
                <a:cs typeface="Times New Roman" pitchFamily="18" charset="0"/>
              </a:rPr>
              <a:t> -devices that are intended to supply energy to a circuit. A source is a voltage or current generator capable of supplying energy to a circuit. An active two-terminal element that supplies energy to a circuit is a source of energy. </a:t>
            </a:r>
          </a:p>
          <a:p>
            <a:pPr algn="just"/>
            <a:r>
              <a:rPr lang="en-US" sz="1800" dirty="0" smtClean="0">
                <a:latin typeface="Times New Roman" pitchFamily="18" charset="0"/>
                <a:cs typeface="Times New Roman" pitchFamily="18" charset="0"/>
              </a:rPr>
              <a:t>Sources are categorized as : voltage sources and current sources. </a:t>
            </a:r>
          </a:p>
          <a:p>
            <a:pPr algn="just"/>
            <a:r>
              <a:rPr lang="en-US" sz="1800" dirty="0" smtClean="0">
                <a:latin typeface="Times New Roman" pitchFamily="18" charset="0"/>
                <a:cs typeface="Times New Roman" pitchFamily="18" charset="0"/>
              </a:rPr>
              <a:t>Figure shows the symbol that is used to represent a voltage source and a current source</a:t>
            </a:r>
          </a:p>
          <a:p>
            <a:pPr algn="just"/>
            <a:endParaRPr lang="en-IN" sz="1800" dirty="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a:p>
            <a:pPr algn="just"/>
            <a:endParaRPr lang="en-IN" sz="1800" dirty="0" smtClean="0">
              <a:latin typeface="Times New Roman" pitchFamily="18" charset="0"/>
              <a:cs typeface="Times New Roman" pitchFamily="18" charset="0"/>
            </a:endParaRPr>
          </a:p>
          <a:p>
            <a:pPr algn="just"/>
            <a:endParaRPr lang="en-IN" sz="1800" dirty="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voltage of a voltage source is specified but current is determined by the rest of the circuit. A voltage source is described by specifying the function v(t), for example, v(t) = 12 </a:t>
            </a:r>
            <a:r>
              <a:rPr lang="en-US" sz="1800" dirty="0" err="1" smtClean="0">
                <a:latin typeface="Times New Roman" pitchFamily="18" charset="0"/>
                <a:cs typeface="Times New Roman" pitchFamily="18" charset="0"/>
              </a:rPr>
              <a:t>cos</a:t>
            </a:r>
            <a:r>
              <a:rPr lang="en-US" sz="1800" dirty="0" smtClean="0">
                <a:latin typeface="Times New Roman" pitchFamily="18" charset="0"/>
                <a:cs typeface="Times New Roman" pitchFamily="18" charset="0"/>
              </a:rPr>
              <a:t> 1000t or v(t) = 9 or v(t) = 12-2t</a:t>
            </a:r>
          </a:p>
          <a:p>
            <a:pPr algn="just"/>
            <a:r>
              <a:rPr lang="en-US" sz="1800" dirty="0" smtClean="0">
                <a:latin typeface="Times New Roman" pitchFamily="18" charset="0"/>
                <a:cs typeface="Times New Roman" pitchFamily="18" charset="0"/>
              </a:rPr>
              <a:t>The current of a current source is specified, but the voltage is determined by the rest of the circuit. A current source is described by specifying the function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(t), for example,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(t) = 6 sin 500t or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(t) = —0.25 or </a:t>
            </a:r>
            <a:r>
              <a:rPr lang="en-US" sz="1800" dirty="0" err="1" smtClean="0">
                <a:latin typeface="Times New Roman" pitchFamily="18" charset="0"/>
                <a:cs typeface="Times New Roman" pitchFamily="18" charset="0"/>
              </a:rPr>
              <a:t>i</a:t>
            </a:r>
            <a:r>
              <a:rPr lang="en-US" sz="1800" dirty="0" smtClean="0">
                <a:latin typeface="Times New Roman" pitchFamily="18" charset="0"/>
                <a:cs typeface="Times New Roman" pitchFamily="18" charset="0"/>
              </a:rPr>
              <a:t>(t) = t+8 </a:t>
            </a:r>
            <a:endParaRPr lang="en-US" sz="1800" b="1"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endParaRPr lang="en-US" sz="1800" dirty="0" smtClean="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cstate="print"/>
          <a:srcRect t="9454" r="11335"/>
          <a:stretch>
            <a:fillRect/>
          </a:stretch>
        </p:blipFill>
        <p:spPr bwMode="auto">
          <a:xfrm>
            <a:off x="2627784" y="2420888"/>
            <a:ext cx="4104456" cy="22768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40768"/>
            <a:ext cx="8229600" cy="4525963"/>
          </a:xfrm>
        </p:spPr>
        <p:txBody>
          <a:bodyPr>
            <a:noAutofit/>
          </a:bodyPr>
          <a:lstStyle/>
          <a:p>
            <a:pPr algn="just"/>
            <a:r>
              <a:rPr lang="en-US" sz="2000" b="1" dirty="0" smtClean="0">
                <a:latin typeface="Times New Roman" pitchFamily="18" charset="0"/>
                <a:cs typeface="Times New Roman" pitchFamily="18" charset="0"/>
              </a:rPr>
              <a:t>Independent source</a:t>
            </a:r>
            <a:r>
              <a:rPr lang="en-US" sz="2000" dirty="0" smtClean="0">
                <a:latin typeface="Times New Roman" pitchFamily="18" charset="0"/>
                <a:cs typeface="Times New Roman" pitchFamily="18" charset="0"/>
              </a:rPr>
              <a:t>: a voltage or current generator not dependent on other circuit variables. </a:t>
            </a:r>
          </a:p>
          <a:p>
            <a:pPr algn="just"/>
            <a:r>
              <a:rPr lang="en-US" sz="2000" b="1" dirty="0" smtClean="0">
                <a:latin typeface="Times New Roman" pitchFamily="18" charset="0"/>
                <a:cs typeface="Times New Roman" pitchFamily="18" charset="0"/>
              </a:rPr>
              <a:t>Independent voltage source</a:t>
            </a:r>
            <a:r>
              <a:rPr lang="en-US" sz="2000" dirty="0" smtClean="0">
                <a:latin typeface="Times New Roman" pitchFamily="18" charset="0"/>
                <a:cs typeface="Times New Roman" pitchFamily="18" charset="0"/>
              </a:rPr>
              <a:t>: provides a specified voltage independent of the current through it and is independent of any other circuit variable. </a:t>
            </a:r>
          </a:p>
          <a:p>
            <a:pPr lvl="1" algn="just"/>
            <a:r>
              <a:rPr lang="en-US" sz="1600" dirty="0" smtClean="0">
                <a:solidFill>
                  <a:schemeClr val="tx2"/>
                </a:solidFill>
                <a:latin typeface="Times New Roman" pitchFamily="18" charset="0"/>
                <a:cs typeface="Times New Roman" pitchFamily="18" charset="0"/>
              </a:rPr>
              <a:t>For example, a voltage source specified by v(t) = 9 volts will have a voltage of 9 volts regardless of the circuit in which it is used. In contrast, the current of the voltage source depends on the circuit in which the source is used. The current could be 6 amps when the voltage source is connected to one circuit and 6 milliamps when the voltage source is connected to another circuit. </a:t>
            </a:r>
          </a:p>
          <a:p>
            <a:pPr algn="just"/>
            <a:r>
              <a:rPr lang="en-US" sz="2000" b="1" dirty="0" smtClean="0">
                <a:latin typeface="Times New Roman" pitchFamily="18" charset="0"/>
                <a:cs typeface="Times New Roman" pitchFamily="18" charset="0"/>
              </a:rPr>
              <a:t>Independent current source</a:t>
            </a:r>
            <a:r>
              <a:rPr lang="en-US" sz="2000" dirty="0" smtClean="0">
                <a:latin typeface="Times New Roman" pitchFamily="18" charset="0"/>
                <a:cs typeface="Times New Roman" pitchFamily="18" charset="0"/>
              </a:rPr>
              <a:t>: provides a current independent of the voltage across the source element and is independent of any other circuit variable. </a:t>
            </a:r>
          </a:p>
          <a:p>
            <a:pPr lvl="1" algn="just"/>
            <a:r>
              <a:rPr lang="en-US" sz="1600" dirty="0" smtClean="0">
                <a:solidFill>
                  <a:schemeClr val="tx2"/>
                </a:solidFill>
                <a:latin typeface="Times New Roman" pitchFamily="18" charset="0"/>
                <a:cs typeface="Times New Roman" pitchFamily="18" charset="0"/>
              </a:rPr>
              <a:t>For example, a current source specified by </a:t>
            </a:r>
            <a:r>
              <a:rPr lang="en-US" sz="1600" dirty="0" err="1" smtClean="0">
                <a:solidFill>
                  <a:schemeClr val="tx2"/>
                </a:solidFill>
                <a:latin typeface="Times New Roman" pitchFamily="18" charset="0"/>
                <a:cs typeface="Times New Roman" pitchFamily="18" charset="0"/>
              </a:rPr>
              <a:t>i</a:t>
            </a:r>
            <a:r>
              <a:rPr lang="en-US" sz="1600" dirty="0" smtClean="0">
                <a:solidFill>
                  <a:schemeClr val="tx2"/>
                </a:solidFill>
                <a:latin typeface="Times New Roman" pitchFamily="18" charset="0"/>
                <a:cs typeface="Times New Roman" pitchFamily="18" charset="0"/>
              </a:rPr>
              <a:t>(t) = —0.25 milliamps will have a current of —0.25 milliamps in any circuit in which it is used. The voltage across this current source will depend on the particular circuit. </a:t>
            </a:r>
          </a:p>
          <a:p>
            <a:pPr algn="just"/>
            <a:endParaRPr lang="en-US"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
        <p:nvSpPr>
          <p:cNvPr id="4" name="Title 1"/>
          <p:cNvSpPr>
            <a:spLocks noGrp="1"/>
          </p:cNvSpPr>
          <p:nvPr>
            <p:ph type="title"/>
          </p:nvPr>
        </p:nvSpPr>
        <p:spPr>
          <a:xfrm>
            <a:off x="457200" y="274638"/>
            <a:ext cx="8229600" cy="1143000"/>
          </a:xfrm>
        </p:spPr>
        <p:txBody>
          <a:bodyPr>
            <a:normAutofit/>
          </a:bodyPr>
          <a:lstStyle/>
          <a:p>
            <a:r>
              <a:rPr lang="en-US" sz="3200" dirty="0" smtClean="0">
                <a:latin typeface="Times New Roman" pitchFamily="18" charset="0"/>
                <a:cs typeface="Times New Roman" pitchFamily="18" charset="0"/>
              </a:rPr>
              <a:t>INDEPENDENT SOURCES </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rmAutofit/>
          </a:bodyPr>
          <a:lstStyle/>
          <a:p>
            <a:r>
              <a:rPr lang="en-IN" sz="3200" dirty="0" smtClean="0">
                <a:latin typeface="Times New Roman" pitchFamily="18" charset="0"/>
                <a:cs typeface="Times New Roman" pitchFamily="18" charset="0"/>
              </a:rPr>
              <a:t>IDEAL SOURCES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4525963"/>
          </a:xfrm>
        </p:spPr>
        <p:txBody>
          <a:bodyPr>
            <a:noAutofit/>
          </a:bodyPr>
          <a:lstStyle/>
          <a:p>
            <a:pPr algn="just"/>
            <a:r>
              <a:rPr lang="en-US" sz="2000" dirty="0" smtClean="0">
                <a:latin typeface="Times New Roman" pitchFamily="18" charset="0"/>
                <a:cs typeface="Times New Roman" pitchFamily="18" charset="0"/>
              </a:rPr>
              <a:t>The preceding slides have ignored some complexities to give a simple description of the way sources work. </a:t>
            </a:r>
          </a:p>
          <a:p>
            <a:pPr algn="just"/>
            <a:r>
              <a:rPr lang="en-US" sz="2000" dirty="0" smtClean="0">
                <a:latin typeface="Times New Roman" pitchFamily="18" charset="0"/>
                <a:cs typeface="Times New Roman" pitchFamily="18" charset="0"/>
              </a:rPr>
              <a:t>The voltage across a 9-volt battery may not actually be 9 volts. This voltage depends on the age of the battery, the temperature, variations in manufacturing, and the battery current. </a:t>
            </a:r>
          </a:p>
          <a:p>
            <a:pPr algn="just"/>
            <a:r>
              <a:rPr lang="en-US" sz="2000" dirty="0" smtClean="0">
                <a:latin typeface="Times New Roman" pitchFamily="18" charset="0"/>
                <a:cs typeface="Times New Roman" pitchFamily="18" charset="0"/>
              </a:rPr>
              <a:t>It is useful to make a distinction between real sources, such as batteries, and the simple voltage and current sources</a:t>
            </a:r>
          </a:p>
          <a:p>
            <a:pPr algn="just"/>
            <a:r>
              <a:rPr lang="en-US" sz="2000" dirty="0" smtClean="0">
                <a:latin typeface="Times New Roman" pitchFamily="18" charset="0"/>
                <a:cs typeface="Times New Roman" pitchFamily="18" charset="0"/>
              </a:rPr>
              <a:t>The simple sources described in the previous paragraph are called the ideal voltage source and the ideal current source. </a:t>
            </a:r>
          </a:p>
          <a:p>
            <a:pPr algn="just"/>
            <a:r>
              <a:rPr lang="en-US" sz="2000" dirty="0" smtClean="0">
                <a:latin typeface="Times New Roman" pitchFamily="18" charset="0"/>
                <a:cs typeface="Times New Roman" pitchFamily="18" charset="0"/>
              </a:rPr>
              <a:t>The voltage of </a:t>
            </a:r>
            <a:r>
              <a:rPr lang="en-US" sz="2000" b="1" dirty="0" smtClean="0">
                <a:latin typeface="Times New Roman" pitchFamily="18" charset="0"/>
                <a:cs typeface="Times New Roman" pitchFamily="18" charset="0"/>
              </a:rPr>
              <a:t>an ideal voltage source </a:t>
            </a:r>
            <a:r>
              <a:rPr lang="en-US" sz="2000" dirty="0" smtClean="0">
                <a:latin typeface="Times New Roman" pitchFamily="18" charset="0"/>
                <a:cs typeface="Times New Roman" pitchFamily="18" charset="0"/>
              </a:rPr>
              <a:t>is given to be a specified function, say v(t). The current is determined by the rest of the circuit. </a:t>
            </a:r>
          </a:p>
          <a:p>
            <a:pPr algn="just"/>
            <a:r>
              <a:rPr lang="en-US" sz="2000" dirty="0" smtClean="0">
                <a:latin typeface="Times New Roman" pitchFamily="18" charset="0"/>
                <a:cs typeface="Times New Roman" pitchFamily="18" charset="0"/>
              </a:rPr>
              <a:t>The current of </a:t>
            </a:r>
            <a:r>
              <a:rPr lang="en-US" sz="2000" b="1" dirty="0" smtClean="0">
                <a:latin typeface="Times New Roman" pitchFamily="18" charset="0"/>
                <a:cs typeface="Times New Roman" pitchFamily="18" charset="0"/>
              </a:rPr>
              <a:t>an ideal current source </a:t>
            </a:r>
            <a:r>
              <a:rPr lang="en-US" sz="2000" dirty="0" smtClean="0">
                <a:latin typeface="Times New Roman" pitchFamily="18" charset="0"/>
                <a:cs typeface="Times New Roman" pitchFamily="18" charset="0"/>
              </a:rPr>
              <a:t>is given to be a specified function, say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(t). The voltage is determined by the rest of the circuit. </a:t>
            </a:r>
          </a:p>
          <a:p>
            <a:pPr algn="just"/>
            <a:r>
              <a:rPr lang="en-US" sz="2000" dirty="0" smtClean="0">
                <a:latin typeface="Times New Roman" pitchFamily="18" charset="0"/>
                <a:cs typeface="Times New Roman" pitchFamily="18" charset="0"/>
              </a:rPr>
              <a:t>An </a:t>
            </a:r>
            <a:r>
              <a:rPr lang="en-US" sz="2000" b="1" dirty="0" smtClean="0">
                <a:latin typeface="Times New Roman" pitchFamily="18" charset="0"/>
                <a:cs typeface="Times New Roman" pitchFamily="18" charset="0"/>
              </a:rPr>
              <a:t>ideal source </a:t>
            </a:r>
            <a:r>
              <a:rPr lang="en-US" sz="2000" dirty="0" smtClean="0">
                <a:latin typeface="Times New Roman" pitchFamily="18" charset="0"/>
                <a:cs typeface="Times New Roman" pitchFamily="18" charset="0"/>
              </a:rPr>
              <a:t>is a voltage or a current generator independent of the current through the voltage source or the voltage across the current source.</a:t>
            </a:r>
          </a:p>
          <a:p>
            <a:pPr algn="just"/>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3277"/>
            <a:ext cx="6419056" cy="4525963"/>
          </a:xfrm>
        </p:spPr>
        <p:txBody>
          <a:bodyPr>
            <a:noAutofit/>
          </a:bodyPr>
          <a:lstStyle/>
          <a:p>
            <a:pPr algn="just"/>
            <a:r>
              <a:rPr lang="en-US" sz="2000" dirty="0" smtClean="0">
                <a:latin typeface="Times New Roman" pitchFamily="18" charset="0"/>
                <a:cs typeface="Times New Roman" pitchFamily="18" charset="0"/>
              </a:rPr>
              <a:t>The short circuit and open circuit are special cases of ideal sources. Figure shows the symbols used to represent the short circuit and the open circuit. </a:t>
            </a:r>
          </a:p>
          <a:p>
            <a:pPr algn="just"/>
            <a:r>
              <a:rPr lang="en-US" sz="2000" dirty="0" smtClean="0">
                <a:latin typeface="Times New Roman" pitchFamily="18" charset="0"/>
                <a:cs typeface="Times New Roman" pitchFamily="18" charset="0"/>
              </a:rPr>
              <a:t>A short circuit is an ideal voltage source having v(t) = 0. The current in a short circuit is determined by the rest of the circuit. </a:t>
            </a:r>
          </a:p>
          <a:p>
            <a:pPr algn="just"/>
            <a:r>
              <a:rPr lang="en-US" sz="2000" dirty="0" smtClean="0">
                <a:latin typeface="Times New Roman" pitchFamily="18" charset="0"/>
                <a:cs typeface="Times New Roman" pitchFamily="18" charset="0"/>
              </a:rPr>
              <a:t>An open circuit is an ideal current source having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(t) = 0. The voltage across an open circuit is determined by the rest of the circuit. </a:t>
            </a:r>
          </a:p>
          <a:p>
            <a:pPr algn="just"/>
            <a:r>
              <a:rPr lang="en-US" sz="2000" dirty="0" smtClean="0">
                <a:latin typeface="Times New Roman" pitchFamily="18" charset="0"/>
                <a:cs typeface="Times New Roman" pitchFamily="18" charset="0"/>
              </a:rPr>
              <a:t>The power absorbed by each of these devices is zero. </a:t>
            </a:r>
          </a:p>
          <a:p>
            <a:pPr algn="just"/>
            <a:r>
              <a:rPr lang="en-US" sz="2000" dirty="0" smtClean="0">
                <a:latin typeface="Times New Roman" pitchFamily="18" charset="0"/>
                <a:cs typeface="Times New Roman" pitchFamily="18" charset="0"/>
              </a:rPr>
              <a:t>Open and short circuits can be added to a circuit without disturbing the branch currents and voltages of all the other devices in the circuit. </a:t>
            </a:r>
          </a:p>
          <a:p>
            <a:pPr algn="just"/>
            <a:r>
              <a:rPr lang="en-US" sz="2000" dirty="0" smtClean="0">
                <a:latin typeface="Times New Roman" pitchFamily="18" charset="0"/>
                <a:cs typeface="Times New Roman" pitchFamily="18" charset="0"/>
              </a:rPr>
              <a:t>Open circuits and short circuits can also be described as special cases of resistors. A resistor v(t) = 0 with resistance R = 0 (G =∞ ) is a short circuit. A resistor with conductance G = 0 (R = ∞ ) is an open circuit.</a:t>
            </a:r>
            <a:endParaRPr lang="en-US" sz="2000" dirty="0">
              <a:latin typeface="Times New Roman" pitchFamily="18" charset="0"/>
              <a:cs typeface="Times New Roman" pitchFamily="18" charset="0"/>
            </a:endParaRPr>
          </a:p>
        </p:txBody>
      </p:sp>
      <p:sp>
        <p:nvSpPr>
          <p:cNvPr id="4" name="Title 1"/>
          <p:cNvSpPr>
            <a:spLocks noGrp="1"/>
          </p:cNvSpPr>
          <p:nvPr>
            <p:ph type="title"/>
          </p:nvPr>
        </p:nvSpPr>
        <p:spPr>
          <a:xfrm>
            <a:off x="457200" y="-27384"/>
            <a:ext cx="8229600" cy="1143000"/>
          </a:xfrm>
        </p:spPr>
        <p:txBody>
          <a:bodyPr>
            <a:normAutofit/>
          </a:bodyPr>
          <a:lstStyle/>
          <a:p>
            <a:r>
              <a:rPr lang="en-IN" sz="3200" dirty="0" smtClean="0">
                <a:latin typeface="Times New Roman" pitchFamily="18" charset="0"/>
                <a:cs typeface="Times New Roman" pitchFamily="18" charset="0"/>
              </a:rPr>
              <a:t>IDEAL SOURCES</a:t>
            </a:r>
            <a:endParaRPr lang="en-US" sz="32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cstate="print"/>
          <a:srcRect l="8855" t="19313" r="75930" b="12766"/>
          <a:stretch>
            <a:fillRect/>
          </a:stretch>
        </p:blipFill>
        <p:spPr bwMode="auto">
          <a:xfrm>
            <a:off x="7020272" y="1052736"/>
            <a:ext cx="1979712" cy="4968552"/>
          </a:xfrm>
          <a:prstGeom prst="rect">
            <a:avLst/>
          </a:prstGeom>
          <a:noFill/>
          <a:ln w="9525">
            <a:noFill/>
            <a:miter lim="800000"/>
            <a:headEnd/>
            <a:tailEnd/>
          </a:ln>
        </p:spPr>
      </p:pic>
      <p:sp>
        <p:nvSpPr>
          <p:cNvPr id="6" name="Rectangle 5"/>
          <p:cNvSpPr/>
          <p:nvPr/>
        </p:nvSpPr>
        <p:spPr>
          <a:xfrm>
            <a:off x="6876256" y="3429000"/>
            <a:ext cx="2195736" cy="369332"/>
          </a:xfrm>
          <a:prstGeom prst="rect">
            <a:avLst/>
          </a:prstGeom>
        </p:spPr>
        <p:txBody>
          <a:bodyPr wrap="square">
            <a:spAutoFit/>
          </a:bodyPr>
          <a:lstStyle/>
          <a:p>
            <a:r>
              <a:rPr lang="fr-FR" dirty="0" smtClean="0">
                <a:latin typeface="Times New Roman" pitchFamily="18" charset="0"/>
                <a:cs typeface="Times New Roman" pitchFamily="18" charset="0"/>
              </a:rPr>
              <a:t>Fig. (a) Open Circuit</a:t>
            </a:r>
            <a:endParaRPr lang="en-US" dirty="0">
              <a:latin typeface="Times New Roman" pitchFamily="18" charset="0"/>
              <a:cs typeface="Times New Roman" pitchFamily="18" charset="0"/>
            </a:endParaRPr>
          </a:p>
        </p:txBody>
      </p:sp>
      <p:sp>
        <p:nvSpPr>
          <p:cNvPr id="7" name="Rectangle 6"/>
          <p:cNvSpPr/>
          <p:nvPr/>
        </p:nvSpPr>
        <p:spPr>
          <a:xfrm>
            <a:off x="6984776" y="6237312"/>
            <a:ext cx="2195736" cy="369332"/>
          </a:xfrm>
          <a:prstGeom prst="rect">
            <a:avLst/>
          </a:prstGeom>
        </p:spPr>
        <p:txBody>
          <a:bodyPr wrap="square">
            <a:spAutoFit/>
          </a:bodyPr>
          <a:lstStyle/>
          <a:p>
            <a:r>
              <a:rPr lang="fr-FR" dirty="0" smtClean="0">
                <a:latin typeface="Times New Roman" pitchFamily="18" charset="0"/>
                <a:cs typeface="Times New Roman" pitchFamily="18" charset="0"/>
              </a:rPr>
              <a:t>Fig. (b) Short Circuit</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0728"/>
            <a:ext cx="8229600" cy="2581747"/>
          </a:xfrm>
        </p:spPr>
        <p:txBody>
          <a:bodyPr>
            <a:noAutofit/>
          </a:bodyPr>
          <a:lstStyle/>
          <a:p>
            <a:pPr algn="just"/>
            <a:r>
              <a:rPr lang="en-US" sz="2000" dirty="0" smtClean="0">
                <a:latin typeface="Times New Roman" pitchFamily="18" charset="0"/>
                <a:cs typeface="Times New Roman" pitchFamily="18" charset="0"/>
              </a:rPr>
              <a:t>Dependent sources model the situation in which the voltage or current of one circuit element is proportional to the voltage or current of the second circuit element. </a:t>
            </a:r>
          </a:p>
          <a:p>
            <a:pPr lvl="1" algn="just"/>
            <a:r>
              <a:rPr lang="en-US" sz="1600" dirty="0" smtClean="0">
                <a:latin typeface="Times New Roman" pitchFamily="18" charset="0"/>
                <a:cs typeface="Times New Roman" pitchFamily="18" charset="0"/>
              </a:rPr>
              <a:t>(In contrast, a resistor is a circuit element in which the voltage of the element is proportional to the current in the same element.) </a:t>
            </a:r>
          </a:p>
          <a:p>
            <a:pPr algn="just"/>
            <a:r>
              <a:rPr lang="en-US" sz="2000" dirty="0" smtClean="0">
                <a:latin typeface="Times New Roman" pitchFamily="18" charset="0"/>
                <a:cs typeface="Times New Roman" pitchFamily="18" charset="0"/>
              </a:rPr>
              <a:t>Dependent sources are used to model electronic devices such as transistors and amplifiers. For example, the output voltage of an amplifier is proportional to the input voltage of that amplifier, so an amplifier can be modeled as a dependent source.</a:t>
            </a:r>
          </a:p>
          <a:p>
            <a:pPr algn="just"/>
            <a:r>
              <a:rPr lang="en-US" sz="2000" dirty="0" smtClean="0">
                <a:latin typeface="Times New Roman" pitchFamily="18" charset="0"/>
                <a:cs typeface="Times New Roman" pitchFamily="18" charset="0"/>
              </a:rPr>
              <a:t> </a:t>
            </a:r>
          </a:p>
          <a:p>
            <a:pPr algn="just">
              <a:buNone/>
            </a:pPr>
            <a:endParaRPr lang="en-US" sz="2000" dirty="0">
              <a:latin typeface="Times New Roman" pitchFamily="18" charset="0"/>
              <a:cs typeface="Times New Roman" pitchFamily="18" charset="0"/>
            </a:endParaRPr>
          </a:p>
        </p:txBody>
      </p:sp>
      <p:sp>
        <p:nvSpPr>
          <p:cNvPr id="6" name="Title 1"/>
          <p:cNvSpPr>
            <a:spLocks noGrp="1"/>
          </p:cNvSpPr>
          <p:nvPr>
            <p:ph type="title"/>
          </p:nvPr>
        </p:nvSpPr>
        <p:spPr>
          <a:xfrm>
            <a:off x="457200" y="53752"/>
            <a:ext cx="8229600" cy="1143000"/>
          </a:xfrm>
        </p:spPr>
        <p:txBody>
          <a:bodyPr>
            <a:normAutofit/>
          </a:bodyPr>
          <a:lstStyle/>
          <a:p>
            <a:r>
              <a:rPr lang="en-US" sz="3200" dirty="0" smtClean="0">
                <a:latin typeface="Times New Roman" pitchFamily="18" charset="0"/>
                <a:cs typeface="Times New Roman" pitchFamily="18" charset="0"/>
              </a:rPr>
              <a:t>DEPENDENT SOURCES </a:t>
            </a:r>
            <a:endParaRPr lang="en-US" sz="3200" dirty="0">
              <a:latin typeface="Times New Roman" pitchFamily="18" charset="0"/>
              <a:cs typeface="Times New Roman" pitchFamily="18" charset="0"/>
            </a:endParaRPr>
          </a:p>
        </p:txBody>
      </p:sp>
      <p:pic>
        <p:nvPicPr>
          <p:cNvPr id="7" name="Picture 2"/>
          <p:cNvPicPr>
            <a:picLocks noChangeAspect="1" noChangeArrowheads="1"/>
          </p:cNvPicPr>
          <p:nvPr/>
        </p:nvPicPr>
        <p:blipFill>
          <a:blip r:embed="rId2" cstate="print"/>
          <a:srcRect l="9681" t="51797" r="61540" b="10797"/>
          <a:stretch>
            <a:fillRect/>
          </a:stretch>
        </p:blipFill>
        <p:spPr bwMode="auto">
          <a:xfrm>
            <a:off x="5364088" y="3573016"/>
            <a:ext cx="3744416" cy="2736304"/>
          </a:xfrm>
          <a:prstGeom prst="rect">
            <a:avLst/>
          </a:prstGeom>
          <a:noFill/>
          <a:ln w="9525">
            <a:noFill/>
            <a:miter lim="800000"/>
            <a:headEnd/>
            <a:tailEnd/>
          </a:ln>
        </p:spPr>
      </p:pic>
      <p:sp>
        <p:nvSpPr>
          <p:cNvPr id="9" name="TextBox 8"/>
          <p:cNvSpPr txBox="1"/>
          <p:nvPr/>
        </p:nvSpPr>
        <p:spPr>
          <a:xfrm>
            <a:off x="827584" y="3774519"/>
            <a:ext cx="4464496" cy="2246769"/>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Fig. (a) shows a circuit that includes a dependent source represented by the diamond symbol. The plus/minus signs identify the dependent source as a voltage source and indicate the reference polarity of the element voltage. </a:t>
            </a:r>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7"/>
            <a:ext cx="8229600" cy="2376264"/>
          </a:xfrm>
        </p:spPr>
        <p:txBody>
          <a:bodyPr>
            <a:noAutofit/>
          </a:bodyPr>
          <a:lstStyle/>
          <a:p>
            <a:pPr algn="just"/>
            <a:r>
              <a:rPr lang="en-US" sz="2000" dirty="0" smtClean="0">
                <a:latin typeface="Times New Roman" pitchFamily="18" charset="0"/>
                <a:cs typeface="Times New Roman" pitchFamily="18" charset="0"/>
              </a:rPr>
              <a:t>The label “ 5i” represents the voltage of this dependent source. </a:t>
            </a:r>
          </a:p>
          <a:p>
            <a:pPr algn="just"/>
            <a:r>
              <a:rPr lang="en-US" sz="2000" dirty="0" smtClean="0">
                <a:latin typeface="Times New Roman" pitchFamily="18" charset="0"/>
                <a:cs typeface="Times New Roman" pitchFamily="18" charset="0"/>
              </a:rPr>
              <a:t>Voltage of this dependent source is controlled by the current,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in the 18</a:t>
            </a:r>
            <a:r>
              <a:rPr lang="el-GR" sz="2000" dirty="0" smtClean="0">
                <a:latin typeface="Times New Roman" pitchFamily="18" charset="0"/>
                <a:cs typeface="Times New Roman" pitchFamily="18" charset="0"/>
              </a:rPr>
              <a:t>Ω</a:t>
            </a:r>
            <a:r>
              <a:rPr lang="en-US" sz="2000" dirty="0" smtClean="0">
                <a:latin typeface="Times New Roman" pitchFamily="18" charset="0"/>
                <a:cs typeface="Times New Roman" pitchFamily="18" charset="0"/>
              </a:rPr>
              <a:t> resistor. </a:t>
            </a:r>
          </a:p>
          <a:p>
            <a:pPr algn="just"/>
            <a:r>
              <a:rPr lang="en-US" sz="2000" dirty="0" smtClean="0">
                <a:latin typeface="Times New Roman" pitchFamily="18" charset="0"/>
                <a:cs typeface="Times New Roman" pitchFamily="18" charset="0"/>
              </a:rPr>
              <a:t>The gain of this dependent source is 5 which is the ratio of the controlled voltage, 5i, to the controlling current,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This gain has units of V/A or</a:t>
            </a:r>
            <a:r>
              <a:rPr lang="el-GR" sz="2000" dirty="0" smtClean="0">
                <a:latin typeface="Times New Roman" pitchFamily="18" charset="0"/>
                <a:cs typeface="Times New Roman" pitchFamily="18" charset="0"/>
              </a:rPr>
              <a:t> Ω</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Because this dependent source is a voltage source and because a current controls the voltage, the dependent source is called a current-controlled voltage source (CCVS)</a:t>
            </a:r>
          </a:p>
          <a:p>
            <a:pPr algn="just"/>
            <a:r>
              <a:rPr lang="en-US" sz="2000" dirty="0" smtClean="0">
                <a:latin typeface="Times New Roman" pitchFamily="18" charset="0"/>
                <a:cs typeface="Times New Roman" pitchFamily="18" charset="0"/>
              </a:rPr>
              <a:t>Fig. (b) shows the circuit from fig. (a), using a different point of view. </a:t>
            </a: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a:p>
        </p:txBody>
      </p:sp>
      <p:pic>
        <p:nvPicPr>
          <p:cNvPr id="5" name="Picture 2"/>
          <p:cNvPicPr>
            <a:picLocks noChangeAspect="1" noChangeArrowheads="1"/>
          </p:cNvPicPr>
          <p:nvPr/>
        </p:nvPicPr>
        <p:blipFill>
          <a:blip r:embed="rId2" cstate="print"/>
          <a:srcRect l="39013" t="51797" r="26120" b="10797"/>
          <a:stretch>
            <a:fillRect/>
          </a:stretch>
        </p:blipFill>
        <p:spPr bwMode="auto">
          <a:xfrm>
            <a:off x="4788024" y="4185962"/>
            <a:ext cx="4355976" cy="2627414"/>
          </a:xfrm>
          <a:prstGeom prst="rect">
            <a:avLst/>
          </a:prstGeom>
          <a:noFill/>
          <a:ln w="9525">
            <a:noFill/>
            <a:miter lim="800000"/>
            <a:headEnd/>
            <a:tailEnd/>
          </a:ln>
        </p:spPr>
      </p:pic>
      <p:sp>
        <p:nvSpPr>
          <p:cNvPr id="6" name="Title 1"/>
          <p:cNvSpPr>
            <a:spLocks noGrp="1"/>
          </p:cNvSpPr>
          <p:nvPr>
            <p:ph type="title"/>
          </p:nvPr>
        </p:nvSpPr>
        <p:spPr>
          <a:xfrm>
            <a:off x="457200" y="53752"/>
            <a:ext cx="8229600" cy="1143000"/>
          </a:xfrm>
        </p:spPr>
        <p:txBody>
          <a:bodyPr>
            <a:normAutofit/>
          </a:bodyPr>
          <a:lstStyle/>
          <a:p>
            <a:r>
              <a:rPr lang="en-US" sz="3200" dirty="0" smtClean="0">
                <a:latin typeface="Times New Roman" pitchFamily="18" charset="0"/>
                <a:cs typeface="Times New Roman" pitchFamily="18" charset="0"/>
              </a:rPr>
              <a:t>DEPENDENT SOURCES </a:t>
            </a:r>
            <a:endParaRPr lang="en-US" sz="3200" dirty="0">
              <a:latin typeface="Times New Roman" pitchFamily="18" charset="0"/>
              <a:cs typeface="Times New Roman" pitchFamily="18" charset="0"/>
            </a:endParaRPr>
          </a:p>
        </p:txBody>
      </p:sp>
      <p:sp>
        <p:nvSpPr>
          <p:cNvPr id="7" name="TextBox 6"/>
          <p:cNvSpPr txBox="1"/>
          <p:nvPr/>
        </p:nvSpPr>
        <p:spPr>
          <a:xfrm>
            <a:off x="179512" y="4199597"/>
            <a:ext cx="4536504" cy="2862322"/>
          </a:xfrm>
          <a:prstGeom prst="rect">
            <a:avLst/>
          </a:prstGeom>
          <a:noFill/>
        </p:spPr>
        <p:txBody>
          <a:bodyPr wrap="square" rtlCol="0">
            <a:spAutoFit/>
          </a:bodyPr>
          <a:lstStyle/>
          <a:p>
            <a:pPr algn="just"/>
            <a:r>
              <a:rPr lang="en-US" sz="2000" dirty="0" smtClean="0">
                <a:solidFill>
                  <a:srgbClr val="7030A0"/>
                </a:solidFill>
                <a:latin typeface="Times New Roman" pitchFamily="18" charset="0"/>
                <a:cs typeface="Times New Roman" pitchFamily="18" charset="0"/>
              </a:rPr>
              <a:t>A short circuit is inserted in series with the 18</a:t>
            </a:r>
            <a:r>
              <a:rPr lang="el-GR" sz="2000" dirty="0" smtClean="0">
                <a:solidFill>
                  <a:srgbClr val="7030A0"/>
                </a:solidFill>
                <a:latin typeface="Times New Roman" pitchFamily="18" charset="0"/>
                <a:cs typeface="Times New Roman" pitchFamily="18" charset="0"/>
              </a:rPr>
              <a:t>Ω</a:t>
            </a:r>
            <a:r>
              <a:rPr lang="en-US" sz="2000" dirty="0" smtClean="0">
                <a:solidFill>
                  <a:srgbClr val="7030A0"/>
                </a:solidFill>
                <a:latin typeface="Times New Roman" pitchFamily="18" charset="0"/>
                <a:cs typeface="Times New Roman" pitchFamily="18" charset="0"/>
              </a:rPr>
              <a:t> resistor. The controlling current </a:t>
            </a:r>
            <a:r>
              <a:rPr lang="en-US" sz="2000" dirty="0" err="1" smtClean="0">
                <a:solidFill>
                  <a:srgbClr val="7030A0"/>
                </a:solidFill>
                <a:latin typeface="Times New Roman" pitchFamily="18" charset="0"/>
                <a:cs typeface="Times New Roman" pitchFamily="18" charset="0"/>
              </a:rPr>
              <a:t>i</a:t>
            </a:r>
            <a:r>
              <a:rPr lang="en-US" sz="2000" dirty="0" smtClean="0">
                <a:solidFill>
                  <a:srgbClr val="7030A0"/>
                </a:solidFill>
                <a:latin typeface="Times New Roman" pitchFamily="18" charset="0"/>
                <a:cs typeface="Times New Roman" pitchFamily="18" charset="0"/>
              </a:rPr>
              <a:t> can be thought of the current in a short circuit rather than the current in the resistor itself In this way, we can always treat the controlling current of a dependent source as the current in a short circuit. This is used to categorize dependent sources.</a:t>
            </a:r>
          </a:p>
          <a:p>
            <a:endParaRPr lang="en-US" sz="2000" dirty="0">
              <a:solidFill>
                <a:srgbClr val="7030A0"/>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4525963"/>
          </a:xfrm>
        </p:spPr>
        <p:txBody>
          <a:bodyPr>
            <a:noAutofit/>
          </a:bodyPr>
          <a:lstStyle/>
          <a:p>
            <a:pPr algn="just"/>
            <a:r>
              <a:rPr lang="en-US" sz="2000" dirty="0" smtClean="0">
                <a:latin typeface="Times New Roman" pitchFamily="18" charset="0"/>
                <a:cs typeface="Times New Roman" pitchFamily="18" charset="0"/>
              </a:rPr>
              <a:t>Fig. (c) shows a circuit that includes a dependent source, represented by the diamond symbol. The arrow inside the diamond identifies the dependent source as a current source and indicates the reference direction of the element current. </a:t>
            </a:r>
          </a:p>
          <a:p>
            <a:pPr algn="just"/>
            <a:endParaRPr lang="en-IN" sz="2000" dirty="0">
              <a:latin typeface="Times New Roman" pitchFamily="18" charset="0"/>
              <a:cs typeface="Times New Roman" pitchFamily="18" charset="0"/>
            </a:endParaRPr>
          </a:p>
          <a:p>
            <a:pPr algn="just"/>
            <a:endParaRPr lang="en-IN" sz="2000" dirty="0" smtClean="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a:p>
            <a:pPr algn="just">
              <a:buNone/>
            </a:pP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label “ 0.2v” represents the current of this dependent source. </a:t>
            </a:r>
          </a:p>
          <a:p>
            <a:pPr algn="just"/>
            <a:r>
              <a:rPr lang="en-US" sz="2000" dirty="0" smtClean="0">
                <a:latin typeface="Times New Roman" pitchFamily="18" charset="0"/>
                <a:cs typeface="Times New Roman" pitchFamily="18" charset="0"/>
              </a:rPr>
              <a:t>The factor v, indicates that the current of this dependent source is controlled by the voltage, v, across the 18</a:t>
            </a:r>
            <a:r>
              <a:rPr lang="el-GR" sz="2000" dirty="0" smtClean="0">
                <a:latin typeface="Times New Roman" pitchFamily="18" charset="0"/>
                <a:cs typeface="Times New Roman" pitchFamily="18" charset="0"/>
              </a:rPr>
              <a:t>Ω</a:t>
            </a:r>
            <a:r>
              <a:rPr lang="en-IN"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resistor. </a:t>
            </a:r>
          </a:p>
          <a:p>
            <a:pPr algn="just"/>
            <a:r>
              <a:rPr lang="en-US" sz="2000" dirty="0" smtClean="0">
                <a:latin typeface="Times New Roman" pitchFamily="18" charset="0"/>
                <a:cs typeface="Times New Roman" pitchFamily="18" charset="0"/>
              </a:rPr>
              <a:t>The gain of this dependent source is 0.2, which is the ratio of the controlled current, 0.2v, to the controlling voltage, v. This gain has units of A/V. </a:t>
            </a:r>
          </a:p>
          <a:p>
            <a:pPr algn="just"/>
            <a:r>
              <a:rPr lang="en-US" sz="2000" dirty="0">
                <a:latin typeface="Times New Roman" pitchFamily="18" charset="0"/>
                <a:cs typeface="Times New Roman" pitchFamily="18" charset="0"/>
              </a:rPr>
              <a:t>T</a:t>
            </a:r>
            <a:r>
              <a:rPr lang="en-US" sz="2000" dirty="0" smtClean="0">
                <a:latin typeface="Times New Roman" pitchFamily="18" charset="0"/>
                <a:cs typeface="Times New Roman" pitchFamily="18" charset="0"/>
              </a:rPr>
              <a:t>his dependent source is a current source and a voltage controls the current, so it is called a voltage-controlled current source (VCCS).</a:t>
            </a:r>
          </a:p>
        </p:txBody>
      </p:sp>
      <p:pic>
        <p:nvPicPr>
          <p:cNvPr id="5122" name="Picture 2"/>
          <p:cNvPicPr>
            <a:picLocks noChangeAspect="1" noChangeArrowheads="1"/>
          </p:cNvPicPr>
          <p:nvPr/>
        </p:nvPicPr>
        <p:blipFill>
          <a:blip r:embed="rId2" cstate="print"/>
          <a:srcRect l="9681" t="34078" r="59880" b="37375"/>
          <a:stretch>
            <a:fillRect/>
          </a:stretch>
        </p:blipFill>
        <p:spPr bwMode="auto">
          <a:xfrm>
            <a:off x="3491880" y="1772816"/>
            <a:ext cx="3960440" cy="2088232"/>
          </a:xfrm>
          <a:prstGeom prst="rect">
            <a:avLst/>
          </a:prstGeom>
          <a:noFill/>
          <a:ln w="9525">
            <a:noFill/>
            <a:miter lim="800000"/>
            <a:headEnd/>
            <a:tailEnd/>
          </a:ln>
        </p:spPr>
      </p:pic>
      <p:sp>
        <p:nvSpPr>
          <p:cNvPr id="5" name="TextBox 4"/>
          <p:cNvSpPr txBox="1"/>
          <p:nvPr/>
        </p:nvSpPr>
        <p:spPr>
          <a:xfrm>
            <a:off x="4644008" y="3861048"/>
            <a:ext cx="1152128" cy="400110"/>
          </a:xfrm>
          <a:prstGeom prst="rect">
            <a:avLst/>
          </a:prstGeom>
          <a:noFill/>
        </p:spPr>
        <p:txBody>
          <a:bodyPr wrap="square" rtlCol="0">
            <a:spAutoFit/>
          </a:bodyPr>
          <a:lstStyle/>
          <a:p>
            <a:r>
              <a:rPr lang="en-IN" sz="2000" dirty="0" smtClean="0">
                <a:latin typeface="Times New Roman" pitchFamily="18" charset="0"/>
                <a:cs typeface="Times New Roman" pitchFamily="18" charset="0"/>
              </a:rPr>
              <a:t>Fig. (c)</a:t>
            </a:r>
            <a:endParaRPr lang="en-US" sz="2000" dirty="0">
              <a:latin typeface="Times New Roman" pitchFamily="18" charset="0"/>
              <a:cs typeface="Times New Roman" pitchFamily="18" charset="0"/>
            </a:endParaRPr>
          </a:p>
        </p:txBody>
      </p:sp>
      <p:sp>
        <p:nvSpPr>
          <p:cNvPr id="6" name="Title 1"/>
          <p:cNvSpPr>
            <a:spLocks noGrp="1"/>
          </p:cNvSpPr>
          <p:nvPr>
            <p:ph type="title"/>
          </p:nvPr>
        </p:nvSpPr>
        <p:spPr>
          <a:xfrm>
            <a:off x="457200" y="-27384"/>
            <a:ext cx="8229600" cy="1143000"/>
          </a:xfrm>
        </p:spPr>
        <p:txBody>
          <a:bodyPr>
            <a:normAutofit/>
          </a:bodyPr>
          <a:lstStyle/>
          <a:p>
            <a:r>
              <a:rPr lang="en-US" sz="3200" dirty="0" smtClean="0">
                <a:latin typeface="Times New Roman" pitchFamily="18" charset="0"/>
                <a:cs typeface="Times New Roman" pitchFamily="18" charset="0"/>
              </a:rPr>
              <a:t>DEPENDENT SOURCES </a:t>
            </a:r>
            <a:endParaRPr lang="en-US" sz="3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2139</TotalTime>
  <Words>1931</Words>
  <Application>Microsoft Office PowerPoint</Application>
  <PresentationFormat>On-screen Show (4:3)</PresentationFormat>
  <Paragraphs>140</Paragraphs>
  <Slides>15</Slides>
  <Notes>2</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ELECTRICAL SCIENCE-1 (15B11EC111) UNIT-1 Lecture-4</vt:lpstr>
      <vt:lpstr>Topics to be Discussed</vt:lpstr>
      <vt:lpstr>SOURCES </vt:lpstr>
      <vt:lpstr>INDEPENDENT SOURCES </vt:lpstr>
      <vt:lpstr>IDEAL SOURCES</vt:lpstr>
      <vt:lpstr>IDEAL SOURCES</vt:lpstr>
      <vt:lpstr>DEPENDENT SOURCES </vt:lpstr>
      <vt:lpstr>DEPENDENT SOURCES </vt:lpstr>
      <vt:lpstr>DEPENDENT SOURCES </vt:lpstr>
      <vt:lpstr>DEPENDENT SOURCES… </vt:lpstr>
      <vt:lpstr>TYPES OF DEPENDENT SOURCES </vt:lpstr>
      <vt:lpstr>PowerPoint Presentation</vt:lpstr>
      <vt:lpstr>TYPES OF DEPENDENT SOURCES… </vt:lpstr>
      <vt:lpstr>TYPES OF DEPENDENT SOURCES…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Archana</dc:creator>
  <cp:lastModifiedBy>dell</cp:lastModifiedBy>
  <cp:revision>11</cp:revision>
  <dcterms:created xsi:type="dcterms:W3CDTF">2021-01-15T05:37:30Z</dcterms:created>
  <dcterms:modified xsi:type="dcterms:W3CDTF">2021-01-25T00:28:46Z</dcterms:modified>
</cp:coreProperties>
</file>