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4D632-01A0-4F10-8559-289CC7CF08EE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356D4-E500-4688-8804-2A8E9C2F0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83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D3F-428D-4669-BE59-81473362D872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B3B-56DD-47BE-8331-E5E6E9AA9964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988A-2556-470A-B6D0-65DAE72B28F5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DBC5-0160-40EA-AF9F-11F77F6CA6FC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5CF-272C-434A-9557-E64D400A0A18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5DF-06AF-4DB3-9A06-8FB9CD885BD7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78F-DDD5-438C-A3FB-88F40156C472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322B-9484-45D5-9E09-BB319C0E723A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715-5351-496C-A2AB-5C671327E8F0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035F-3F1F-4757-884D-1B64E69EA77E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F27-B2DD-455F-8A88-7617F6AD25F9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01CA-772A-4129-8D94-6099F0D19CF3}" type="datetime1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57350" y="2644777"/>
            <a:ext cx="58293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Lecture-7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1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Also, as an another extreme case, suppose              or        is an open circuit.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current still flows through the path of least resistance,      . By taking the limit of equation (7) as               , we obtain                   in this case.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Dividing numerator and denominator by          , equation (10) becomes,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Thus, if a current divider has N conductors,                             in parallel with the source current, </a:t>
            </a:r>
            <a:r>
              <a:rPr lang="en-US" sz="2400" dirty="0" err="1" smtClean="0"/>
              <a:t>i</a:t>
            </a:r>
            <a:r>
              <a:rPr lang="en-US" sz="2400" dirty="0" smtClean="0"/>
              <a:t> , the 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conductor        will have current,</a:t>
            </a:r>
          </a:p>
          <a:p>
            <a:pPr algn="just"/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29119"/>
            <a:ext cx="838200" cy="356681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323850"/>
            <a:ext cx="304800" cy="3810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990600"/>
            <a:ext cx="381000" cy="476250"/>
          </a:xfrm>
          <a:prstGeom prst="rect">
            <a:avLst/>
          </a:prstGeom>
          <a:noFill/>
        </p:spPr>
      </p:pic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71600"/>
            <a:ext cx="914400" cy="373224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1371600"/>
            <a:ext cx="1066800" cy="402236"/>
          </a:xfrm>
          <a:prstGeom prst="rect">
            <a:avLst/>
          </a:prstGeom>
          <a:noFill/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133600"/>
            <a:ext cx="533400" cy="344129"/>
          </a:xfrm>
          <a:prstGeom prst="rect">
            <a:avLst/>
          </a:prstGeom>
          <a:noFill/>
        </p:spPr>
      </p:pic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971800"/>
            <a:ext cx="1371600" cy="685800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  <a:tab pos="17430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935078"/>
            <a:ext cx="1447800" cy="715178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3962400"/>
            <a:ext cx="1778002" cy="381000"/>
          </a:xfrm>
          <a:prstGeom prst="rect">
            <a:avLst/>
          </a:prstGeom>
          <a:noFill/>
        </p:spPr>
      </p:pic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4310903"/>
            <a:ext cx="304800" cy="394447"/>
          </a:xfrm>
          <a:prstGeom prst="rect">
            <a:avLst/>
          </a:prstGeom>
          <a:noFill/>
        </p:spPr>
      </p:pic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24" name="Picture 2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399" y="4996792"/>
            <a:ext cx="2646323" cy="642008"/>
          </a:xfrm>
          <a:prstGeom prst="rect">
            <a:avLst/>
          </a:prstGeom>
          <a:noFill/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Numericals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Q1. Find 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in the circuit shown in Fig. Also, calculate the power dissipated in the 3 </a:t>
            </a:r>
            <a:r>
              <a:rPr lang="el-GR" sz="2400" dirty="0" smtClean="0"/>
              <a:t>Ω</a:t>
            </a:r>
            <a:r>
              <a:rPr lang="en-US" sz="2400" dirty="0" smtClean="0"/>
              <a:t> resistor.</a:t>
            </a:r>
          </a:p>
          <a:p>
            <a:endParaRPr 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27500" t="51111" r="57500" b="35556"/>
          <a:stretch>
            <a:fillRect/>
          </a:stretch>
        </p:blipFill>
        <p:spPr bwMode="auto">
          <a:xfrm>
            <a:off x="1676400" y="2133600"/>
            <a:ext cx="502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36250" t="18889" r="50625" b="76666"/>
          <a:stretch>
            <a:fillRect/>
          </a:stretch>
        </p:blipFill>
        <p:spPr bwMode="auto">
          <a:xfrm>
            <a:off x="2286000" y="762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51250" t="48889" r="38750" b="46667"/>
          <a:stretch>
            <a:fillRect/>
          </a:stretch>
        </p:blipFill>
        <p:spPr bwMode="auto">
          <a:xfrm>
            <a:off x="2667000" y="1524000"/>
            <a:ext cx="2514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 l="50625" t="60000" r="36875" b="35061"/>
          <a:stretch>
            <a:fillRect/>
          </a:stretch>
        </p:blipFill>
        <p:spPr bwMode="auto">
          <a:xfrm>
            <a:off x="2514600" y="2286000"/>
            <a:ext cx="3086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 l="48750" t="70000" r="34375" b="26667"/>
          <a:stretch>
            <a:fillRect/>
          </a:stretch>
        </p:blipFill>
        <p:spPr bwMode="auto">
          <a:xfrm>
            <a:off x="1828800" y="30480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 l="50000" t="78889" r="35625" b="16667"/>
          <a:stretch>
            <a:fillRect/>
          </a:stretch>
        </p:blipFill>
        <p:spPr bwMode="auto">
          <a:xfrm>
            <a:off x="2438400" y="38100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 l="42500" t="83333" r="35625" b="8889"/>
          <a:stretch>
            <a:fillRect/>
          </a:stretch>
        </p:blipFill>
        <p:spPr bwMode="auto">
          <a:xfrm>
            <a:off x="685800" y="4724400"/>
            <a:ext cx="609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Q2. For the circuit shown in Fig., determine the (a) the voltage, 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(b) the power supplied by the current source (c) the power absorbed by each resistor.</a:t>
            </a:r>
          </a:p>
          <a:p>
            <a:r>
              <a:rPr lang="en-US" sz="2400" baseline="-25000" dirty="0" smtClean="0"/>
              <a:t>   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57500" t="56667" r="27500" b="31026"/>
          <a:stretch>
            <a:fillRect/>
          </a:stretch>
        </p:blipFill>
        <p:spPr bwMode="auto">
          <a:xfrm>
            <a:off x="1917700" y="1981200"/>
            <a:ext cx="5016500" cy="231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Sol. (a)</a:t>
            </a:r>
            <a:endParaRPr lang="en-US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32500" t="18889" r="46875" b="71111"/>
          <a:stretch>
            <a:fillRect/>
          </a:stretch>
        </p:blipFill>
        <p:spPr bwMode="auto">
          <a:xfrm>
            <a:off x="1752600" y="533400"/>
            <a:ext cx="558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 l="28750" t="32539" r="55625" b="65556"/>
          <a:stretch>
            <a:fillRect/>
          </a:stretch>
        </p:blipFill>
        <p:spPr bwMode="auto">
          <a:xfrm>
            <a:off x="1295400" y="2362200"/>
            <a:ext cx="666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 l="28125" t="34444" r="48750" b="57778"/>
          <a:stretch>
            <a:fillRect/>
          </a:stretch>
        </p:blipFill>
        <p:spPr bwMode="auto">
          <a:xfrm>
            <a:off x="228600" y="2971800"/>
            <a:ext cx="765265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 l="28750" t="41111" r="45000" b="51111"/>
          <a:stretch>
            <a:fillRect/>
          </a:stretch>
        </p:blipFill>
        <p:spPr bwMode="auto">
          <a:xfrm>
            <a:off x="228600" y="4267200"/>
            <a:ext cx="868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 l="28750" t="48889" r="48691" b="26667"/>
          <a:stretch>
            <a:fillRect/>
          </a:stretch>
        </p:blipFill>
        <p:spPr bwMode="auto">
          <a:xfrm>
            <a:off x="457200" y="7620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Practice Problems</a:t>
            </a:r>
          </a:p>
          <a:p>
            <a:r>
              <a:rPr lang="en-US" sz="2400" dirty="0" smtClean="0"/>
              <a:t>Q1. Find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the circuit shown in Fig. Also, calculate 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the power dissipated in the 12 </a:t>
            </a:r>
            <a:r>
              <a:rPr lang="el-GR" sz="2400" dirty="0" smtClean="0"/>
              <a:t>Ω</a:t>
            </a:r>
            <a:r>
              <a:rPr lang="en-US" sz="2400" dirty="0" smtClean="0"/>
              <a:t> and 40 </a:t>
            </a:r>
            <a:r>
              <a:rPr lang="el-GR" sz="2400" dirty="0" smtClean="0"/>
              <a:t>Ω</a:t>
            </a:r>
            <a:r>
              <a:rPr lang="en-US" sz="2400" dirty="0" smtClean="0"/>
              <a:t> resistors.   </a:t>
            </a:r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6250" t="37031" r="56875" b="44444"/>
          <a:stretch>
            <a:fillRect/>
          </a:stretch>
        </p:blipFill>
        <p:spPr bwMode="auto">
          <a:xfrm>
            <a:off x="1905000" y="1945390"/>
            <a:ext cx="4953000" cy="305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l="42500" t="41111" r="31250" b="54444"/>
          <a:stretch>
            <a:fillRect/>
          </a:stretch>
        </p:blipFill>
        <p:spPr bwMode="auto">
          <a:xfrm>
            <a:off x="685800" y="1066800"/>
            <a:ext cx="7200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</a:p>
          <a:p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R.C. </a:t>
            </a:r>
            <a:r>
              <a:rPr lang="en-US" sz="2400" dirty="0" err="1" smtClean="0"/>
              <a:t>Dorf</a:t>
            </a:r>
            <a:r>
              <a:rPr lang="en-US" sz="2400" dirty="0" smtClean="0"/>
              <a:t> and James A. Svoboda, “Introduction to Electric Circuits”</a:t>
            </a:r>
            <a:r>
              <a:rPr lang="en-US" sz="2400" b="1" dirty="0" smtClean="0"/>
              <a:t>, </a:t>
            </a:r>
            <a:r>
              <a:rPr lang="en-US" sz="2400" dirty="0" smtClean="0"/>
              <a:t>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John Wiley &amp; Sons, 2013.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D.C. </a:t>
            </a:r>
            <a:r>
              <a:rPr lang="en-US" sz="2400" dirty="0" err="1" smtClean="0"/>
              <a:t>Kulshreshtha</a:t>
            </a:r>
            <a:r>
              <a:rPr lang="en-US" sz="2400" dirty="0" smtClean="0"/>
              <a:t>, Basic Electrical Engineering, Revised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Tata Mc </a:t>
            </a:r>
            <a:r>
              <a:rPr lang="en-US" sz="2400" dirty="0" err="1" smtClean="0"/>
              <a:t>Graw</a:t>
            </a:r>
            <a:r>
              <a:rPr lang="en-US" sz="2400" dirty="0" smtClean="0"/>
              <a:t> Hill, 2017.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V. </a:t>
            </a:r>
            <a:r>
              <a:rPr lang="en-US" sz="2400" dirty="0" err="1" smtClean="0"/>
              <a:t>K.Mehta</a:t>
            </a:r>
            <a:r>
              <a:rPr lang="en-US" sz="2400" dirty="0" smtClean="0"/>
              <a:t>, </a:t>
            </a:r>
            <a:r>
              <a:rPr lang="en-US" sz="2400" dirty="0" err="1" smtClean="0"/>
              <a:t>Rohit</a:t>
            </a:r>
            <a:r>
              <a:rPr lang="en-US" sz="2400" dirty="0" smtClean="0"/>
              <a:t> Mehta, Basic Electrical Engineering,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S. </a:t>
            </a:r>
            <a:r>
              <a:rPr lang="en-US" sz="2400" dirty="0" err="1" smtClean="0"/>
              <a:t>Chand</a:t>
            </a:r>
            <a:r>
              <a:rPr lang="en-US" sz="2400" dirty="0" smtClean="0"/>
              <a:t> Publishing, 2012.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59100"/>
            <a:ext cx="7886700" cy="556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Parallel resistors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division rule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Numericals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4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4648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Parallel resistors [1]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Consider the circuit shown in Fig.1, where two resistors are connected in parallel and therefore have the same voltage across them.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From ohm’s law,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dirty="0" smtClean="0"/>
              <a:t>                                                                    </a:t>
            </a:r>
          </a:p>
          <a:p>
            <a:pPr algn="just"/>
            <a:r>
              <a:rPr lang="en-US" sz="2400" dirty="0" smtClean="0"/>
              <a:t>                                                …….(1)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                                                …….(2)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7065" t="56039" r="32065" b="31401"/>
          <a:stretch>
            <a:fillRect/>
          </a:stretch>
        </p:blipFill>
        <p:spPr bwMode="auto">
          <a:xfrm>
            <a:off x="5105400" y="13716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581400"/>
            <a:ext cx="2693670" cy="533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343400"/>
            <a:ext cx="2819400" cy="995082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3505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Fig. 1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Applying KCL at node a, gives the total current as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…..(3)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Substituting equation (2) into (3), we get,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     …..(4)</a:t>
            </a:r>
          </a:p>
          <a:p>
            <a:endParaRPr lang="en-US" sz="2400" dirty="0" smtClean="0"/>
          </a:p>
          <a:p>
            <a:r>
              <a:rPr lang="en-US" sz="2400" dirty="0" smtClean="0"/>
              <a:t>Where        is the equivalent resistance of the resistors in parallel.</a:t>
            </a:r>
          </a:p>
          <a:p>
            <a:r>
              <a:rPr lang="en-US" sz="2400" dirty="0" smtClean="0"/>
              <a:t>                                                                                           …..(5)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      …..(6)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447800"/>
            <a:ext cx="1447800" cy="475397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19400"/>
            <a:ext cx="4592782" cy="9144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733800"/>
            <a:ext cx="387626" cy="371475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343400"/>
            <a:ext cx="2306782" cy="914400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334000"/>
            <a:ext cx="2057400" cy="952902"/>
          </a:xfrm>
          <a:prstGeom prst="rect">
            <a:avLst/>
          </a:prstGeom>
          <a:noFill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10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dirty="0" smtClean="0"/>
              <a:t>                                                                                                …..(7)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equivalent resistance of two parallel resistors is equal to the product of their resistances divided by their sum.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Note that this applies only to two resistors in parallel.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eq. (7) if                     then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result in equation (5) can be extended to general case of a circuit with N resistors in parallel. The equivalent resistance is</a:t>
            </a:r>
          </a:p>
          <a:p>
            <a:pPr algn="just"/>
            <a:r>
              <a:rPr lang="en-US" sz="2400" dirty="0" smtClean="0"/>
              <a:t>    </a:t>
            </a:r>
          </a:p>
          <a:p>
            <a:pPr algn="just"/>
            <a:r>
              <a:rPr lang="en-US" sz="2400" dirty="0" smtClean="0"/>
              <a:t>                                                                                           ……(8)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Note that        is smaller than the resistance of the smallest resistor in the parallel combination.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895600"/>
            <a:ext cx="1066800" cy="418353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429000"/>
            <a:ext cx="1371600" cy="841248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457200"/>
            <a:ext cx="2133600" cy="920817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800599"/>
            <a:ext cx="3390900" cy="898793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867400"/>
            <a:ext cx="387626" cy="37147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458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If                                                then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example, if four 100 </a:t>
            </a:r>
            <a:r>
              <a:rPr lang="el-GR" sz="2400" dirty="0" smtClean="0"/>
              <a:t>Ω</a:t>
            </a:r>
            <a:r>
              <a:rPr lang="en-US" sz="2400" dirty="0" smtClean="0"/>
              <a:t> resistors are connected in parallel, their equivalent resistance is 25 </a:t>
            </a:r>
            <a:r>
              <a:rPr lang="el-GR" sz="2400" dirty="0" smtClean="0"/>
              <a:t>Ω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convenient to use conductance rather than resistors when dealing with resistors in parallel.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From equation (8), the equivalent conductance for N resistors in parallel is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Where                    ,                  ,                   ,                     , …</a:t>
            </a:r>
          </a:p>
          <a:p>
            <a:endParaRPr lang="en-US" sz="2400" dirty="0" smtClean="0"/>
          </a:p>
          <a:p>
            <a:r>
              <a:rPr lang="en-US" sz="2400" dirty="0" smtClean="0"/>
              <a:t>Thus, the equivalent conductance of resistors connected in parallel is the sum of their individual </a:t>
            </a:r>
            <a:r>
              <a:rPr lang="en-US" sz="2400" dirty="0" err="1" smtClean="0"/>
              <a:t>conductances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28600"/>
            <a:ext cx="2975610" cy="444121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838200"/>
            <a:ext cx="1905000" cy="720811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038600"/>
            <a:ext cx="4572000" cy="600891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648200"/>
            <a:ext cx="1295400" cy="515039"/>
          </a:xfrm>
          <a:prstGeom prst="rect">
            <a:avLst/>
          </a:prstGeom>
          <a:noFill/>
        </p:spPr>
      </p:pic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668079"/>
            <a:ext cx="1143000" cy="513521"/>
          </a:xfrm>
          <a:prstGeom prst="rect">
            <a:avLst/>
          </a:prstGeom>
          <a:noFill/>
        </p:spPr>
      </p:pic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4656909"/>
            <a:ext cx="1219200" cy="539931"/>
          </a:xfrm>
          <a:prstGeom prst="rect">
            <a:avLst/>
          </a:prstGeom>
          <a:noFill/>
        </p:spPr>
      </p:pic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4623163"/>
            <a:ext cx="1219200" cy="539931"/>
          </a:xfrm>
          <a:prstGeom prst="rect">
            <a:avLst/>
          </a:prstGeom>
          <a:noFill/>
        </p:spPr>
      </p:pic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4572000"/>
            <a:ext cx="1271434" cy="532628"/>
          </a:xfrm>
          <a:prstGeom prst="rect">
            <a:avLst/>
          </a:prstGeom>
          <a:noFill/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9800" y="3200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Fig. 2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29375" t="16667" r="58750" b="67778"/>
          <a:stretch>
            <a:fillRect/>
          </a:stretch>
        </p:blipFill>
        <p:spPr bwMode="auto">
          <a:xfrm>
            <a:off x="5377543" y="1066800"/>
            <a:ext cx="279218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5105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Therefore, the circuit in Fig. 1 can be replaced by Fig. 2.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equivalent conductance of parallel resistors is obtained in the similar manner as the equivalent resistance of series resistors.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Also, the equivalent conductance of resistors is obtained as the resistance of resistors in parallel.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equivalent conductance        of N resistors in series is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3657600"/>
            <a:ext cx="457200" cy="4572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4495800"/>
            <a:ext cx="3048000" cy="812800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058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Current division [1,2,3]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equivalent resistor has the same voltage or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…….(9)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Combining equations (2) and (9), we get,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                   ……(10)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Thus, the total current, </a:t>
            </a:r>
            <a:r>
              <a:rPr lang="en-US" sz="2400" dirty="0" err="1" smtClean="0"/>
              <a:t>i</a:t>
            </a:r>
            <a:r>
              <a:rPr lang="en-US" sz="2400" dirty="0" smtClean="0"/>
              <a:t> is shared by the resistors in inverse proportion to their resistances.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is known as the principle of current division and the circuit in Fig. 1 is known as current divider.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Note that the larger current flows through the smaller resistance.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524000"/>
            <a:ext cx="2637692" cy="829597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048000"/>
            <a:ext cx="1600200" cy="790460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3048000"/>
            <a:ext cx="1600200" cy="79046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28343" t="31111" r="58741" b="34445"/>
          <a:stretch>
            <a:fillRect/>
          </a:stretch>
        </p:blipFill>
        <p:spPr bwMode="auto">
          <a:xfrm>
            <a:off x="381000" y="457200"/>
            <a:ext cx="335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48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Fig. 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381000"/>
            <a:ext cx="487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Fig. 1, suppose one of the resistors is zero, say               or short circuit as shown in Fig. 3(a).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From equation (10),              implies that              ,             . This means that the current </a:t>
            </a:r>
            <a:r>
              <a:rPr lang="en-US" sz="2400" dirty="0" err="1" smtClean="0"/>
              <a:t>i</a:t>
            </a:r>
            <a:r>
              <a:rPr lang="en-US" sz="2400" dirty="0" smtClean="0"/>
              <a:t> bypasses      and flows through the short circuit              , the path of least resistance.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Thus, when a circuit is short circuited, the equivalent resistance,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r>
              <a:rPr lang="en-US" sz="2400" dirty="0" smtClean="0"/>
              <a:t>and  the entire current flows through the short circuit.     </a:t>
            </a:r>
            <a:endParaRPr lang="en-US" sz="2400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599" y="838200"/>
            <a:ext cx="819151" cy="381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1524000"/>
            <a:ext cx="819151" cy="381000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905000"/>
            <a:ext cx="762000" cy="381000"/>
          </a:xfrm>
          <a:prstGeom prst="rect">
            <a:avLst/>
          </a:prstGeom>
          <a:noFill/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1898822"/>
            <a:ext cx="685800" cy="370702"/>
          </a:xfrm>
          <a:prstGeom prst="rect">
            <a:avLst/>
          </a:prstGeom>
          <a:noFill/>
        </p:spPr>
      </p:pic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2286000"/>
            <a:ext cx="274320" cy="342900"/>
          </a:xfrm>
          <a:prstGeom prst="rect">
            <a:avLst/>
          </a:prstGeom>
          <a:noFill/>
        </p:spPr>
      </p:pic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667000"/>
            <a:ext cx="819150" cy="381000"/>
          </a:xfrm>
          <a:prstGeom prst="rect">
            <a:avLst/>
          </a:prstGeom>
          <a:noFill/>
        </p:spPr>
      </p:pic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399" y="4267200"/>
            <a:ext cx="1073425" cy="457200"/>
          </a:xfrm>
          <a:prstGeom prst="rect">
            <a:avLst/>
          </a:prstGeom>
          <a:noFill/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784</Words>
  <Application>Microsoft Office PowerPoint</Application>
  <PresentationFormat>On-screen Show (4:3)</PresentationFormat>
  <Paragraphs>144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ELECTRICAL SCIENCE-1 (15B11EC111) UNIT-1 Lecture-7</vt:lpstr>
      <vt:lpstr>Topics to be Discussed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SCIENCE-1 (15B11EC111) UNIT-1 Lecture-1</dc:title>
  <dc:creator>gaurav bhatiwada</dc:creator>
  <cp:lastModifiedBy>Neetu Joshi</cp:lastModifiedBy>
  <cp:revision>158</cp:revision>
  <dcterms:created xsi:type="dcterms:W3CDTF">2006-08-16T00:00:00Z</dcterms:created>
  <dcterms:modified xsi:type="dcterms:W3CDTF">2021-01-25T11:20:11Z</dcterms:modified>
</cp:coreProperties>
</file>