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</p:sldMasterIdLst>
  <p:notesMasterIdLst>
    <p:notesMasterId r:id="rId15"/>
  </p:notesMasterIdLst>
  <p:handoutMasterIdLst>
    <p:handoutMasterId r:id="rId16"/>
  </p:handoutMasterIdLst>
  <p:sldIdLst>
    <p:sldId id="365" r:id="rId2"/>
    <p:sldId id="366" r:id="rId3"/>
    <p:sldId id="351" r:id="rId4"/>
    <p:sldId id="352" r:id="rId5"/>
    <p:sldId id="353" r:id="rId6"/>
    <p:sldId id="359" r:id="rId7"/>
    <p:sldId id="360" r:id="rId8"/>
    <p:sldId id="354" r:id="rId9"/>
    <p:sldId id="355" r:id="rId10"/>
    <p:sldId id="356" r:id="rId11"/>
    <p:sldId id="357" r:id="rId12"/>
    <p:sldId id="358" r:id="rId13"/>
    <p:sldId id="364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3300"/>
    <a:srgbClr val="0066FF"/>
    <a:srgbClr val="99FF33"/>
    <a:srgbClr val="00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1352007-C821-4114-9F5B-56A3C026E3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DB81A7C-61D1-4659-84FB-5D319935D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B93157B-1383-4A5D-9649-3E6382C97F6A}" type="datetimeFigureOut">
              <a:rPr lang="en-US"/>
              <a:pPr>
                <a:defRPr/>
              </a:pPr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8B2D87-109E-46EC-8703-27DD4A91E9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BD69238-CC1A-4F2C-97D9-F9FFA43ACA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73D2092-A6FC-43AF-B15F-9DB6936149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FD5423D1-E39A-40CF-80D4-BE7893FD07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1F5D6D23-1875-4ADD-A385-6E03E0AAED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="" xmlns:a16="http://schemas.microsoft.com/office/drawing/2014/main" id="{A7A094F3-3E67-43F9-9F2B-A54646CBCF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="" xmlns:a16="http://schemas.microsoft.com/office/drawing/2014/main" id="{AA3E5E9B-77FD-419F-A3A4-77AE32C4F6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="" xmlns:a16="http://schemas.microsoft.com/office/drawing/2014/main" id="{C58E79A8-B888-449B-8885-CADA3AD6D6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>
            <a:extLst>
              <a:ext uri="{FF2B5EF4-FFF2-40B4-BE49-F238E27FC236}">
                <a16:creationId xmlns="" xmlns:a16="http://schemas.microsoft.com/office/drawing/2014/main" id="{BD2D15D9-A997-4AF6-ABC1-3EFFF95AC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5284C00-CAC8-492C-84AD-E519C50423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5D436C-83E1-4AA7-B996-0CEB7094B1FD}" type="slidenum">
              <a:rPr lang="en-IN" altLang="en-US" smtClean="0">
                <a:solidFill>
                  <a:prstClr val="black"/>
                </a:solidFill>
              </a:rPr>
              <a:pPr/>
              <a:t>1</a:t>
            </a:fld>
            <a:endParaRPr lang="en-I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783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DFAFA-5C95-4778-B23F-B0E5A512A2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020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3B4086-4957-4467-B6A9-06B370AA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1A71A-7866-426E-9436-8D404A795891}" type="datetimeFigureOut">
              <a:rPr lang="en-US"/>
              <a:pPr>
                <a:defRPr/>
              </a:pPr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151D00-D70D-4B29-B75B-A6361A1A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F53411-44FE-4256-95BA-6600FBA9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571A5-9EF6-4911-9728-FE84F8CE54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05441196"/>
      </p:ext>
    </p:extLst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A13DB0-0BFF-4C04-AB0E-F6226D31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83FB3-967D-412C-A657-9C60F2E53C6F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CDCCF9-9A7C-4F39-B65C-667DA3D1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9BED80-3B31-40F1-A38C-09A91E80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C85DE-BE59-4BB3-B592-4D1453F660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83670275"/>
      </p:ext>
    </p:extLst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CC7547-C4AA-462C-9B8B-DAFDD7F9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7A6B6-EE21-4053-A875-B1E1599338AD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0CA1B1-6FA6-411B-B631-7B463A9F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512690-1428-41FE-BEC1-FFD23354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42045-B582-4232-96F7-F3713FAD1E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88461983"/>
      </p:ext>
    </p:extLst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2D0C7332-B1BE-40DA-840F-6D3245AB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E3F20-7E24-4816-A8B8-8D12484C78EC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CFD602ED-B1AB-4937-9C1A-2D9E7800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F32691E8-C7EF-4C99-AD8A-CE4627B8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491C1-0949-43BE-A455-4A8589F16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8250339"/>
      </p:ext>
    </p:extLst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9F58FA-50AD-485F-93A5-387A6998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1A71A-7866-426E-9436-8D404A795891}" type="datetimeFigureOut">
              <a:rPr lang="en-US"/>
              <a:pPr>
                <a:defRPr/>
              </a:pPr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8380F6-6D73-49B4-9BA7-2FF429B3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050884-C201-4058-BB9F-CDA6E740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57D46-F032-4935-A00E-AB9D228BEF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13355660"/>
      </p:ext>
    </p:extLst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CF6C69-0F3D-4DE7-BA64-1D9BCE3A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C1589-3CAC-4F0A-A4F8-E2EF24A6A189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3FCDB9-6B71-4B50-9367-116FC712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06634C-0A23-4B94-9141-BE2009CC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33958-431F-401A-ABBA-D65F5CAFF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09068814"/>
      </p:ext>
    </p:extLst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2663C8-66AD-4FA0-ACAF-6CC84C5A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63360-D45B-4453-A61D-C618E90DBF3C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D882F7-45CD-4A62-9837-A1F30F86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E4ED1B-A883-4AA8-BCA9-004B3E37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AC7DE-2FA4-4AFC-A6E4-B26105FED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40628131"/>
      </p:ext>
    </p:extLst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803D9DA-70BE-4775-A908-27737678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6AE5E-07D7-4768-9D2B-094BE5BDF37E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7420EE-97CE-4988-B418-084A78FD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2E52261-7432-4247-8013-A238932F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7DEB4-97BD-438D-A233-390A0D1876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13099667"/>
      </p:ext>
    </p:extLst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AEEC0AC-AFDB-4CE7-9BDC-05429AFB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B4C3-1F01-415C-8115-875109CD8AE3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93C6FF-5E1A-4D0A-889F-E7FF3370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980408D-9E39-4C19-9F1D-32E82952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8040D-ED7D-4B3C-9B85-93EAC2E39A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25492653"/>
      </p:ext>
    </p:extLst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F0F778C-24CE-46B6-9CB5-42158B30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A75B0-2178-4F52-A101-95F56AB2DF3A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D005FA6-1F09-435C-819D-ABDBE1F5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0911CE-AECC-45FF-9A47-1D645FCC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5ACFF-6645-4227-9BD5-CC143887A7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05457500"/>
      </p:ext>
    </p:extLst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B7F00E-2075-40EA-8FCD-35FB0819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33AA2-5D63-4B70-983F-8808206442BC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2BF25A-6C48-4DB7-A1A7-B22AD249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84DC4-B5BA-4441-BD76-C468A830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CA270-7753-4E6C-B9A2-18D05FE072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76705178"/>
      </p:ext>
    </p:extLst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E96EA4-25EF-4513-A82E-AA986D95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B8139-D0C6-4F5A-94F4-4F19A8D9E1AD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67023A-CB89-4956-9D25-F9324614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9576B45-EB3B-413B-95D1-0A544DFF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01E6A-5328-42C7-A523-4ACAB5FCB9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39442471"/>
      </p:ext>
    </p:extLst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0144519B-1305-4106-BBE1-C2F1FCC5F14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AD633113-6CF6-41B5-91AC-2EA5D2C0CB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0AF413-6067-4105-91F0-4DFC956CC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205747-0FE5-4AFF-B0B4-D3840FBCC704}" type="datetime2">
              <a:rPr lang="en-IN"/>
              <a:pPr>
                <a:defRPr/>
              </a:pPr>
              <a:t>Friday, 29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C52424-A276-4A13-A563-508822FD7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9D0C83-8DFC-4027-8BE5-5E660CC89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F88C8BF-F449-44B3-80C2-BA1F50FD0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  <p:sldLayoutId id="214748437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657350" y="2644777"/>
            <a:ext cx="5829300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ts val="4525"/>
              </a:lnSpc>
            </a:pP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ELECTRICAL </a:t>
            </a: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SCIENCE-1</a:t>
            </a:r>
            <a:r>
              <a:rPr lang="en-US" sz="40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15B11EC111</a:t>
            </a: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UNIT-2</a:t>
            </a: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Lecture-2</a:t>
            </a:r>
            <a:endParaRPr lang="en-US" altLang="en-US" sz="4000" b="1" dirty="0">
              <a:latin typeface="Times New Roman" panose="02020603050405020304" pitchFamily="18" charset="0"/>
              <a:ea typeface="DQLMEJ+FranklinGothic-Book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FBFA7-3D01-4FF6-A58F-C30292061BB7}" type="slidenum">
              <a:rPr lang="ru-RU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3130933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2F5BE3F1-100A-4811-842D-D5C1679EC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B356C006-D9AA-4D70-8B24-37D771671A9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534400" cy="5257800"/>
          </a:xfrm>
        </p:spPr>
        <p:txBody>
          <a:bodyPr/>
          <a:lstStyle/>
          <a:p>
            <a:pPr eaLnBrk="1" hangingPunct="1"/>
            <a:r>
              <a:rPr lang="en-US" altLang="en-US" b="1"/>
              <a:t>Reduce the network shown in figure to its simplest possible form by using source transformation.</a:t>
            </a:r>
          </a:p>
        </p:txBody>
      </p:sp>
      <p:pic>
        <p:nvPicPr>
          <p:cNvPr id="57348" name="Picture 4" descr="6">
            <a:extLst>
              <a:ext uri="{FF2B5EF4-FFF2-40B4-BE49-F238E27FC236}">
                <a16:creationId xmlns="" xmlns:a16="http://schemas.microsoft.com/office/drawing/2014/main" id="{01908569-23C5-435B-8E60-24D28466DB0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lum bright="-18000" contrast="3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401" r="14128" b="13161"/>
          <a:stretch>
            <a:fillRect/>
          </a:stretch>
        </p:blipFill>
        <p:spPr>
          <a:xfrm>
            <a:off x="1676400" y="2622550"/>
            <a:ext cx="5715000" cy="3562350"/>
          </a:xfr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EC8450AB-F376-4374-9A84-D95C09E386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66DFAE-F7B9-431F-B0A7-8CE3B31BAE73}" type="datetime9">
              <a:rPr lang="hi-IN"/>
              <a:pPr>
                <a:defRPr/>
              </a:pPr>
              <a:t>शुक्रवार, 29 जनवरी 2021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="" xmlns:a16="http://schemas.microsoft.com/office/drawing/2014/main" id="{55B03376-25CD-4F40-9211-31E0AC2B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Circuit Elements-2</a:t>
            </a:r>
          </a:p>
        </p:txBody>
      </p:sp>
      <p:sp>
        <p:nvSpPr>
          <p:cNvPr id="77828" name="Slide Number Placeholder 7">
            <a:extLst>
              <a:ext uri="{FF2B5EF4-FFF2-40B4-BE49-F238E27FC236}">
                <a16:creationId xmlns="" xmlns:a16="http://schemas.microsoft.com/office/drawing/2014/main" id="{AAD4E4D5-3384-4A09-B31E-3D34A20C8D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66995E-1AD4-417F-A386-A66FC7571D45}" type="slidenum">
              <a:rPr lang="en-US" altLang="en-US" sz="1200">
                <a:solidFill>
                  <a:srgbClr val="898989"/>
                </a:solidFill>
              </a:rPr>
              <a:pPr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7C3D8193-DB2B-4FC1-A6D0-167DA2D2D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66FF"/>
                </a:solidFill>
              </a:rPr>
              <a:t>Solution </a:t>
            </a:r>
          </a:p>
        </p:txBody>
      </p:sp>
      <p:pic>
        <p:nvPicPr>
          <p:cNvPr id="23555" name="Picture 4" descr="6">
            <a:extLst>
              <a:ext uri="{FF2B5EF4-FFF2-40B4-BE49-F238E27FC236}">
                <a16:creationId xmlns="" xmlns:a16="http://schemas.microsoft.com/office/drawing/2014/main" id="{1816BC61-0686-47A4-A798-4053513C0B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12000" contrast="4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371600"/>
            <a:ext cx="6248400" cy="4146550"/>
          </a:xfr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78850" name="Date Placeholder 3">
            <a:extLst>
              <a:ext uri="{FF2B5EF4-FFF2-40B4-BE49-F238E27FC236}">
                <a16:creationId xmlns="" xmlns:a16="http://schemas.microsoft.com/office/drawing/2014/main" id="{5C857748-414D-49F3-AB76-F2C9ABE11A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fld id="{53C49241-7201-45BA-884F-4795FD1F484F}" type="datetime9">
              <a:rPr lang="hi-IN" altLang="en-US" sz="2400"/>
              <a:pPr>
                <a:defRPr/>
              </a:pPr>
              <a:t>शुक्रवार, 29 जनवरी 2021</a:t>
            </a:fld>
            <a:endParaRPr lang="en-US" altLang="en-US" sz="2400"/>
          </a:p>
        </p:txBody>
      </p:sp>
      <p:sp>
        <p:nvSpPr>
          <p:cNvPr id="78851" name="Footer Placeholder 4">
            <a:extLst>
              <a:ext uri="{FF2B5EF4-FFF2-40B4-BE49-F238E27FC236}">
                <a16:creationId xmlns="" xmlns:a16="http://schemas.microsoft.com/office/drawing/2014/main" id="{9C903DE8-E9FC-4C29-B8E8-546767F830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algn="l">
              <a:defRPr/>
            </a:pPr>
            <a:r>
              <a:rPr lang="en-US" altLang="en-US" sz="2400"/>
              <a:t>Circuit Elements-2</a:t>
            </a:r>
          </a:p>
        </p:txBody>
      </p:sp>
      <p:sp>
        <p:nvSpPr>
          <p:cNvPr id="78852" name="Slide Number Placeholder 5">
            <a:extLst>
              <a:ext uri="{FF2B5EF4-FFF2-40B4-BE49-F238E27FC236}">
                <a16:creationId xmlns="" xmlns:a16="http://schemas.microsoft.com/office/drawing/2014/main" id="{A2249501-4297-48A1-A0F5-03E78EA475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B8059794-F1B3-4821-A468-68B05405BF8B}" type="slidenum">
              <a:rPr lang="en-US" altLang="en-US" sz="1200">
                <a:solidFill>
                  <a:srgbClr val="898989"/>
                </a:solidFill>
              </a:rPr>
              <a:pPr algn="l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="" xmlns:a16="http://schemas.microsoft.com/office/drawing/2014/main" id="{A7123948-26A9-44CD-AB38-C77927D0C0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A5D937-B00E-483B-B746-B27EEA6BDADF}" type="datetime9">
              <a:rPr lang="hi-IN"/>
              <a:pPr>
                <a:defRPr/>
              </a:pPr>
              <a:t>शुक्रवार, 29 जनवरी 2021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745E7548-46BB-43B4-8DCA-E73AFCDB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Circuit Elements-2</a:t>
            </a:r>
          </a:p>
        </p:txBody>
      </p:sp>
      <p:sp>
        <p:nvSpPr>
          <p:cNvPr id="79876" name="Slide Number Placeholder 3">
            <a:extLst>
              <a:ext uri="{FF2B5EF4-FFF2-40B4-BE49-F238E27FC236}">
                <a16:creationId xmlns="" xmlns:a16="http://schemas.microsoft.com/office/drawing/2014/main" id="{662AAECC-165E-42F2-B341-962629310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2110D4-EDBC-47A9-BC6C-94ACC9DA606A}" type="slidenum">
              <a:rPr lang="en-US" altLang="en-US" sz="1200">
                <a:solidFill>
                  <a:srgbClr val="898989"/>
                </a:solidFill>
              </a:rPr>
              <a:pPr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8370" name="Picture 2" descr="6">
            <a:extLst>
              <a:ext uri="{FF2B5EF4-FFF2-40B4-BE49-F238E27FC236}">
                <a16:creationId xmlns="" xmlns:a16="http://schemas.microsoft.com/office/drawing/2014/main" id="{16DEC323-04CE-4C21-9CF0-BDC79A46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18000" contrast="5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9971" r="9782" b="9189"/>
          <a:stretch>
            <a:fillRect/>
          </a:stretch>
        </p:blipFill>
        <p:spPr bwMode="auto">
          <a:xfrm>
            <a:off x="914400" y="120650"/>
            <a:ext cx="7239000" cy="29241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1" name="Picture 3" descr="6">
            <a:extLst>
              <a:ext uri="{FF2B5EF4-FFF2-40B4-BE49-F238E27FC236}">
                <a16:creationId xmlns="" xmlns:a16="http://schemas.microsoft.com/office/drawing/2014/main" id="{D9587A8E-AA0B-4BFA-9A58-09C611FE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8000" contrast="4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884" b="17326"/>
          <a:stretch>
            <a:fillRect/>
          </a:stretch>
        </p:blipFill>
        <p:spPr bwMode="auto">
          <a:xfrm>
            <a:off x="0" y="3429000"/>
            <a:ext cx="9144000" cy="26352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1] R.C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Dorf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James A. Svoboda, “Introduction to Electric Circuits”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John Wiley &amp; Sons, 2013.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21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Topics to be </a:t>
            </a:r>
            <a:r>
              <a:rPr lang="en-US" b="1" dirty="0" smtClean="0"/>
              <a:t>Discussed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59100"/>
            <a:ext cx="7886700" cy="556237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 transformation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1403321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="" xmlns:a16="http://schemas.microsoft.com/office/drawing/2014/main" id="{B8127A80-E2FE-44C7-A2BC-6A1ACB71EB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E21928-146A-40AA-83E9-FC026FB50462}" type="datetime9">
              <a:rPr lang="hi-IN"/>
              <a:pPr>
                <a:defRPr/>
              </a:pPr>
              <a:t>शुक्रवार, 29 जनवरी 2021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31694C70-401B-4EB2-89A4-F4042651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Circuit Elements-2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="" xmlns:a16="http://schemas.microsoft.com/office/drawing/2014/main" id="{DECB699B-B9EB-41A6-8BDD-49A2E10AD4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3514EB-B5F9-4F01-9793-F2BCA817756E}" type="slidenum">
              <a:rPr lang="en-US" altLang="en-US" sz="1200">
                <a:solidFill>
                  <a:srgbClr val="898989"/>
                </a:solidFill>
              </a:rPr>
              <a:pPr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="" xmlns:a16="http://schemas.microsoft.com/office/drawing/2014/main" id="{0B484186-BC79-44B6-8C47-7E245DEA77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FF0000"/>
                </a:solidFill>
              </a:rPr>
              <a:t>Ideal Voltage Sources </a:t>
            </a:r>
            <a:br>
              <a:rPr lang="en-US" altLang="en-US" sz="4000" b="1">
                <a:solidFill>
                  <a:srgbClr val="FF0000"/>
                </a:solidFill>
              </a:rPr>
            </a:br>
            <a:r>
              <a:rPr lang="en-US" altLang="en-US" sz="4000" b="1">
                <a:solidFill>
                  <a:srgbClr val="FF0000"/>
                </a:solidFill>
              </a:rPr>
              <a:t>Connected in Series</a:t>
            </a:r>
          </a:p>
        </p:txBody>
      </p:sp>
      <p:pic>
        <p:nvPicPr>
          <p:cNvPr id="52228" name="Picture 4" descr="6">
            <a:extLst>
              <a:ext uri="{FF2B5EF4-FFF2-40B4-BE49-F238E27FC236}">
                <a16:creationId xmlns="" xmlns:a16="http://schemas.microsoft.com/office/drawing/2014/main" id="{8B5D2037-5E99-4E28-9C63-9C22B2F802D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lum bright="-12000" contrast="2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936"/>
          <a:stretch>
            <a:fillRect/>
          </a:stretch>
        </p:blipFill>
        <p:spPr>
          <a:xfrm>
            <a:off x="0" y="1981200"/>
            <a:ext cx="6454775" cy="2997200"/>
          </a:xfr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="" xmlns:a16="http://schemas.microsoft.com/office/drawing/2014/main" id="{5DAF5510-3241-47EF-84C0-F0DFDD2A77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B183D3-D893-4D94-8A5D-149E70302BFF}" type="datetime9">
              <a:rPr lang="hi-IN"/>
              <a:pPr>
                <a:defRPr/>
              </a:pPr>
              <a:t>शुक्रवार, 29 जनवरी 2021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35BCDEF9-4FB4-447C-8C5D-ADF7A3AB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Circuit Elements-2</a:t>
            </a:r>
          </a:p>
        </p:txBody>
      </p:sp>
      <p:sp>
        <p:nvSpPr>
          <p:cNvPr id="71684" name="Slide Number Placeholder 3">
            <a:extLst>
              <a:ext uri="{FF2B5EF4-FFF2-40B4-BE49-F238E27FC236}">
                <a16:creationId xmlns="" xmlns:a16="http://schemas.microsoft.com/office/drawing/2014/main" id="{515F521A-75A3-4941-A136-9FE9DF359A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168AE-8667-47B6-BF93-95CCE2593A88}" type="slidenum">
              <a:rPr lang="en-US" altLang="en-US" sz="1200">
                <a:solidFill>
                  <a:srgbClr val="898989"/>
                </a:solidFill>
              </a:rPr>
              <a:pPr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3250" name="Text Box 2">
            <a:extLst>
              <a:ext uri="{FF2B5EF4-FFF2-40B4-BE49-F238E27FC236}">
                <a16:creationId xmlns="" xmlns:a16="http://schemas.microsoft.com/office/drawing/2014/main" id="{E7E3765F-7EB8-4615-9E67-892F2F833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"/>
            <a:ext cx="7162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FF0000"/>
                </a:solidFill>
              </a:rPr>
              <a:t>Ideal Current Sources </a:t>
            </a:r>
            <a:br>
              <a:rPr lang="en-US" altLang="en-US" sz="3600">
                <a:solidFill>
                  <a:srgbClr val="FF0000"/>
                </a:solidFill>
              </a:rPr>
            </a:br>
            <a:r>
              <a:rPr lang="en-US" altLang="en-US" sz="3600">
                <a:solidFill>
                  <a:srgbClr val="FF0000"/>
                </a:solidFill>
              </a:rPr>
              <a:t>Connected in Parallel</a:t>
            </a:r>
          </a:p>
        </p:txBody>
      </p:sp>
      <p:pic>
        <p:nvPicPr>
          <p:cNvPr id="53251" name="Picture 3" descr="6">
            <a:extLst>
              <a:ext uri="{FF2B5EF4-FFF2-40B4-BE49-F238E27FC236}">
                <a16:creationId xmlns="" xmlns:a16="http://schemas.microsoft.com/office/drawing/2014/main" id="{F4127AC6-F1CB-418E-96BE-51640045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192" r="9575" b="13910"/>
          <a:stretch>
            <a:fillRect/>
          </a:stretch>
        </p:blipFill>
        <p:spPr bwMode="auto">
          <a:xfrm>
            <a:off x="1143000" y="2438400"/>
            <a:ext cx="7086600" cy="306863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>
            <a:extLst>
              <a:ext uri="{FF2B5EF4-FFF2-40B4-BE49-F238E27FC236}">
                <a16:creationId xmlns="" xmlns:a16="http://schemas.microsoft.com/office/drawing/2014/main" id="{61270115-23C4-4831-8B52-EC9ECA144C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CE3683-262D-49A4-B5AE-36149DE6C252}" type="datetime9">
              <a:rPr lang="hi-IN"/>
              <a:pPr>
                <a:defRPr/>
              </a:pPr>
              <a:t>शुक्रवार, 29 जनवरी 2021</a:t>
            </a:fld>
            <a:endParaRPr lang="en-US">
              <a:cs typeface="Arial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82E180C8-3C3D-48B9-BDD8-C3A6E34B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Circuit Elements-2</a:t>
            </a:r>
          </a:p>
        </p:txBody>
      </p:sp>
      <p:sp>
        <p:nvSpPr>
          <p:cNvPr id="72708" name="Slide Number Placeholder 3">
            <a:extLst>
              <a:ext uri="{FF2B5EF4-FFF2-40B4-BE49-F238E27FC236}">
                <a16:creationId xmlns="" xmlns:a16="http://schemas.microsoft.com/office/drawing/2014/main" id="{1CCDA7CD-EB3F-4E74-88F7-074B731833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831CB4-8CEA-4D30-B339-AE73DD624BD0}" type="slidenum">
              <a:rPr lang="en-US" altLang="en-US" sz="1200">
                <a:solidFill>
                  <a:srgbClr val="898989"/>
                </a:solidFill>
              </a:rPr>
              <a:pPr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4274" name="Text Box 2">
            <a:extLst>
              <a:ext uri="{FF2B5EF4-FFF2-40B4-BE49-F238E27FC236}">
                <a16:creationId xmlns="" xmlns:a16="http://schemas.microsoft.com/office/drawing/2014/main" id="{D7E99D29-E578-4D4A-8F53-C12CAF443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6629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FF0000"/>
                </a:solidFill>
              </a:rPr>
              <a:t>Ideal Voltage Sources</a:t>
            </a:r>
            <a:br>
              <a:rPr lang="en-US" altLang="en-US" sz="3600">
                <a:solidFill>
                  <a:srgbClr val="FF0000"/>
                </a:solidFill>
              </a:rPr>
            </a:br>
            <a:r>
              <a:rPr lang="en-US" altLang="en-US" sz="3600">
                <a:solidFill>
                  <a:srgbClr val="FF0000"/>
                </a:solidFill>
              </a:rPr>
              <a:t> Connected in Parallel</a:t>
            </a:r>
          </a:p>
        </p:txBody>
      </p:sp>
      <p:pic>
        <p:nvPicPr>
          <p:cNvPr id="54275" name="Picture 3" descr="6">
            <a:extLst>
              <a:ext uri="{FF2B5EF4-FFF2-40B4-BE49-F238E27FC236}">
                <a16:creationId xmlns="" xmlns:a16="http://schemas.microsoft.com/office/drawing/2014/main" id="{2645EC19-468F-4DC6-B091-717D01C0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12000" contras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47" r="8696" b="13655"/>
          <a:stretch>
            <a:fillRect/>
          </a:stretch>
        </p:blipFill>
        <p:spPr bwMode="auto">
          <a:xfrm>
            <a:off x="2362200" y="1828800"/>
            <a:ext cx="4419600" cy="2430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6" name="Text Box 4">
            <a:extLst>
              <a:ext uri="{FF2B5EF4-FFF2-40B4-BE49-F238E27FC236}">
                <a16:creationId xmlns="" xmlns:a16="http://schemas.microsoft.com/office/drawing/2014/main" id="{CCE71457-7DEF-47F6-99A8-0DDEDC279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495800"/>
            <a:ext cx="6477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0066FF"/>
                </a:solidFill>
              </a:rPr>
              <a:t>Such Connection is NOT permitted.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500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500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500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505C9BDB-98E1-4DB2-9727-3CF3E8376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Source Transformation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CE1F920D-1684-44DC-8EA7-A23D9AA13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029200"/>
          </a:xfrm>
        </p:spPr>
        <p:txBody>
          <a:bodyPr/>
          <a:lstStyle/>
          <a:p>
            <a:pPr eaLnBrk="1" hangingPunct="1"/>
            <a:r>
              <a:rPr lang="en-US" altLang="en-US" b="1"/>
              <a:t>A practical current source can be converted into its equivalent practical voltage source, and vice versa.</a:t>
            </a:r>
          </a:p>
          <a:p>
            <a:pPr eaLnBrk="1" hangingPunct="1"/>
            <a:r>
              <a:rPr lang="en-US" altLang="en-US" b="1"/>
              <a:t>This conversion is valid only for the external load connected across the terminals of the source.</a:t>
            </a:r>
          </a:p>
        </p:txBody>
      </p:sp>
      <p:sp>
        <p:nvSpPr>
          <p:cNvPr id="73730" name="Date Placeholder 3">
            <a:extLst>
              <a:ext uri="{FF2B5EF4-FFF2-40B4-BE49-F238E27FC236}">
                <a16:creationId xmlns="" xmlns:a16="http://schemas.microsoft.com/office/drawing/2014/main" id="{F09D1E9D-299C-4FDB-B8A5-076CA24C721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fld id="{B8E8530F-C597-4FC5-A6EF-F6023C956211}" type="datetime9">
              <a:rPr lang="hi-IN" altLang="en-US" sz="2400"/>
              <a:pPr>
                <a:defRPr/>
              </a:pPr>
              <a:t>शुक्रवार, 29 जनवरी 2021</a:t>
            </a:fld>
            <a:endParaRPr lang="en-US" altLang="en-US" sz="2400"/>
          </a:p>
        </p:txBody>
      </p:sp>
      <p:sp>
        <p:nvSpPr>
          <p:cNvPr id="73731" name="Footer Placeholder 4">
            <a:extLst>
              <a:ext uri="{FF2B5EF4-FFF2-40B4-BE49-F238E27FC236}">
                <a16:creationId xmlns="" xmlns:a16="http://schemas.microsoft.com/office/drawing/2014/main" id="{23841BC0-EACD-43C2-8DE2-441E787E2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algn="l">
              <a:defRPr/>
            </a:pPr>
            <a:r>
              <a:rPr lang="en-US" altLang="en-US" sz="2400"/>
              <a:t>Circuit Elements-2</a:t>
            </a:r>
          </a:p>
        </p:txBody>
      </p:sp>
      <p:sp>
        <p:nvSpPr>
          <p:cNvPr id="73732" name="Slide Number Placeholder 5">
            <a:extLst>
              <a:ext uri="{FF2B5EF4-FFF2-40B4-BE49-F238E27FC236}">
                <a16:creationId xmlns="" xmlns:a16="http://schemas.microsoft.com/office/drawing/2014/main" id="{F921C34A-D695-4A26-B51C-F151E9359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5C0F80D0-B4DD-42F9-9603-7B465CBD4AF0}" type="slidenum">
              <a:rPr lang="en-US" altLang="en-US" sz="1200">
                <a:solidFill>
                  <a:srgbClr val="898989"/>
                </a:solidFill>
              </a:rPr>
              <a:pPr algn="l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D90A23F6-4CD2-4BF2-A5A7-D891131EB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FF0066"/>
                </a:solidFill>
              </a:rPr>
              <a:t>Equivalence between</a:t>
            </a:r>
            <a:br>
              <a:rPr lang="en-US" altLang="en-US" sz="3600">
                <a:solidFill>
                  <a:srgbClr val="FF0066"/>
                </a:solidFill>
              </a:rPr>
            </a:br>
            <a:r>
              <a:rPr lang="en-US" altLang="en-US" sz="3600" b="1">
                <a:solidFill>
                  <a:srgbClr val="FF0066"/>
                </a:solidFill>
              </a:rPr>
              <a:t>Voltage Source</a:t>
            </a:r>
            <a:r>
              <a:rPr lang="en-US" altLang="en-US" sz="3600">
                <a:solidFill>
                  <a:srgbClr val="FF0066"/>
                </a:solidFill>
              </a:rPr>
              <a:t> and </a:t>
            </a:r>
            <a:r>
              <a:rPr lang="en-US" altLang="en-US" sz="3600" b="1">
                <a:solidFill>
                  <a:srgbClr val="FF0066"/>
                </a:solidFill>
              </a:rPr>
              <a:t>Current Source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F43546E0-47DA-4428-B3BD-7721DBD6F0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1371600"/>
          </a:xfrm>
        </p:spPr>
        <p:txBody>
          <a:bodyPr/>
          <a:lstStyle/>
          <a:p>
            <a:pPr eaLnBrk="1" hangingPunct="1"/>
            <a:r>
              <a:rPr lang="en-US" altLang="en-US" sz="2800" b="1"/>
              <a:t>Two sources would be equivalent if they produce identical values of </a:t>
            </a:r>
            <a:r>
              <a:rPr lang="en-US" altLang="en-US" sz="2800" b="1" i="1"/>
              <a:t>V</a:t>
            </a:r>
            <a:r>
              <a:rPr lang="en-US" altLang="en-US" sz="2800" b="1" i="1" baseline="-25000"/>
              <a:t>L </a:t>
            </a:r>
            <a:r>
              <a:rPr lang="en-US" altLang="en-US" sz="2800" b="1"/>
              <a:t>and </a:t>
            </a:r>
            <a:r>
              <a:rPr lang="en-US" altLang="en-US" sz="2800" b="1" i="1"/>
              <a:t>I</a:t>
            </a:r>
            <a:r>
              <a:rPr lang="en-US" altLang="en-US" sz="2800" b="1" i="1" baseline="-25000"/>
              <a:t>L</a:t>
            </a:r>
            <a:r>
              <a:rPr lang="en-US" altLang="en-US" sz="2800" b="1"/>
              <a:t>, when  they are connected across the same load.</a:t>
            </a:r>
          </a:p>
        </p:txBody>
      </p:sp>
      <p:pic>
        <p:nvPicPr>
          <p:cNvPr id="47110" name="Picture 6" descr="(6">
            <a:extLst>
              <a:ext uri="{FF2B5EF4-FFF2-40B4-BE49-F238E27FC236}">
                <a16:creationId xmlns="" xmlns:a16="http://schemas.microsoft.com/office/drawing/2014/main" id="{C40FF449-71C8-460D-AC31-483A1D0333D2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>
            <a:lum bright="-18000" contrast="4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456" t="47701" r="38615" b="12163"/>
          <a:stretch>
            <a:fillRect/>
          </a:stretch>
        </p:blipFill>
        <p:spPr>
          <a:xfrm>
            <a:off x="990600" y="3124200"/>
            <a:ext cx="3352800" cy="1306513"/>
          </a:xfr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7" name="Date Placeholder 5">
            <a:extLst>
              <a:ext uri="{FF2B5EF4-FFF2-40B4-BE49-F238E27FC236}">
                <a16:creationId xmlns="" xmlns:a16="http://schemas.microsoft.com/office/drawing/2014/main" id="{36CB2784-7EE4-46B0-BDDC-04FB2F565A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B95FE3-09BC-40E6-834B-ACE1FA54D122}" type="datetime9">
              <a:rPr lang="hi-IN"/>
              <a:pPr>
                <a:defRPr/>
              </a:pPr>
              <a:t>शुक्रवार, 29 जनवरी 2021</a:t>
            </a:fld>
            <a:endParaRPr 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="" xmlns:a16="http://schemas.microsoft.com/office/drawing/2014/main" id="{68F6E5F4-BEC3-4FA7-B983-4F816CD3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Circuit Elements-2</a:t>
            </a:r>
          </a:p>
        </p:txBody>
      </p:sp>
      <p:sp>
        <p:nvSpPr>
          <p:cNvPr id="74756" name="Slide Number Placeholder 7">
            <a:extLst>
              <a:ext uri="{FF2B5EF4-FFF2-40B4-BE49-F238E27FC236}">
                <a16:creationId xmlns="" xmlns:a16="http://schemas.microsoft.com/office/drawing/2014/main" id="{5D37B5FD-9AD3-4424-B404-9DBC602ED2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687129-F326-4B1E-A8EF-04B59A7E8EAC}" type="slidenum">
              <a:rPr lang="en-US" altLang="en-US" sz="1200">
                <a:solidFill>
                  <a:srgbClr val="898989"/>
                </a:solidFill>
              </a:rPr>
              <a:pPr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7112" name="Picture 8" descr="(6">
            <a:extLst>
              <a:ext uri="{FF2B5EF4-FFF2-40B4-BE49-F238E27FC236}">
                <a16:creationId xmlns="" xmlns:a16="http://schemas.microsoft.com/office/drawing/2014/main" id="{214F8202-58D9-4FF0-94B6-97A603DE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24000" contrast="6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999" t="194" r="28000" b="25508"/>
          <a:stretch>
            <a:fillRect/>
          </a:stretch>
        </p:blipFill>
        <p:spPr bwMode="auto">
          <a:xfrm>
            <a:off x="1066800" y="4724400"/>
            <a:ext cx="6934200" cy="10191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="" xmlns:a16="http://schemas.microsoft.com/office/drawing/2014/main" id="{7BB75810-B109-473C-B5BC-F9BE2ABE88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1B9572-93C2-4FC5-872E-877BFC95BCF0}" type="datetime9">
              <a:rPr lang="hi-IN"/>
              <a:pPr>
                <a:defRPr/>
              </a:pPr>
              <a:t>शुक्रवार, 29 जनवरी 2021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57720C24-0DA3-4915-BD9C-B60EFBCD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Circuit Elements-2</a:t>
            </a:r>
          </a:p>
        </p:txBody>
      </p:sp>
      <p:sp>
        <p:nvSpPr>
          <p:cNvPr id="75780" name="Slide Number Placeholder 3">
            <a:extLst>
              <a:ext uri="{FF2B5EF4-FFF2-40B4-BE49-F238E27FC236}">
                <a16:creationId xmlns="" xmlns:a16="http://schemas.microsoft.com/office/drawing/2014/main" id="{75BA63A0-7420-41F7-9FD6-AF4A0E5782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6D24A8-ABA6-48B2-B54E-3FC95D2044C7}" type="slidenum">
              <a:rPr lang="en-US" altLang="en-US" sz="1200">
                <a:solidFill>
                  <a:srgbClr val="898989"/>
                </a:solidFill>
              </a:rPr>
              <a:pPr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5298" name="Text Box 2">
            <a:extLst>
              <a:ext uri="{FF2B5EF4-FFF2-40B4-BE49-F238E27FC236}">
                <a16:creationId xmlns="" xmlns:a16="http://schemas.microsoft.com/office/drawing/2014/main" id="{53E6A6BB-30BC-4ECC-9FB5-8278F1DD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"/>
            <a:ext cx="678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FF0000"/>
                </a:solidFill>
              </a:rPr>
              <a:t>Practical Current Sources </a:t>
            </a:r>
            <a:br>
              <a:rPr lang="en-US" altLang="en-US" sz="3600">
                <a:solidFill>
                  <a:srgbClr val="FF0000"/>
                </a:solidFill>
              </a:rPr>
            </a:br>
            <a:r>
              <a:rPr lang="en-US" altLang="en-US" sz="3600">
                <a:solidFill>
                  <a:srgbClr val="FF0000"/>
                </a:solidFill>
              </a:rPr>
              <a:t>Connected in Series</a:t>
            </a:r>
          </a:p>
        </p:txBody>
      </p:sp>
      <p:pic>
        <p:nvPicPr>
          <p:cNvPr id="55299" name="Picture 3" descr="6">
            <a:extLst>
              <a:ext uri="{FF2B5EF4-FFF2-40B4-BE49-F238E27FC236}">
                <a16:creationId xmlns="" xmlns:a16="http://schemas.microsoft.com/office/drawing/2014/main" id="{C1BC050C-16C5-4CFC-B76F-AADDC3B7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12000" contras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748"/>
          <a:stretch>
            <a:fillRect/>
          </a:stretch>
        </p:blipFill>
        <p:spPr bwMode="auto">
          <a:xfrm>
            <a:off x="1143000" y="1371600"/>
            <a:ext cx="7086600" cy="52720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="" xmlns:a16="http://schemas.microsoft.com/office/drawing/2014/main" id="{905D300C-2A64-430A-B47E-7FD05C6B1F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3C1489-7734-4777-A3E7-DA9A2D4B384D}" type="datetime9">
              <a:rPr lang="hi-IN"/>
              <a:pPr>
                <a:defRPr/>
              </a:pPr>
              <a:t>शुक्रवार, 29 जनवरी 2021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979A26BF-CD06-4031-A229-F587BEA9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Circuit Elements-2</a:t>
            </a:r>
          </a:p>
        </p:txBody>
      </p:sp>
      <p:sp>
        <p:nvSpPr>
          <p:cNvPr id="76804" name="Slide Number Placeholder 3">
            <a:extLst>
              <a:ext uri="{FF2B5EF4-FFF2-40B4-BE49-F238E27FC236}">
                <a16:creationId xmlns="" xmlns:a16="http://schemas.microsoft.com/office/drawing/2014/main" id="{6DADD4EF-443E-404E-A539-EC400A13CD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5BD057-6AA2-41B8-A434-4DAE555190C3}" type="slidenum">
              <a:rPr lang="en-US" altLang="en-US" sz="1200">
                <a:solidFill>
                  <a:srgbClr val="898989"/>
                </a:solidFill>
              </a:rPr>
              <a:pPr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6322" name="Text Box 2">
            <a:extLst>
              <a:ext uri="{FF2B5EF4-FFF2-40B4-BE49-F238E27FC236}">
                <a16:creationId xmlns="" xmlns:a16="http://schemas.microsoft.com/office/drawing/2014/main" id="{EBD1D4AB-B7F6-4C60-B245-DC8DA16BB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"/>
            <a:ext cx="7696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solidFill>
                  <a:srgbClr val="FF0000"/>
                </a:solidFill>
              </a:rPr>
              <a:t>Practical Voltage Sources</a:t>
            </a:r>
            <a:br>
              <a:rPr lang="en-US" altLang="en-US" sz="4000">
                <a:solidFill>
                  <a:srgbClr val="FF0000"/>
                </a:solidFill>
              </a:rPr>
            </a:br>
            <a:r>
              <a:rPr lang="en-US" altLang="en-US" sz="4000">
                <a:solidFill>
                  <a:srgbClr val="FF0000"/>
                </a:solidFill>
              </a:rPr>
              <a:t>Connected in Parallel</a:t>
            </a:r>
          </a:p>
        </p:txBody>
      </p:sp>
      <p:pic>
        <p:nvPicPr>
          <p:cNvPr id="56323" name="Picture 3" descr="6">
            <a:extLst>
              <a:ext uri="{FF2B5EF4-FFF2-40B4-BE49-F238E27FC236}">
                <a16:creationId xmlns="" xmlns:a16="http://schemas.microsoft.com/office/drawing/2014/main" id="{5E25CEDD-4CBB-4BEB-8D21-EED0A0C8F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6000" contras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67" r="5208" b="3488"/>
          <a:stretch>
            <a:fillRect/>
          </a:stretch>
        </p:blipFill>
        <p:spPr bwMode="auto">
          <a:xfrm>
            <a:off x="533400" y="1600200"/>
            <a:ext cx="8077200" cy="511333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186</Words>
  <Application>Microsoft Office PowerPoint</Application>
  <PresentationFormat>On-screen Show (4:3)</PresentationFormat>
  <Paragraphs>55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ELECTRICAL SCIENCE-1 (15B11EC111) UNIT-2 Lecture-2</vt:lpstr>
      <vt:lpstr>Topics to be Discussed</vt:lpstr>
      <vt:lpstr>Ideal Voltage Sources  Connected in Series</vt:lpstr>
      <vt:lpstr>Slide 4</vt:lpstr>
      <vt:lpstr>Slide 5</vt:lpstr>
      <vt:lpstr>Source Transformation</vt:lpstr>
      <vt:lpstr>Equivalence between Voltage Source and Current Source</vt:lpstr>
      <vt:lpstr>Slide 8</vt:lpstr>
      <vt:lpstr>Slide 9</vt:lpstr>
      <vt:lpstr>Problem</vt:lpstr>
      <vt:lpstr>Solution </vt:lpstr>
      <vt:lpstr>Slide 12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Neetu Joshi</cp:lastModifiedBy>
  <cp:revision>163</cp:revision>
  <dcterms:created xsi:type="dcterms:W3CDTF">1601-01-01T00:00:00Z</dcterms:created>
  <dcterms:modified xsi:type="dcterms:W3CDTF">2021-01-29T10:04:28Z</dcterms:modified>
</cp:coreProperties>
</file>