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92" r:id="rId2"/>
    <p:sldId id="293" r:id="rId3"/>
    <p:sldId id="269" r:id="rId4"/>
    <p:sldId id="295" r:id="rId5"/>
    <p:sldId id="296" r:id="rId6"/>
    <p:sldId id="297" r:id="rId7"/>
    <p:sldId id="298" r:id="rId8"/>
    <p:sldId id="299" r:id="rId9"/>
    <p:sldId id="300" r:id="rId10"/>
    <p:sldId id="301" r:id="rId11"/>
    <p:sldId id="306" r:id="rId12"/>
    <p:sldId id="307" r:id="rId13"/>
    <p:sldId id="302" r:id="rId14"/>
    <p:sldId id="303" r:id="rId15"/>
    <p:sldId id="304" r:id="rId16"/>
    <p:sldId id="30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snapToGrid="0">
      <p:cViewPr varScale="1">
        <p:scale>
          <a:sx n="49" d="100"/>
          <a:sy n="49" d="100"/>
        </p:scale>
        <p:origin x="847" y="21"/>
      </p:cViewPr>
      <p:guideLst>
        <p:guide orient="horz" pos="2160"/>
        <p:guide pos="3840"/>
      </p:guideLst>
    </p:cSldViewPr>
  </p:slideViewPr>
  <p:outlineViewPr>
    <p:cViewPr>
      <p:scale>
        <a:sx n="33" d="100"/>
        <a:sy n="33" d="100"/>
      </p:scale>
      <p:origin x="0" y="10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B0BA6-A5BD-45AC-B726-77B026F492C5}" type="datetimeFigureOut">
              <a:rPr lang="en-IN" smtClean="0"/>
              <a:t>30-01-2021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064660-8AC5-4635-B88E-59209E16F034}" type="slidenum">
              <a:rPr lang="en-IN" smtClean="0"/>
              <a:t>‹#›</a:t>
            </a:fld>
            <a:endParaRPr lang="en-IN"/>
          </a:p>
        </p:txBody>
      </p:sp>
    </p:spTree>
    <p:extLst>
      <p:ext uri="{BB962C8B-B14F-4D97-AF65-F5344CB8AC3E}">
        <p14:creationId xmlns:p14="http://schemas.microsoft.com/office/powerpoint/2010/main" val="225980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1922F2-06A1-4266-B0AE-C46330014C56}" type="datetime1">
              <a:rPr lang="en-IN" smtClean="0"/>
              <a:t>30-01-2021</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466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7E9A0-8033-4AE9-ADE6-BD0D889F9BF0}" type="datetime1">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4909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EB9F0-ADC9-4F34-A33B-454DB2D57AEF}" type="datetime1">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5816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8B09EC5-C060-419D-91A7-6B7DEDFDA7B8}" type="datetime1">
              <a:rPr lang="en-IN" smtClean="0"/>
              <a:t>30-01-2021</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Rectangle 8">
            <a:extLst>
              <a:ext uri="{FF2B5EF4-FFF2-40B4-BE49-F238E27FC236}">
                <a16:creationId xmlns:a16="http://schemas.microsoft.com/office/drawing/2014/main" id="{ED437BC9-F492-4388-ACDB-AF391015F77E}"/>
              </a:ext>
            </a:extLst>
          </p:cNvPr>
          <p:cNvSpPr/>
          <p:nvPr userDrawn="1"/>
        </p:nvSpPr>
        <p:spPr>
          <a:xfrm>
            <a:off x="11001940" y="113546"/>
            <a:ext cx="914400" cy="9144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7B6607E-50CC-4737-A31D-24BF273E41BC}"/>
              </a:ext>
            </a:extLst>
          </p:cNvPr>
          <p:cNvSpPr txBox="1"/>
          <p:nvPr userDrawn="1"/>
        </p:nvSpPr>
        <p:spPr>
          <a:xfrm>
            <a:off x="5317588" y="6386732"/>
            <a:ext cx="2587568" cy="400110"/>
          </a:xfrm>
          <a:prstGeom prst="rect">
            <a:avLst/>
          </a:prstGeom>
          <a:noFill/>
        </p:spPr>
        <p:txBody>
          <a:bodyPr wrap="none" rtlCol="0">
            <a:spAutoFit/>
          </a:bodyPr>
          <a:lstStyle/>
          <a:p>
            <a:r>
              <a:rPr lang="en-IN" sz="2000" b="1" dirty="0">
                <a:solidFill>
                  <a:srgbClr val="002060"/>
                </a:solidFill>
              </a:rPr>
              <a:t>Data Structure 2020</a:t>
            </a:r>
          </a:p>
        </p:txBody>
      </p:sp>
    </p:spTree>
    <p:extLst>
      <p:ext uri="{BB962C8B-B14F-4D97-AF65-F5344CB8AC3E}">
        <p14:creationId xmlns:p14="http://schemas.microsoft.com/office/powerpoint/2010/main" val="135765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A6F274B-C24F-4815-971F-C432B0C142A5}" type="datetime1">
              <a:rPr lang="en-IN" smtClean="0"/>
              <a:t>30-01-2021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242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502B9-D872-4DE0-B0F1-5D09B701163D}" type="datetime1">
              <a:rPr lang="en-IN" smtClean="0"/>
              <a:t>30-01-2021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702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DB56C-0A85-453C-89FF-C777A1FB2F2A}" type="datetime1">
              <a:rPr lang="en-IN" smtClean="0"/>
              <a:t>30-01-2021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D0BF76-E763-4964-B6E3-972F78D927E1}"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1987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F2B83-BB90-4DD1-8F17-5CAC222618A3}" type="datetime1">
              <a:rPr lang="en-IN" smtClean="0"/>
              <a:t>30-01-2021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D0BF76-E763-4964-B6E3-972F78D927E1}"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397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DBD90-9D29-444E-B64C-F322145E350D}" type="datetime1">
              <a:rPr lang="en-IN" smtClean="0"/>
              <a:t>30-01-2021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D0BF76-E763-4964-B6E3-972F78D927E1}" type="slidenum">
              <a:rPr lang="en-IN" smtClean="0"/>
              <a:t>‹#›</a:t>
            </a:fld>
            <a:endParaRPr lang="en-IN"/>
          </a:p>
        </p:txBody>
      </p:sp>
    </p:spTree>
    <p:extLst>
      <p:ext uri="{BB962C8B-B14F-4D97-AF65-F5344CB8AC3E}">
        <p14:creationId xmlns:p14="http://schemas.microsoft.com/office/powerpoint/2010/main" val="49522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C0FED-27B8-43FA-A7FE-F85FBFEE7356}" type="datetime1">
              <a:rPr lang="en-IN" smtClean="0"/>
              <a:t>30-01-2021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0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BDA9B03-9CE1-4EDC-896D-9FC0FC70943F}" type="datetime1">
              <a:rPr lang="en-IN" smtClean="0"/>
              <a:t>30-01-2021</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BBD0BF76-E763-4964-B6E3-972F78D927E1}"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7503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C50C32-9A5D-462C-8052-026B2FB73979}" type="datetime1">
              <a:rPr lang="en-IN" smtClean="0"/>
              <a:t>30-01-2021</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BD0BF76-E763-4964-B6E3-972F78D927E1}" type="slidenum">
              <a:rPr lang="en-IN" smtClean="0"/>
              <a:t>‹#›</a:t>
            </a:fld>
            <a:endParaRPr lang="en-IN"/>
          </a:p>
        </p:txBody>
      </p:sp>
    </p:spTree>
    <p:extLst>
      <p:ext uri="{BB962C8B-B14F-4D97-AF65-F5344CB8AC3E}">
        <p14:creationId xmlns:p14="http://schemas.microsoft.com/office/powerpoint/2010/main" val="21746450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FD51-4C67-49A5-8DEE-4C0608E4AE15}"/>
              </a:ext>
            </a:extLst>
          </p:cNvPr>
          <p:cNvSpPr>
            <a:spLocks noGrp="1"/>
          </p:cNvSpPr>
          <p:nvPr>
            <p:ph type="ctrTitle"/>
          </p:nvPr>
        </p:nvSpPr>
        <p:spPr>
          <a:xfrm>
            <a:off x="1777460" y="998625"/>
            <a:ext cx="8637073" cy="1342469"/>
          </a:xfrm>
        </p:spPr>
        <p:txBody>
          <a:bodyPr>
            <a:normAutofit fontScale="90000"/>
          </a:bodyPr>
          <a:lstStyle/>
          <a:p>
            <a:pPr algn="ctr"/>
            <a:r>
              <a:rPr lang="en-US" sz="4000" b="1" dirty="0"/>
              <a:t>SDF II(15B11CI211)</a:t>
            </a:r>
            <a:br>
              <a:rPr lang="en-US" sz="5400" b="1" dirty="0"/>
            </a:br>
            <a:br>
              <a:rPr lang="en-US" sz="3100" b="1" dirty="0"/>
            </a:br>
            <a:r>
              <a:rPr lang="en-US" sz="3100" dirty="0"/>
              <a:t>EVEN Semester 2021</a:t>
            </a:r>
            <a:endParaRPr lang="en-IN" sz="3100" dirty="0"/>
          </a:p>
        </p:txBody>
      </p:sp>
      <p:sp>
        <p:nvSpPr>
          <p:cNvPr id="3" name="Subtitle 2">
            <a:extLst>
              <a:ext uri="{FF2B5EF4-FFF2-40B4-BE49-F238E27FC236}">
                <a16:creationId xmlns:a16="http://schemas.microsoft.com/office/drawing/2014/main" id="{1DB62C41-2131-4126-987A-5AE49F2AF2E1}"/>
              </a:ext>
            </a:extLst>
          </p:cNvPr>
          <p:cNvSpPr>
            <a:spLocks noGrp="1"/>
          </p:cNvSpPr>
          <p:nvPr>
            <p:ph type="subTitle" idx="1"/>
          </p:nvPr>
        </p:nvSpPr>
        <p:spPr>
          <a:xfrm>
            <a:off x="1513840" y="4871471"/>
            <a:ext cx="9369236" cy="1071095"/>
          </a:xfrm>
        </p:spPr>
        <p:txBody>
          <a:bodyPr>
            <a:noAutofit/>
          </a:bodyPr>
          <a:lstStyle/>
          <a:p>
            <a:pPr algn="ctr"/>
            <a:r>
              <a:rPr lang="en-US" sz="2000" dirty="0"/>
              <a:t>2</a:t>
            </a:r>
            <a:r>
              <a:rPr lang="en-US" sz="2000" baseline="30000" dirty="0"/>
              <a:t>nd</a:t>
            </a:r>
            <a:r>
              <a:rPr lang="en-US" sz="2000" dirty="0"/>
              <a:t>  Semester , First Year</a:t>
            </a:r>
          </a:p>
          <a:p>
            <a:pPr algn="ctr"/>
            <a:r>
              <a:rPr lang="en-US" sz="2000" dirty="0"/>
              <a:t>Jaypee Institute Of Information Technology (JIIT), Noida</a:t>
            </a:r>
          </a:p>
        </p:txBody>
      </p:sp>
      <p:pic>
        <p:nvPicPr>
          <p:cNvPr id="2050" name="Picture 2" descr="Jaypee Institute of Information Technology - Wikipedia">
            <a:extLst>
              <a:ext uri="{FF2B5EF4-FFF2-40B4-BE49-F238E27FC236}">
                <a16:creationId xmlns:a16="http://schemas.microsoft.com/office/drawing/2014/main"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578" y="2771185"/>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3B127EEF-63E8-4BBA-A19E-907327E3462A}"/>
              </a:ext>
            </a:extLst>
          </p:cNvPr>
          <p:cNvSpPr>
            <a:spLocks noGrp="1"/>
          </p:cNvSpPr>
          <p:nvPr>
            <p:ph type="sldNum" sz="quarter" idx="12"/>
          </p:nvPr>
        </p:nvSpPr>
        <p:spPr/>
        <p:txBody>
          <a:bodyPr/>
          <a:lstStyle/>
          <a:p>
            <a:fld id="{BBD0BF76-E763-4964-B6E3-972F78D927E1}" type="slidenum">
              <a:rPr lang="en-IN" smtClean="0"/>
              <a:t>1</a:t>
            </a:fld>
            <a:endParaRPr lang="en-IN"/>
          </a:p>
        </p:txBody>
      </p:sp>
    </p:spTree>
    <p:extLst>
      <p:ext uri="{BB962C8B-B14F-4D97-AF65-F5344CB8AC3E}">
        <p14:creationId xmlns:p14="http://schemas.microsoft.com/office/powerpoint/2010/main" val="13108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30" y="208741"/>
            <a:ext cx="9603275" cy="457465"/>
          </a:xfrm>
        </p:spPr>
        <p:txBody>
          <a:bodyPr>
            <a:normAutofit fontScale="90000"/>
          </a:bodyPr>
          <a:lstStyle/>
          <a:p>
            <a:r>
              <a:rPr lang="en-IN" dirty="0"/>
              <a:t>Output</a:t>
            </a:r>
          </a:p>
        </p:txBody>
      </p:sp>
      <p:sp>
        <p:nvSpPr>
          <p:cNvPr id="3" name="Content Placeholder 2"/>
          <p:cNvSpPr>
            <a:spLocks noGrp="1"/>
          </p:cNvSpPr>
          <p:nvPr>
            <p:ph idx="1"/>
          </p:nvPr>
        </p:nvSpPr>
        <p:spPr>
          <a:xfrm>
            <a:off x="529378" y="1048363"/>
            <a:ext cx="11266382" cy="3294576"/>
          </a:xfrm>
        </p:spPr>
        <p:txBody>
          <a:bodyPr>
            <a:normAutofit/>
          </a:bodyPr>
          <a:lstStyle/>
          <a:p>
            <a:r>
              <a:rPr lang="en-IN" dirty="0"/>
              <a:t>When the above code is compiled and executed, it produces result something as follows −</a:t>
            </a:r>
          </a:p>
          <a:p>
            <a:pPr marL="457200" lvl="1" indent="0">
              <a:buNone/>
            </a:pPr>
            <a:r>
              <a:rPr lang="en-IN" dirty="0"/>
              <a:t>Address of </a:t>
            </a:r>
            <a:r>
              <a:rPr lang="en-IN" dirty="0" err="1"/>
              <a:t>var</a:t>
            </a:r>
            <a:r>
              <a:rPr lang="en-IN" dirty="0"/>
              <a:t>[3] = 0xbfdb70f8</a:t>
            </a:r>
          </a:p>
          <a:p>
            <a:pPr marL="457200" lvl="1" indent="0">
              <a:buNone/>
            </a:pPr>
            <a:r>
              <a:rPr lang="en-IN" dirty="0"/>
              <a:t>Value of </a:t>
            </a:r>
            <a:r>
              <a:rPr lang="en-IN" dirty="0" err="1"/>
              <a:t>var</a:t>
            </a:r>
            <a:r>
              <a:rPr lang="en-IN" dirty="0"/>
              <a:t>[3] = 200</a:t>
            </a:r>
          </a:p>
          <a:p>
            <a:pPr marL="457200" lvl="1" indent="0">
              <a:buNone/>
            </a:pPr>
            <a:r>
              <a:rPr lang="en-IN" dirty="0"/>
              <a:t>Address of </a:t>
            </a:r>
            <a:r>
              <a:rPr lang="en-IN" dirty="0" err="1"/>
              <a:t>var</a:t>
            </a:r>
            <a:r>
              <a:rPr lang="en-IN" dirty="0"/>
              <a:t>[2] = 0xbfdb70f4</a:t>
            </a:r>
          </a:p>
          <a:p>
            <a:pPr marL="457200" lvl="1" indent="0">
              <a:buNone/>
            </a:pPr>
            <a:r>
              <a:rPr lang="en-IN" dirty="0"/>
              <a:t>Value of </a:t>
            </a:r>
            <a:r>
              <a:rPr lang="en-IN" dirty="0" err="1"/>
              <a:t>var</a:t>
            </a:r>
            <a:r>
              <a:rPr lang="en-IN" dirty="0"/>
              <a:t>[2] = 100</a:t>
            </a:r>
          </a:p>
          <a:p>
            <a:pPr marL="457200" lvl="1" indent="0">
              <a:buNone/>
            </a:pPr>
            <a:r>
              <a:rPr lang="en-IN" dirty="0"/>
              <a:t>Address of </a:t>
            </a:r>
            <a:r>
              <a:rPr lang="en-IN" dirty="0" err="1"/>
              <a:t>var</a:t>
            </a:r>
            <a:r>
              <a:rPr lang="en-IN" dirty="0"/>
              <a:t>[1] = 0xbfdb70f0</a:t>
            </a:r>
          </a:p>
          <a:p>
            <a:pPr marL="457200" lvl="1" indent="0">
              <a:buNone/>
            </a:pPr>
            <a:r>
              <a:rPr lang="en-IN" dirty="0"/>
              <a:t>Value of </a:t>
            </a:r>
            <a:r>
              <a:rPr lang="en-IN" dirty="0" err="1"/>
              <a:t>var</a:t>
            </a:r>
            <a:r>
              <a:rPr lang="en-IN" dirty="0"/>
              <a:t>[1] = 10</a:t>
            </a:r>
          </a:p>
        </p:txBody>
      </p:sp>
      <p:sp>
        <p:nvSpPr>
          <p:cNvPr id="4" name="Slide Number Placeholder 3"/>
          <p:cNvSpPr>
            <a:spLocks noGrp="1"/>
          </p:cNvSpPr>
          <p:nvPr>
            <p:ph type="sldNum" sz="quarter" idx="12"/>
          </p:nvPr>
        </p:nvSpPr>
        <p:spPr/>
        <p:txBody>
          <a:bodyPr/>
          <a:lstStyle/>
          <a:p>
            <a:fld id="{BBD0BF76-E763-4964-B6E3-972F78D927E1}" type="slidenum">
              <a:rPr lang="en-IN" smtClean="0"/>
              <a:t>10</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523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19" y="104238"/>
            <a:ext cx="9603275" cy="1049235"/>
          </a:xfrm>
        </p:spPr>
        <p:txBody>
          <a:bodyPr/>
          <a:lstStyle/>
          <a:p>
            <a:r>
              <a:rPr lang="en-IN" dirty="0"/>
              <a:t>Pointer Addition</a:t>
            </a:r>
            <a:br>
              <a:rPr lang="en-IN" dirty="0"/>
            </a:br>
            <a:endParaRPr lang="en-IN" dirty="0"/>
          </a:p>
        </p:txBody>
      </p:sp>
      <p:sp>
        <p:nvSpPr>
          <p:cNvPr id="3" name="Content Placeholder 2"/>
          <p:cNvSpPr>
            <a:spLocks noGrp="1"/>
          </p:cNvSpPr>
          <p:nvPr>
            <p:ph idx="1"/>
          </p:nvPr>
        </p:nvSpPr>
        <p:spPr>
          <a:xfrm>
            <a:off x="6165667" y="835884"/>
            <a:ext cx="5453409" cy="5042402"/>
          </a:xfrm>
        </p:spPr>
        <p:txBody>
          <a:bodyPr>
            <a:normAutofit fontScale="70000" lnSpcReduction="20000"/>
          </a:bodyPr>
          <a:lstStyle/>
          <a:p>
            <a:pPr marL="0" indent="0">
              <a:buNone/>
            </a:pPr>
            <a:r>
              <a:rPr lang="en-IN" dirty="0"/>
              <a:t>Let's see the example of adding value to pointer variable on 64-bit architecture.</a:t>
            </a:r>
          </a:p>
          <a:p>
            <a:pPr marL="0" indent="0">
              <a:buNone/>
            </a:pPr>
            <a:endParaRPr lang="en-IN" dirty="0"/>
          </a:p>
          <a:p>
            <a:pPr marL="0" indent="0">
              <a:buNone/>
            </a:pPr>
            <a:r>
              <a:rPr lang="en-IN" dirty="0"/>
              <a:t>#include&lt;</a:t>
            </a:r>
            <a:r>
              <a:rPr lang="en-IN" dirty="0" err="1"/>
              <a:t>stdio.h</a:t>
            </a:r>
            <a:r>
              <a:rPr lang="en-IN" dirty="0"/>
              <a:t>&gt;  </a:t>
            </a:r>
          </a:p>
          <a:p>
            <a:pPr marL="0" indent="0">
              <a:buNone/>
            </a:pPr>
            <a:r>
              <a:rPr lang="en-IN" b="1" dirty="0" err="1"/>
              <a:t>int</a:t>
            </a:r>
            <a:r>
              <a:rPr lang="en-IN" dirty="0"/>
              <a:t> main(){  </a:t>
            </a:r>
          </a:p>
          <a:p>
            <a:pPr marL="0" indent="0">
              <a:buNone/>
            </a:pPr>
            <a:r>
              <a:rPr lang="en-IN" b="1" dirty="0" err="1"/>
              <a:t>int</a:t>
            </a:r>
            <a:r>
              <a:rPr lang="en-IN" dirty="0"/>
              <a:t> number=50;        </a:t>
            </a:r>
          </a:p>
          <a:p>
            <a:pPr marL="0" indent="0">
              <a:buNone/>
            </a:pPr>
            <a:r>
              <a:rPr lang="en-IN" b="1" dirty="0" err="1"/>
              <a:t>int</a:t>
            </a:r>
            <a:r>
              <a:rPr lang="en-IN" dirty="0"/>
              <a:t> *p;//pointer to </a:t>
            </a:r>
            <a:r>
              <a:rPr lang="en-IN" dirty="0" err="1"/>
              <a:t>int</a:t>
            </a:r>
            <a:r>
              <a:rPr lang="en-IN" dirty="0"/>
              <a:t>      </a:t>
            </a:r>
          </a:p>
          <a:p>
            <a:pPr marL="0" indent="0">
              <a:buNone/>
            </a:pPr>
            <a:r>
              <a:rPr lang="en-IN" dirty="0"/>
              <a:t>p=&amp;number;//stores the address of number variable        </a:t>
            </a:r>
          </a:p>
          <a:p>
            <a:pPr marL="0" indent="0">
              <a:buNone/>
            </a:pPr>
            <a:r>
              <a:rPr lang="en-IN" dirty="0" err="1"/>
              <a:t>printf</a:t>
            </a:r>
            <a:r>
              <a:rPr lang="en-IN" dirty="0"/>
              <a:t>("Address of p variable is %u \</a:t>
            </a:r>
            <a:r>
              <a:rPr lang="en-IN" dirty="0" err="1"/>
              <a:t>n",p</a:t>
            </a:r>
            <a:r>
              <a:rPr lang="en-IN" dirty="0"/>
              <a:t>);        </a:t>
            </a:r>
          </a:p>
          <a:p>
            <a:pPr marL="0" indent="0">
              <a:buNone/>
            </a:pPr>
            <a:r>
              <a:rPr lang="en-IN" dirty="0"/>
              <a:t>p=p+3;   //adding 3 to pointer variable    </a:t>
            </a:r>
          </a:p>
          <a:p>
            <a:pPr marL="0" indent="0">
              <a:buNone/>
            </a:pPr>
            <a:r>
              <a:rPr lang="en-IN" dirty="0" err="1"/>
              <a:t>printf</a:t>
            </a:r>
            <a:r>
              <a:rPr lang="en-IN" dirty="0"/>
              <a:t>("After adding 3: Address of p variable is %u \</a:t>
            </a:r>
            <a:r>
              <a:rPr lang="en-IN" dirty="0" err="1"/>
              <a:t>n",p</a:t>
            </a:r>
            <a:r>
              <a:rPr lang="en-IN" dirty="0"/>
              <a:t>);       </a:t>
            </a:r>
          </a:p>
          <a:p>
            <a:pPr marL="0" indent="0">
              <a:buNone/>
            </a:pPr>
            <a:r>
              <a:rPr lang="en-IN" b="1" dirty="0"/>
              <a:t>return</a:t>
            </a:r>
            <a:r>
              <a:rPr lang="en-IN" dirty="0"/>
              <a:t> 0;  </a:t>
            </a:r>
          </a:p>
          <a:p>
            <a:pPr marL="0" indent="0">
              <a:buNone/>
            </a:pPr>
            <a:r>
              <a:rPr lang="en-IN" dirty="0"/>
              <a:t>}    </a:t>
            </a:r>
          </a:p>
          <a:p>
            <a:pPr marL="0" indent="0">
              <a:buNone/>
            </a:pP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t>11</a:t>
            </a:fld>
            <a:endParaRPr lang="en-IN"/>
          </a:p>
        </p:txBody>
      </p:sp>
      <p:sp>
        <p:nvSpPr>
          <p:cNvPr id="5" name="Rectangle 4"/>
          <p:cNvSpPr/>
          <p:nvPr/>
        </p:nvSpPr>
        <p:spPr>
          <a:xfrm>
            <a:off x="95793" y="1141049"/>
            <a:ext cx="5560424" cy="4031873"/>
          </a:xfrm>
          <a:prstGeom prst="rect">
            <a:avLst/>
          </a:prstGeom>
        </p:spPr>
        <p:txBody>
          <a:bodyPr wrap="square">
            <a:spAutoFit/>
          </a:bodyPr>
          <a:lstStyle/>
          <a:p>
            <a:pPr marL="285750" indent="-285750">
              <a:buFont typeface="Arial" pitchFamily="34" charset="0"/>
              <a:buChar char="•"/>
            </a:pPr>
            <a:r>
              <a:rPr lang="en-IN" sz="1600" dirty="0"/>
              <a:t>We can add a value to the pointer variable. </a:t>
            </a:r>
          </a:p>
          <a:p>
            <a:pPr marL="285750" indent="-285750">
              <a:buFont typeface="Arial" pitchFamily="34" charset="0"/>
              <a:buChar char="•"/>
            </a:pPr>
            <a:r>
              <a:rPr lang="en-IN" sz="1600" dirty="0"/>
              <a:t>The formula of adding value to pointer is given below:</a:t>
            </a:r>
          </a:p>
          <a:p>
            <a:endParaRPr lang="en-IN" sz="1600" dirty="0"/>
          </a:p>
          <a:p>
            <a:r>
              <a:rPr lang="en-IN" sz="1600" b="1" dirty="0" err="1"/>
              <a:t>new_address</a:t>
            </a:r>
            <a:r>
              <a:rPr lang="en-IN" sz="1600" b="1" dirty="0"/>
              <a:t>= </a:t>
            </a:r>
            <a:r>
              <a:rPr lang="en-IN" sz="1600" b="1" dirty="0" err="1"/>
              <a:t>current_address</a:t>
            </a:r>
            <a:r>
              <a:rPr lang="en-IN" sz="1600" b="1" dirty="0"/>
              <a:t> + (number * </a:t>
            </a:r>
            <a:r>
              <a:rPr lang="en-IN" sz="1600" b="1" dirty="0" err="1"/>
              <a:t>size_of</a:t>
            </a:r>
            <a:r>
              <a:rPr lang="en-IN" sz="1600" b="1" dirty="0"/>
              <a:t>(data type))</a:t>
            </a:r>
            <a:r>
              <a:rPr lang="en-IN" sz="1600" dirty="0"/>
              <a:t>  </a:t>
            </a:r>
          </a:p>
          <a:p>
            <a:endParaRPr lang="en-IN" sz="1600" b="1" dirty="0"/>
          </a:p>
          <a:p>
            <a:endParaRPr lang="en-IN" sz="1600" b="1" dirty="0"/>
          </a:p>
          <a:p>
            <a:endParaRPr lang="en-IN" sz="1600" b="1" dirty="0"/>
          </a:p>
          <a:p>
            <a:r>
              <a:rPr lang="en-IN" sz="1600" b="1" dirty="0"/>
              <a:t>32-bit</a:t>
            </a:r>
          </a:p>
          <a:p>
            <a:endParaRPr lang="en-IN" sz="1600" b="1" dirty="0"/>
          </a:p>
          <a:p>
            <a:r>
              <a:rPr lang="en-IN" sz="1600" dirty="0"/>
              <a:t>For 32-bit </a:t>
            </a:r>
            <a:r>
              <a:rPr lang="en-IN" sz="1600" dirty="0" err="1"/>
              <a:t>int</a:t>
            </a:r>
            <a:r>
              <a:rPr lang="en-IN" sz="1600" dirty="0"/>
              <a:t> variable, it will add 2 * number.</a:t>
            </a:r>
          </a:p>
          <a:p>
            <a:endParaRPr lang="en-IN" sz="1600" dirty="0"/>
          </a:p>
          <a:p>
            <a:r>
              <a:rPr lang="en-IN" sz="1600" b="1" dirty="0"/>
              <a:t>64-bit</a:t>
            </a:r>
          </a:p>
          <a:p>
            <a:r>
              <a:rPr lang="en-IN" sz="1600" dirty="0"/>
              <a:t>For 64-bit </a:t>
            </a:r>
            <a:r>
              <a:rPr lang="en-IN" sz="1600" dirty="0" err="1"/>
              <a:t>int</a:t>
            </a:r>
            <a:r>
              <a:rPr lang="en-IN" sz="1600" dirty="0"/>
              <a:t> variable, it will add 4 * number.</a:t>
            </a:r>
          </a:p>
          <a:p>
            <a:endParaRPr lang="en-IN" sz="1600" dirty="0"/>
          </a:p>
        </p:txBody>
      </p:sp>
      <p:sp>
        <p:nvSpPr>
          <p:cNvPr id="8" name="Rectangle 7"/>
          <p:cNvSpPr/>
          <p:nvPr/>
        </p:nvSpPr>
        <p:spPr>
          <a:xfrm>
            <a:off x="5882639" y="5146827"/>
            <a:ext cx="6096000" cy="954107"/>
          </a:xfrm>
          <a:prstGeom prst="rect">
            <a:avLst/>
          </a:prstGeom>
        </p:spPr>
        <p:txBody>
          <a:bodyPr>
            <a:spAutoFit/>
          </a:bodyPr>
          <a:lstStyle/>
          <a:p>
            <a:r>
              <a:rPr lang="en-IN" sz="1400" b="1" dirty="0"/>
              <a:t>Output</a:t>
            </a:r>
          </a:p>
          <a:p>
            <a:endParaRPr lang="en-IN" sz="1400" dirty="0"/>
          </a:p>
          <a:p>
            <a:r>
              <a:rPr lang="en-IN" sz="1400" dirty="0"/>
              <a:t>Address of p variable is 3214864300 </a:t>
            </a:r>
          </a:p>
          <a:p>
            <a:r>
              <a:rPr lang="en-IN" sz="1400" dirty="0"/>
              <a:t>After adding 3: Address of p variable is 3214864312</a:t>
            </a:r>
          </a:p>
        </p:txBody>
      </p:sp>
    </p:spTree>
    <p:extLst>
      <p:ext uri="{BB962C8B-B14F-4D97-AF65-F5344CB8AC3E}">
        <p14:creationId xmlns:p14="http://schemas.microsoft.com/office/powerpoint/2010/main" val="1810347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364"/>
            <a:ext cx="9603275" cy="405213"/>
          </a:xfrm>
        </p:spPr>
        <p:txBody>
          <a:bodyPr>
            <a:normAutofit fontScale="90000"/>
          </a:bodyPr>
          <a:lstStyle/>
          <a:p>
            <a:r>
              <a:rPr lang="en-IN" dirty="0"/>
              <a:t> Pointer Subtraction</a:t>
            </a:r>
            <a:br>
              <a:rPr lang="en-IN" dirty="0"/>
            </a:b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t>12</a:t>
            </a:fld>
            <a:endParaRPr lang="en-IN"/>
          </a:p>
        </p:txBody>
      </p:sp>
      <p:sp>
        <p:nvSpPr>
          <p:cNvPr id="5" name="Rectangle 4"/>
          <p:cNvSpPr/>
          <p:nvPr/>
        </p:nvSpPr>
        <p:spPr>
          <a:xfrm>
            <a:off x="187234" y="1120676"/>
            <a:ext cx="5521235" cy="2031325"/>
          </a:xfrm>
          <a:prstGeom prst="rect">
            <a:avLst/>
          </a:prstGeom>
        </p:spPr>
        <p:txBody>
          <a:bodyPr wrap="square">
            <a:spAutoFit/>
          </a:bodyPr>
          <a:lstStyle/>
          <a:p>
            <a:pPr marL="285750" indent="-285750" algn="just">
              <a:buFont typeface="Arial" pitchFamily="34" charset="0"/>
              <a:buChar char="•"/>
            </a:pPr>
            <a:r>
              <a:rPr lang="en-IN" sz="1400" dirty="0"/>
              <a:t>Like pointer addition, we can subtract a value from the pointer variable. </a:t>
            </a:r>
          </a:p>
          <a:p>
            <a:pPr marL="285750" indent="-285750" algn="just">
              <a:buFont typeface="Arial" pitchFamily="34" charset="0"/>
              <a:buChar char="•"/>
            </a:pPr>
            <a:r>
              <a:rPr lang="en-IN" sz="1400" dirty="0"/>
              <a:t>Subtracting any number from a pointer will give an address. </a:t>
            </a:r>
          </a:p>
          <a:p>
            <a:pPr marL="285750" indent="-285750" algn="just">
              <a:buFont typeface="Arial" pitchFamily="34" charset="0"/>
              <a:buChar char="•"/>
            </a:pPr>
            <a:r>
              <a:rPr lang="en-IN" sz="1400" dirty="0"/>
              <a:t>The formula of subtracting value from the pointer variable is given below:</a:t>
            </a:r>
          </a:p>
          <a:p>
            <a:pPr algn="just"/>
            <a:endParaRPr lang="en-IN" sz="1400" dirty="0"/>
          </a:p>
          <a:p>
            <a:pPr algn="just"/>
            <a:r>
              <a:rPr lang="en-IN" sz="1400" b="1" dirty="0" err="1"/>
              <a:t>new_address</a:t>
            </a:r>
            <a:r>
              <a:rPr lang="en-IN" sz="1400" b="1" dirty="0"/>
              <a:t>= </a:t>
            </a:r>
            <a:r>
              <a:rPr lang="en-IN" sz="1400" b="1" dirty="0" err="1"/>
              <a:t>current_address</a:t>
            </a:r>
            <a:r>
              <a:rPr lang="en-IN" sz="1400" b="1" dirty="0"/>
              <a:t> - (number * </a:t>
            </a:r>
            <a:r>
              <a:rPr lang="en-IN" sz="1400" b="1" dirty="0" err="1"/>
              <a:t>size_of</a:t>
            </a:r>
            <a:r>
              <a:rPr lang="en-IN" sz="1400" b="1" dirty="0"/>
              <a:t>(data type)) </a:t>
            </a:r>
          </a:p>
        </p:txBody>
      </p:sp>
      <p:sp>
        <p:nvSpPr>
          <p:cNvPr id="6" name="Rectangle 5"/>
          <p:cNvSpPr/>
          <p:nvPr/>
        </p:nvSpPr>
        <p:spPr>
          <a:xfrm>
            <a:off x="187234" y="3436259"/>
            <a:ext cx="5299166" cy="1815882"/>
          </a:xfrm>
          <a:prstGeom prst="rect">
            <a:avLst/>
          </a:prstGeom>
        </p:spPr>
        <p:txBody>
          <a:bodyPr wrap="square">
            <a:spAutoFit/>
          </a:bodyPr>
          <a:lstStyle/>
          <a:p>
            <a:r>
              <a:rPr lang="en-IN" sz="1600" b="1" dirty="0"/>
              <a:t>32-bit</a:t>
            </a:r>
          </a:p>
          <a:p>
            <a:endParaRPr lang="en-IN" sz="1600" b="1" dirty="0"/>
          </a:p>
          <a:p>
            <a:r>
              <a:rPr lang="en-IN" sz="1600" dirty="0"/>
              <a:t>For 32-bit </a:t>
            </a:r>
            <a:r>
              <a:rPr lang="en-IN" sz="1600" dirty="0" err="1"/>
              <a:t>int</a:t>
            </a:r>
            <a:r>
              <a:rPr lang="en-IN" sz="1600" dirty="0"/>
              <a:t> variable, it will subtract 2 * number.</a:t>
            </a:r>
          </a:p>
          <a:p>
            <a:endParaRPr lang="en-IN" sz="1600" dirty="0"/>
          </a:p>
          <a:p>
            <a:r>
              <a:rPr lang="en-IN" sz="1600" b="1" dirty="0"/>
              <a:t>64-bit</a:t>
            </a:r>
          </a:p>
          <a:p>
            <a:endParaRPr lang="en-IN" sz="1600" b="1" dirty="0"/>
          </a:p>
          <a:p>
            <a:r>
              <a:rPr lang="en-IN" sz="1600" dirty="0"/>
              <a:t>For 64-bit </a:t>
            </a:r>
            <a:r>
              <a:rPr lang="en-IN" sz="1600" dirty="0" err="1"/>
              <a:t>int</a:t>
            </a:r>
            <a:r>
              <a:rPr lang="en-IN" sz="1600" dirty="0"/>
              <a:t> variable, it will subtract 4 * number.</a:t>
            </a:r>
          </a:p>
        </p:txBody>
      </p:sp>
      <p:sp>
        <p:nvSpPr>
          <p:cNvPr id="8" name="Rectangle 7"/>
          <p:cNvSpPr/>
          <p:nvPr/>
        </p:nvSpPr>
        <p:spPr>
          <a:xfrm>
            <a:off x="6008914" y="1120676"/>
            <a:ext cx="6096000" cy="4616648"/>
          </a:xfrm>
          <a:prstGeom prst="rect">
            <a:avLst/>
          </a:prstGeom>
        </p:spPr>
        <p:txBody>
          <a:bodyPr>
            <a:spAutoFit/>
          </a:bodyPr>
          <a:lstStyle/>
          <a:p>
            <a:r>
              <a:rPr lang="en-IN" sz="1400" b="1" dirty="0"/>
              <a:t>Let's see the example of subtracting value from the pointer variable on 64-bit architecture.</a:t>
            </a:r>
          </a:p>
          <a:p>
            <a:endParaRPr lang="en-IN" sz="1400" dirty="0"/>
          </a:p>
          <a:p>
            <a:r>
              <a:rPr lang="en-IN" sz="1400" dirty="0"/>
              <a:t>#include&lt;</a:t>
            </a:r>
            <a:r>
              <a:rPr lang="en-IN" sz="1400" dirty="0" err="1"/>
              <a:t>stdio.h</a:t>
            </a:r>
            <a:r>
              <a:rPr lang="en-IN" sz="1400" dirty="0"/>
              <a:t>&gt;  </a:t>
            </a:r>
          </a:p>
          <a:p>
            <a:r>
              <a:rPr lang="en-IN" sz="1400" dirty="0" err="1"/>
              <a:t>int</a:t>
            </a:r>
            <a:r>
              <a:rPr lang="en-IN" sz="1400" dirty="0"/>
              <a:t> main(){  </a:t>
            </a:r>
          </a:p>
          <a:p>
            <a:r>
              <a:rPr lang="en-IN" sz="1400" dirty="0" err="1"/>
              <a:t>int</a:t>
            </a:r>
            <a:r>
              <a:rPr lang="en-IN" sz="1400" dirty="0"/>
              <a:t> number=50;        </a:t>
            </a:r>
          </a:p>
          <a:p>
            <a:r>
              <a:rPr lang="en-IN" sz="1400" dirty="0" err="1"/>
              <a:t>int</a:t>
            </a:r>
            <a:r>
              <a:rPr lang="en-IN" sz="1400" dirty="0"/>
              <a:t> *p;//pointer to </a:t>
            </a:r>
            <a:r>
              <a:rPr lang="en-IN" sz="1400" dirty="0" err="1"/>
              <a:t>int</a:t>
            </a:r>
            <a:r>
              <a:rPr lang="en-IN" sz="1400" dirty="0"/>
              <a:t>      </a:t>
            </a:r>
          </a:p>
          <a:p>
            <a:r>
              <a:rPr lang="en-IN" sz="1400" dirty="0"/>
              <a:t>p=&amp;number;//stores the address of number variable        </a:t>
            </a:r>
          </a:p>
          <a:p>
            <a:r>
              <a:rPr lang="en-IN" sz="1400" dirty="0" err="1"/>
              <a:t>printf</a:t>
            </a:r>
            <a:r>
              <a:rPr lang="en-IN" sz="1400" dirty="0"/>
              <a:t>("Address of p variable is %u \</a:t>
            </a:r>
            <a:r>
              <a:rPr lang="en-IN" sz="1400" dirty="0" err="1"/>
              <a:t>n",p</a:t>
            </a:r>
            <a:r>
              <a:rPr lang="en-IN" sz="1400" dirty="0"/>
              <a:t>);        </a:t>
            </a:r>
          </a:p>
          <a:p>
            <a:r>
              <a:rPr lang="en-IN" sz="1400" dirty="0"/>
              <a:t>p=p-3; //subtracting 3 from pointer variable    </a:t>
            </a:r>
          </a:p>
          <a:p>
            <a:r>
              <a:rPr lang="en-IN" sz="1400" dirty="0" err="1"/>
              <a:t>printf</a:t>
            </a:r>
            <a:r>
              <a:rPr lang="en-IN" sz="1400" dirty="0"/>
              <a:t>("After subtracting 3: Address of p variable is %u \</a:t>
            </a:r>
            <a:r>
              <a:rPr lang="en-IN" sz="1400" dirty="0" err="1"/>
              <a:t>n",p</a:t>
            </a:r>
            <a:r>
              <a:rPr lang="en-IN" sz="1400" dirty="0"/>
              <a:t>);        </a:t>
            </a:r>
          </a:p>
          <a:p>
            <a:r>
              <a:rPr lang="en-IN" sz="1400" dirty="0"/>
              <a:t>return 0;  </a:t>
            </a:r>
          </a:p>
          <a:p>
            <a:r>
              <a:rPr lang="en-IN" sz="1400" dirty="0"/>
              <a:t>}    </a:t>
            </a:r>
          </a:p>
          <a:p>
            <a:endParaRPr lang="en-IN" sz="1400" dirty="0"/>
          </a:p>
          <a:p>
            <a:endParaRPr lang="en-IN" sz="1400" dirty="0"/>
          </a:p>
          <a:p>
            <a:endParaRPr lang="en-IN" sz="1400" dirty="0"/>
          </a:p>
          <a:p>
            <a:endParaRPr lang="en-IN" sz="1400" dirty="0"/>
          </a:p>
          <a:p>
            <a:r>
              <a:rPr lang="en-IN" sz="1400" b="1" dirty="0"/>
              <a:t>Output</a:t>
            </a:r>
          </a:p>
          <a:p>
            <a:endParaRPr lang="en-IN" sz="1400" dirty="0"/>
          </a:p>
          <a:p>
            <a:r>
              <a:rPr lang="en-IN" sz="1400" dirty="0"/>
              <a:t>Address of p variable is 3214864300 </a:t>
            </a:r>
          </a:p>
          <a:p>
            <a:r>
              <a:rPr lang="en-IN" sz="1400" dirty="0"/>
              <a:t>After subtracting 3: Address of p variable is 3214864288</a:t>
            </a:r>
          </a:p>
        </p:txBody>
      </p:sp>
    </p:spTree>
    <p:extLst>
      <p:ext uri="{BB962C8B-B14F-4D97-AF65-F5344CB8AC3E}">
        <p14:creationId xmlns:p14="http://schemas.microsoft.com/office/powerpoint/2010/main" val="414398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30" y="0"/>
            <a:ext cx="9603275" cy="600891"/>
          </a:xfrm>
        </p:spPr>
        <p:txBody>
          <a:bodyPr>
            <a:normAutofit fontScale="90000"/>
          </a:bodyPr>
          <a:lstStyle/>
          <a:p>
            <a:r>
              <a:rPr lang="en-IN" dirty="0"/>
              <a:t>Pointer Comparisons</a:t>
            </a:r>
            <a:br>
              <a:rPr lang="en-IN" dirty="0"/>
            </a:br>
            <a:endParaRPr lang="en-IN" dirty="0"/>
          </a:p>
        </p:txBody>
      </p:sp>
      <p:sp>
        <p:nvSpPr>
          <p:cNvPr id="3" name="Content Placeholder 2"/>
          <p:cNvSpPr>
            <a:spLocks noGrp="1"/>
          </p:cNvSpPr>
          <p:nvPr>
            <p:ph idx="1"/>
          </p:nvPr>
        </p:nvSpPr>
        <p:spPr>
          <a:xfrm>
            <a:off x="464065" y="969986"/>
            <a:ext cx="11397009" cy="3294576"/>
          </a:xfrm>
        </p:spPr>
        <p:txBody>
          <a:bodyPr/>
          <a:lstStyle/>
          <a:p>
            <a:r>
              <a:rPr lang="en-IN" dirty="0"/>
              <a:t>Pointers may be compared by using relational operators, such as ==, &lt;, and &gt;. </a:t>
            </a:r>
          </a:p>
          <a:p>
            <a:r>
              <a:rPr lang="en-IN" dirty="0"/>
              <a:t>If p1 and p2 point to variables that are related to each other, such as elements of the same array, then p1 and p2 can be meaningfully compared.</a:t>
            </a:r>
          </a:p>
          <a:p>
            <a:r>
              <a:rPr lang="en-IN" dirty="0"/>
              <a:t>The following program modifies the previous example one by incrementing the variable pointer so long as the address to which it points is either less than or equal to the address of the last element of the array, which is &amp;</a:t>
            </a:r>
            <a:r>
              <a:rPr lang="en-IN" dirty="0" err="1"/>
              <a:t>var</a:t>
            </a:r>
            <a:r>
              <a:rPr lang="en-IN" dirty="0"/>
              <a:t>[MAX - 1] −</a:t>
            </a:r>
          </a:p>
          <a:p>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t>13</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1927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813" y="169554"/>
            <a:ext cx="9603275" cy="418276"/>
          </a:xfrm>
        </p:spPr>
        <p:txBody>
          <a:bodyPr>
            <a:normAutofit fontScale="90000"/>
          </a:bodyPr>
          <a:lstStyle/>
          <a:p>
            <a:r>
              <a:rPr lang="en-IN" dirty="0"/>
              <a:t>Example</a:t>
            </a:r>
          </a:p>
        </p:txBody>
      </p:sp>
      <p:sp>
        <p:nvSpPr>
          <p:cNvPr id="4" name="Slide Number Placeholder 3"/>
          <p:cNvSpPr>
            <a:spLocks noGrp="1"/>
          </p:cNvSpPr>
          <p:nvPr>
            <p:ph type="sldNum" sz="quarter" idx="12"/>
          </p:nvPr>
        </p:nvSpPr>
        <p:spPr/>
        <p:txBody>
          <a:bodyPr/>
          <a:lstStyle/>
          <a:p>
            <a:fld id="{BBD0BF76-E763-4964-B6E3-972F78D927E1}" type="slidenum">
              <a:rPr lang="en-IN" smtClean="0"/>
              <a:t>14</a:t>
            </a:fld>
            <a:endParaRPr lang="en-IN"/>
          </a:p>
        </p:txBody>
      </p:sp>
      <p:sp>
        <p:nvSpPr>
          <p:cNvPr id="6" name="Rectangle 5"/>
          <p:cNvSpPr/>
          <p:nvPr/>
        </p:nvSpPr>
        <p:spPr>
          <a:xfrm>
            <a:off x="95793" y="1152495"/>
            <a:ext cx="6709955" cy="3970318"/>
          </a:xfrm>
          <a:prstGeom prst="rect">
            <a:avLst/>
          </a:prstGeom>
        </p:spPr>
        <p:txBody>
          <a:bodyPr wrap="square">
            <a:spAutoFit/>
          </a:bodyPr>
          <a:lstStyle/>
          <a:p>
            <a:r>
              <a:rPr lang="en-IN" dirty="0"/>
              <a:t>#include &lt;</a:t>
            </a:r>
            <a:r>
              <a:rPr lang="en-IN" dirty="0" err="1"/>
              <a:t>iostream</a:t>
            </a:r>
            <a:r>
              <a:rPr lang="en-IN" dirty="0"/>
              <a:t>&gt;</a:t>
            </a:r>
          </a:p>
          <a:p>
            <a:endParaRPr lang="en-IN" dirty="0"/>
          </a:p>
          <a:p>
            <a:r>
              <a:rPr lang="en-IN" dirty="0"/>
              <a:t>using namespace </a:t>
            </a:r>
            <a:r>
              <a:rPr lang="en-IN" dirty="0" err="1"/>
              <a:t>std</a:t>
            </a:r>
            <a:r>
              <a:rPr lang="en-IN" dirty="0"/>
              <a:t>;</a:t>
            </a:r>
          </a:p>
          <a:p>
            <a:r>
              <a:rPr lang="en-IN" dirty="0" err="1"/>
              <a:t>const</a:t>
            </a:r>
            <a:r>
              <a:rPr lang="en-IN" dirty="0"/>
              <a:t> </a:t>
            </a:r>
            <a:r>
              <a:rPr lang="en-IN" dirty="0" err="1"/>
              <a:t>int</a:t>
            </a:r>
            <a:r>
              <a:rPr lang="en-IN" dirty="0"/>
              <a:t> MAX = 3;</a:t>
            </a:r>
          </a:p>
          <a:p>
            <a:endParaRPr lang="en-IN" dirty="0"/>
          </a:p>
          <a:p>
            <a:r>
              <a:rPr lang="en-IN" dirty="0" err="1"/>
              <a:t>int</a:t>
            </a:r>
            <a:r>
              <a:rPr lang="en-IN" dirty="0"/>
              <a:t> main () {</a:t>
            </a:r>
          </a:p>
          <a:p>
            <a:r>
              <a:rPr lang="en-IN" dirty="0"/>
              <a:t>   </a:t>
            </a:r>
            <a:r>
              <a:rPr lang="en-IN" dirty="0" err="1"/>
              <a:t>int</a:t>
            </a:r>
            <a:r>
              <a:rPr lang="en-IN" dirty="0"/>
              <a:t>  </a:t>
            </a:r>
            <a:r>
              <a:rPr lang="en-IN" dirty="0" err="1"/>
              <a:t>var</a:t>
            </a:r>
            <a:r>
              <a:rPr lang="en-IN" dirty="0"/>
              <a:t>[MAX] = {10, 100, 200};</a:t>
            </a:r>
          </a:p>
          <a:p>
            <a:r>
              <a:rPr lang="en-IN" dirty="0"/>
              <a:t>   </a:t>
            </a:r>
            <a:r>
              <a:rPr lang="en-IN" dirty="0" err="1"/>
              <a:t>int</a:t>
            </a:r>
            <a:r>
              <a:rPr lang="en-IN" dirty="0"/>
              <a:t>  *</a:t>
            </a:r>
            <a:r>
              <a:rPr lang="en-IN" dirty="0" err="1"/>
              <a:t>ptr</a:t>
            </a:r>
            <a:r>
              <a:rPr lang="en-IN" dirty="0"/>
              <a:t>;</a:t>
            </a:r>
          </a:p>
          <a:p>
            <a:endParaRPr lang="en-IN" dirty="0"/>
          </a:p>
          <a:p>
            <a:r>
              <a:rPr lang="en-IN" dirty="0"/>
              <a:t>   // let us have address of the first element in pointer.</a:t>
            </a:r>
          </a:p>
          <a:p>
            <a:endParaRPr lang="en-IN" dirty="0"/>
          </a:p>
          <a:p>
            <a:r>
              <a:rPr lang="en-IN" dirty="0"/>
              <a:t>   </a:t>
            </a:r>
            <a:r>
              <a:rPr lang="en-IN" dirty="0" err="1"/>
              <a:t>ptr</a:t>
            </a:r>
            <a:r>
              <a:rPr lang="en-IN" dirty="0"/>
              <a:t> = </a:t>
            </a:r>
            <a:r>
              <a:rPr lang="en-IN" dirty="0" err="1"/>
              <a:t>var</a:t>
            </a:r>
            <a:r>
              <a:rPr lang="en-IN" dirty="0"/>
              <a:t>;</a:t>
            </a:r>
          </a:p>
          <a:p>
            <a:r>
              <a:rPr lang="en-IN" dirty="0"/>
              <a:t>   </a:t>
            </a:r>
            <a:r>
              <a:rPr lang="en-IN" dirty="0" err="1"/>
              <a:t>int</a:t>
            </a:r>
            <a:r>
              <a:rPr lang="en-IN" dirty="0"/>
              <a:t> i = 0;</a:t>
            </a:r>
          </a:p>
          <a:p>
            <a:r>
              <a:rPr lang="en-IN" dirty="0"/>
              <a:t>   </a:t>
            </a:r>
          </a:p>
        </p:txBody>
      </p:sp>
      <p:sp>
        <p:nvSpPr>
          <p:cNvPr id="7" name="Rectangle 6"/>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92537" y="1247899"/>
            <a:ext cx="5499463" cy="4247317"/>
          </a:xfrm>
          <a:prstGeom prst="rect">
            <a:avLst/>
          </a:prstGeom>
        </p:spPr>
        <p:txBody>
          <a:bodyPr wrap="square">
            <a:spAutoFit/>
          </a:bodyPr>
          <a:lstStyle/>
          <a:p>
            <a:r>
              <a:rPr lang="en-IN" dirty="0"/>
              <a:t> while ( </a:t>
            </a:r>
            <a:r>
              <a:rPr lang="en-IN" dirty="0" err="1"/>
              <a:t>ptr</a:t>
            </a:r>
            <a:r>
              <a:rPr lang="en-IN" dirty="0"/>
              <a:t> &lt;= &amp;</a:t>
            </a:r>
            <a:r>
              <a:rPr lang="en-IN" dirty="0" err="1"/>
              <a:t>var</a:t>
            </a:r>
            <a:r>
              <a:rPr lang="en-IN" dirty="0"/>
              <a:t>[MAX - 1] ) {</a:t>
            </a:r>
          </a:p>
          <a:p>
            <a:r>
              <a:rPr lang="en-IN" dirty="0"/>
              <a:t>      </a:t>
            </a:r>
            <a:r>
              <a:rPr lang="en-IN" dirty="0" err="1"/>
              <a:t>cout</a:t>
            </a:r>
            <a:r>
              <a:rPr lang="en-IN" dirty="0"/>
              <a:t> &lt;&lt; "Address of </a:t>
            </a:r>
            <a:r>
              <a:rPr lang="en-IN" dirty="0" err="1"/>
              <a:t>var</a:t>
            </a:r>
            <a:r>
              <a:rPr lang="en-IN" dirty="0"/>
              <a:t>[" &lt;&lt; i &lt;&lt; "] = ";</a:t>
            </a:r>
          </a:p>
          <a:p>
            <a:r>
              <a:rPr lang="en-IN" dirty="0"/>
              <a:t>      </a:t>
            </a:r>
            <a:r>
              <a:rPr lang="en-IN" dirty="0" err="1"/>
              <a:t>cout</a:t>
            </a:r>
            <a:r>
              <a:rPr lang="en-IN" dirty="0"/>
              <a:t> &lt;&lt; </a:t>
            </a:r>
            <a:r>
              <a:rPr lang="en-IN" dirty="0" err="1"/>
              <a:t>ptr</a:t>
            </a:r>
            <a:r>
              <a:rPr lang="en-IN" dirty="0"/>
              <a:t> &lt;&lt; </a:t>
            </a:r>
            <a:r>
              <a:rPr lang="en-IN" dirty="0" err="1"/>
              <a:t>endl</a:t>
            </a:r>
            <a:r>
              <a:rPr lang="en-IN" dirty="0"/>
              <a:t>;</a:t>
            </a:r>
          </a:p>
          <a:p>
            <a:endParaRPr lang="en-IN" dirty="0"/>
          </a:p>
          <a:p>
            <a:r>
              <a:rPr lang="en-IN" dirty="0"/>
              <a:t>      </a:t>
            </a:r>
            <a:r>
              <a:rPr lang="en-IN" dirty="0" err="1"/>
              <a:t>cout</a:t>
            </a:r>
            <a:r>
              <a:rPr lang="en-IN" dirty="0"/>
              <a:t> &lt;&lt; "Value of </a:t>
            </a:r>
            <a:r>
              <a:rPr lang="en-IN" dirty="0" err="1"/>
              <a:t>var</a:t>
            </a:r>
            <a:r>
              <a:rPr lang="en-IN" dirty="0"/>
              <a:t>[" &lt;&lt; i &lt;&lt; "] = ";</a:t>
            </a:r>
          </a:p>
          <a:p>
            <a:r>
              <a:rPr lang="en-IN" dirty="0"/>
              <a:t>      </a:t>
            </a:r>
            <a:r>
              <a:rPr lang="en-IN" dirty="0" err="1"/>
              <a:t>cout</a:t>
            </a:r>
            <a:r>
              <a:rPr lang="en-IN" dirty="0"/>
              <a:t> &lt;&lt; *</a:t>
            </a:r>
            <a:r>
              <a:rPr lang="en-IN" dirty="0" err="1"/>
              <a:t>ptr</a:t>
            </a:r>
            <a:r>
              <a:rPr lang="en-IN" dirty="0"/>
              <a:t> &lt;&lt; </a:t>
            </a:r>
            <a:r>
              <a:rPr lang="en-IN" dirty="0" err="1"/>
              <a:t>endl</a:t>
            </a:r>
            <a:r>
              <a:rPr lang="en-IN" dirty="0"/>
              <a:t>;</a:t>
            </a:r>
          </a:p>
          <a:p>
            <a:endParaRPr lang="en-IN" dirty="0"/>
          </a:p>
          <a:p>
            <a:r>
              <a:rPr lang="en-IN" dirty="0"/>
              <a:t>      // point to the previous location</a:t>
            </a:r>
          </a:p>
          <a:p>
            <a:endParaRPr lang="en-IN" dirty="0"/>
          </a:p>
          <a:p>
            <a:r>
              <a:rPr lang="en-IN" dirty="0"/>
              <a:t>      </a:t>
            </a:r>
            <a:r>
              <a:rPr lang="en-IN" dirty="0" err="1"/>
              <a:t>ptr</a:t>
            </a:r>
            <a:r>
              <a:rPr lang="en-IN" dirty="0"/>
              <a:t>++;</a:t>
            </a:r>
          </a:p>
          <a:p>
            <a:r>
              <a:rPr lang="en-IN" dirty="0"/>
              <a:t>      i++;</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1629771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56" y="0"/>
            <a:ext cx="9603275" cy="1049235"/>
          </a:xfrm>
        </p:spPr>
        <p:txBody>
          <a:bodyPr/>
          <a:lstStyle/>
          <a:p>
            <a:r>
              <a:rPr lang="en-IN" dirty="0"/>
              <a:t>Output—</a:t>
            </a:r>
            <a:br>
              <a:rPr lang="en-IN" dirty="0"/>
            </a:br>
            <a:endParaRPr lang="en-IN" dirty="0"/>
          </a:p>
        </p:txBody>
      </p:sp>
      <p:sp>
        <p:nvSpPr>
          <p:cNvPr id="3" name="Content Placeholder 2"/>
          <p:cNvSpPr>
            <a:spLocks noGrp="1"/>
          </p:cNvSpPr>
          <p:nvPr>
            <p:ph idx="1"/>
          </p:nvPr>
        </p:nvSpPr>
        <p:spPr>
          <a:xfrm>
            <a:off x="555504" y="1231243"/>
            <a:ext cx="9603275" cy="3294576"/>
          </a:xfrm>
        </p:spPr>
        <p:txBody>
          <a:bodyPr>
            <a:normAutofit/>
          </a:bodyPr>
          <a:lstStyle/>
          <a:p>
            <a:r>
              <a:rPr lang="en-IN" dirty="0"/>
              <a:t>When the above code is compiled and executed, it produces result something as follows −</a:t>
            </a:r>
          </a:p>
          <a:p>
            <a:pPr marL="457200" lvl="1" indent="0">
              <a:buNone/>
            </a:pPr>
            <a:r>
              <a:rPr lang="en-IN" dirty="0"/>
              <a:t>Address of </a:t>
            </a:r>
            <a:r>
              <a:rPr lang="en-IN" dirty="0" err="1"/>
              <a:t>var</a:t>
            </a:r>
            <a:r>
              <a:rPr lang="en-IN" dirty="0"/>
              <a:t>[0] = 0xbfce42d0</a:t>
            </a:r>
          </a:p>
          <a:p>
            <a:pPr marL="457200" lvl="1" indent="0">
              <a:buNone/>
            </a:pPr>
            <a:r>
              <a:rPr lang="en-IN" dirty="0"/>
              <a:t>Value of </a:t>
            </a:r>
            <a:r>
              <a:rPr lang="en-IN" dirty="0" err="1"/>
              <a:t>var</a:t>
            </a:r>
            <a:r>
              <a:rPr lang="en-IN" dirty="0"/>
              <a:t>[0] = 10</a:t>
            </a:r>
          </a:p>
          <a:p>
            <a:pPr marL="457200" lvl="1" indent="0">
              <a:buNone/>
            </a:pPr>
            <a:r>
              <a:rPr lang="en-IN" dirty="0"/>
              <a:t>Address of </a:t>
            </a:r>
            <a:r>
              <a:rPr lang="en-IN" dirty="0" err="1"/>
              <a:t>var</a:t>
            </a:r>
            <a:r>
              <a:rPr lang="en-IN" dirty="0"/>
              <a:t>[1] = 0xbfce42d4</a:t>
            </a:r>
          </a:p>
          <a:p>
            <a:pPr marL="457200" lvl="1" indent="0">
              <a:buNone/>
            </a:pPr>
            <a:r>
              <a:rPr lang="en-IN" dirty="0"/>
              <a:t>Value of </a:t>
            </a:r>
            <a:r>
              <a:rPr lang="en-IN" dirty="0" err="1"/>
              <a:t>var</a:t>
            </a:r>
            <a:r>
              <a:rPr lang="en-IN" dirty="0"/>
              <a:t>[1] = 100</a:t>
            </a:r>
          </a:p>
          <a:p>
            <a:pPr marL="457200" lvl="1" indent="0">
              <a:buNone/>
            </a:pPr>
            <a:r>
              <a:rPr lang="en-IN" dirty="0"/>
              <a:t>Address of </a:t>
            </a:r>
            <a:r>
              <a:rPr lang="en-IN" dirty="0" err="1"/>
              <a:t>var</a:t>
            </a:r>
            <a:r>
              <a:rPr lang="en-IN" dirty="0"/>
              <a:t>[2] = 0xbfce42d8</a:t>
            </a:r>
          </a:p>
          <a:p>
            <a:pPr marL="457200" lvl="1" indent="0">
              <a:buNone/>
            </a:pPr>
            <a:r>
              <a:rPr lang="en-IN" dirty="0"/>
              <a:t>Value of </a:t>
            </a:r>
            <a:r>
              <a:rPr lang="en-IN" dirty="0" err="1"/>
              <a:t>var</a:t>
            </a:r>
            <a:r>
              <a:rPr lang="en-IN" dirty="0"/>
              <a:t>[2] = 200</a:t>
            </a:r>
          </a:p>
        </p:txBody>
      </p:sp>
      <p:sp>
        <p:nvSpPr>
          <p:cNvPr id="4" name="Slide Number Placeholder 3"/>
          <p:cNvSpPr>
            <a:spLocks noGrp="1"/>
          </p:cNvSpPr>
          <p:nvPr>
            <p:ph type="sldNum" sz="quarter" idx="12"/>
          </p:nvPr>
        </p:nvSpPr>
        <p:spPr/>
        <p:txBody>
          <a:bodyPr/>
          <a:lstStyle/>
          <a:p>
            <a:fld id="{BBD0BF76-E763-4964-B6E3-972F78D927E1}" type="slidenum">
              <a:rPr lang="en-IN" smtClean="0"/>
              <a:t>15</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4846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a:bodyPr>
          <a:lstStyle/>
          <a:p>
            <a:r>
              <a:rPr lang="en-IN" sz="1400" dirty="0"/>
              <a:t>https://www.tutorialspoint.com/cplusplus/cpp_pointer_arithmatic.htm</a:t>
            </a:r>
          </a:p>
          <a:p>
            <a:r>
              <a:rPr lang="en-IN" sz="1400" dirty="0"/>
              <a:t>http://www.infobrother.com/Tutorial/C++/C++-Pointer-Arithmetic</a:t>
            </a:r>
          </a:p>
          <a:p>
            <a:r>
              <a:rPr lang="en-IN" sz="1400" dirty="0"/>
              <a:t>https://</a:t>
            </a:r>
            <a:r>
              <a:rPr lang="en-IN" sz="1400"/>
              <a:t>www.learncpp.com/cpp-tutorial/introduction-to-pointers/</a:t>
            </a:r>
          </a:p>
          <a:p>
            <a:pPr marL="0" indent="0">
              <a:buNone/>
            </a:pPr>
            <a:endParaRPr lang="en-IN" sz="1400" dirty="0"/>
          </a:p>
        </p:txBody>
      </p:sp>
      <p:sp>
        <p:nvSpPr>
          <p:cNvPr id="4" name="Slide Number Placeholder 3"/>
          <p:cNvSpPr>
            <a:spLocks noGrp="1"/>
          </p:cNvSpPr>
          <p:nvPr>
            <p:ph type="sldNum" sz="quarter" idx="12"/>
          </p:nvPr>
        </p:nvSpPr>
        <p:spPr/>
        <p:txBody>
          <a:bodyPr/>
          <a:lstStyle/>
          <a:p>
            <a:fld id="{BBD0BF76-E763-4964-B6E3-972F78D927E1}" type="slidenum">
              <a:rPr lang="en-IN" smtClean="0"/>
              <a:t>16</a:t>
            </a:fld>
            <a:endParaRPr lang="en-IN"/>
          </a:p>
        </p:txBody>
      </p:sp>
    </p:spTree>
    <p:extLst>
      <p:ext uri="{BB962C8B-B14F-4D97-AF65-F5344CB8AC3E}">
        <p14:creationId xmlns:p14="http://schemas.microsoft.com/office/powerpoint/2010/main" val="232477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7B0E-8F53-4022-A2C7-5A806020B407}"/>
              </a:ext>
            </a:extLst>
          </p:cNvPr>
          <p:cNvSpPr>
            <a:spLocks noGrp="1"/>
          </p:cNvSpPr>
          <p:nvPr>
            <p:ph type="title"/>
          </p:nvPr>
        </p:nvSpPr>
        <p:spPr>
          <a:xfrm>
            <a:off x="1130270" y="953325"/>
            <a:ext cx="9603275" cy="640344"/>
          </a:xfrm>
        </p:spPr>
        <p:txBody>
          <a:bodyPr>
            <a:normAutofit/>
          </a:bodyPr>
          <a:lstStyle/>
          <a:p>
            <a:r>
              <a:rPr lang="en-US" dirty="0"/>
              <a:t>Lecture 4 – </a:t>
            </a:r>
            <a:r>
              <a:rPr lang="en-IN" dirty="0"/>
              <a:t>Pointers arithmetic in C++</a:t>
            </a:r>
          </a:p>
        </p:txBody>
      </p:sp>
      <p:sp>
        <p:nvSpPr>
          <p:cNvPr id="4" name="Slide Number Placeholder 3">
            <a:extLst>
              <a:ext uri="{FF2B5EF4-FFF2-40B4-BE49-F238E27FC236}">
                <a16:creationId xmlns:a16="http://schemas.microsoft.com/office/drawing/2014/main" id="{60B40A35-2D41-4FCE-9DB6-A3A27FA174D3}"/>
              </a:ext>
            </a:extLst>
          </p:cNvPr>
          <p:cNvSpPr>
            <a:spLocks noGrp="1"/>
          </p:cNvSpPr>
          <p:nvPr>
            <p:ph type="sldNum" sz="quarter" idx="12"/>
          </p:nvPr>
        </p:nvSpPr>
        <p:spPr/>
        <p:txBody>
          <a:bodyPr/>
          <a:lstStyle/>
          <a:p>
            <a:fld id="{BBD0BF76-E763-4964-B6E3-972F78D927E1}" type="slidenum">
              <a:rPr lang="en-IN" smtClean="0"/>
              <a:t>2</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765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688" y="78112"/>
            <a:ext cx="9603275" cy="496654"/>
          </a:xfrm>
        </p:spPr>
        <p:txBody>
          <a:bodyPr>
            <a:normAutofit fontScale="90000"/>
          </a:bodyPr>
          <a:lstStyle/>
          <a:p>
            <a:r>
              <a:rPr lang="en-IN" dirty="0"/>
              <a:t>Pointers</a:t>
            </a:r>
          </a:p>
        </p:txBody>
      </p:sp>
      <p:sp>
        <p:nvSpPr>
          <p:cNvPr id="3" name="Content Placeholder 2"/>
          <p:cNvSpPr>
            <a:spLocks noGrp="1"/>
          </p:cNvSpPr>
          <p:nvPr>
            <p:ph idx="1"/>
          </p:nvPr>
        </p:nvSpPr>
        <p:spPr>
          <a:xfrm>
            <a:off x="660007" y="943860"/>
            <a:ext cx="9974610" cy="2887912"/>
          </a:xfrm>
        </p:spPr>
        <p:txBody>
          <a:bodyPr>
            <a:normAutofit fontScale="85000" lnSpcReduction="10000"/>
          </a:bodyPr>
          <a:lstStyle/>
          <a:p>
            <a:pPr algn="just">
              <a:buFont typeface="Wingdings" panose="05000000000000000000" pitchFamily="2" charset="2"/>
              <a:buChar char="ü"/>
            </a:pPr>
            <a:r>
              <a:rPr lang="en-IN" dirty="0"/>
              <a:t>Pointers store address of variables or a memory location.</a:t>
            </a:r>
          </a:p>
          <a:p>
            <a:pPr algn="just">
              <a:buFont typeface="Wingdings" panose="05000000000000000000" pitchFamily="2" charset="2"/>
              <a:buChar char="ü"/>
            </a:pPr>
            <a:r>
              <a:rPr lang="en-IN" dirty="0"/>
              <a:t>// General syntax </a:t>
            </a:r>
          </a:p>
          <a:p>
            <a:pPr marL="0" indent="0" algn="ctr">
              <a:buNone/>
            </a:pPr>
            <a:r>
              <a:rPr lang="en-IN" b="1" dirty="0" err="1"/>
              <a:t>datatype</a:t>
            </a:r>
            <a:r>
              <a:rPr lang="en-IN" b="1" dirty="0"/>
              <a:t> *</a:t>
            </a:r>
            <a:r>
              <a:rPr lang="en-IN" b="1" dirty="0" err="1"/>
              <a:t>var_name</a:t>
            </a:r>
            <a:r>
              <a:rPr lang="en-IN" b="1" dirty="0"/>
              <a:t>; </a:t>
            </a:r>
          </a:p>
          <a:p>
            <a:pPr marL="0" indent="0" algn="ctr">
              <a:buNone/>
            </a:pPr>
            <a:endParaRPr lang="en-IN" b="1" dirty="0"/>
          </a:p>
          <a:p>
            <a:pPr marL="0" indent="0" algn="just">
              <a:buNone/>
            </a:pPr>
            <a:r>
              <a:rPr lang="en-IN" dirty="0"/>
              <a:t>// An example pointer "</a:t>
            </a:r>
            <a:r>
              <a:rPr lang="en-IN" dirty="0" err="1"/>
              <a:t>ptr</a:t>
            </a:r>
            <a:r>
              <a:rPr lang="en-IN" dirty="0"/>
              <a:t>" that holds  address of an integer variable or holds address of a memory whose value(s) can be accessed as integer values through "</a:t>
            </a:r>
            <a:r>
              <a:rPr lang="en-IN" dirty="0" err="1"/>
              <a:t>ptr</a:t>
            </a:r>
            <a:r>
              <a:rPr lang="en-IN" dirty="0"/>
              <a:t>" </a:t>
            </a:r>
          </a:p>
          <a:p>
            <a:pPr marL="0" indent="0" algn="ctr">
              <a:buNone/>
            </a:pPr>
            <a:r>
              <a:rPr lang="en-IN" b="1" dirty="0" err="1"/>
              <a:t>int</a:t>
            </a:r>
            <a:r>
              <a:rPr lang="en-IN" b="1" dirty="0"/>
              <a:t> *</a:t>
            </a:r>
            <a:r>
              <a:rPr lang="en-IN" b="1" dirty="0" err="1"/>
              <a:t>ptr</a:t>
            </a:r>
            <a:r>
              <a:rPr lang="en-IN" b="1" dirty="0"/>
              <a:t>; </a:t>
            </a:r>
            <a:endParaRPr lang="en-IN" dirty="0"/>
          </a:p>
        </p:txBody>
      </p:sp>
      <p:sp>
        <p:nvSpPr>
          <p:cNvPr id="4" name="Slide Number Placeholder 3">
            <a:extLst>
              <a:ext uri="{FF2B5EF4-FFF2-40B4-BE49-F238E27FC236}">
                <a16:creationId xmlns:a16="http://schemas.microsoft.com/office/drawing/2014/main" id="{FDECD725-2FCF-4EC7-A8D5-901CFCF00C0E}"/>
              </a:ext>
            </a:extLst>
          </p:cNvPr>
          <p:cNvSpPr>
            <a:spLocks noGrp="1"/>
          </p:cNvSpPr>
          <p:nvPr>
            <p:ph type="sldNum" sz="quarter" idx="12"/>
          </p:nvPr>
        </p:nvSpPr>
        <p:spPr/>
        <p:txBody>
          <a:bodyPr/>
          <a:lstStyle/>
          <a:p>
            <a:fld id="{BBD0BF76-E763-4964-B6E3-972F78D927E1}" type="slidenum">
              <a:rPr lang="en-IN" smtClean="0"/>
              <a:t>3</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342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688" y="0"/>
            <a:ext cx="9603275" cy="600891"/>
          </a:xfrm>
        </p:spPr>
        <p:txBody>
          <a:bodyPr>
            <a:normAutofit fontScale="90000"/>
          </a:bodyPr>
          <a:lstStyle/>
          <a:p>
            <a:r>
              <a:rPr lang="en-IN" b="1" cap="all" dirty="0"/>
              <a:t>POINTER ARITHMETIC:</a:t>
            </a:r>
            <a:br>
              <a:rPr lang="en-IN" b="1" cap="all" dirty="0"/>
            </a:br>
            <a:endParaRPr lang="en-IN" dirty="0"/>
          </a:p>
        </p:txBody>
      </p:sp>
      <p:sp>
        <p:nvSpPr>
          <p:cNvPr id="3" name="Content Placeholder 2"/>
          <p:cNvSpPr>
            <a:spLocks noGrp="1"/>
          </p:cNvSpPr>
          <p:nvPr>
            <p:ph idx="1"/>
          </p:nvPr>
        </p:nvSpPr>
        <p:spPr>
          <a:xfrm>
            <a:off x="464065" y="1113677"/>
            <a:ext cx="11410072" cy="5075250"/>
          </a:xfrm>
        </p:spPr>
        <p:txBody>
          <a:bodyPr>
            <a:normAutofit/>
          </a:bodyPr>
          <a:lstStyle/>
          <a:p>
            <a:pPr algn="just"/>
            <a:r>
              <a:rPr lang="en-IN" dirty="0"/>
              <a:t>pointer is an address which is a numeric value; therefore, you can perform arithmetic operations on a pointer just as you can a numeric value.</a:t>
            </a:r>
          </a:p>
          <a:p>
            <a:pPr algn="just"/>
            <a:r>
              <a:rPr lang="en-IN" dirty="0"/>
              <a:t> There are four arithmetic operators that can be used on pointers:</a:t>
            </a:r>
          </a:p>
          <a:p>
            <a:pPr marL="914400" lvl="1" indent="-457200" algn="just">
              <a:buFont typeface="+mj-lt"/>
              <a:buAutoNum type="arabicPeriod"/>
            </a:pPr>
            <a:r>
              <a:rPr lang="en-IN" dirty="0"/>
              <a:t>Increment Operator ++, </a:t>
            </a:r>
          </a:p>
          <a:p>
            <a:pPr marL="914400" lvl="1" indent="-457200" algn="just">
              <a:buFont typeface="+mj-lt"/>
              <a:buAutoNum type="arabicPeriod"/>
            </a:pPr>
            <a:r>
              <a:rPr lang="en-IN" dirty="0"/>
              <a:t>Decrement Operator --, </a:t>
            </a:r>
          </a:p>
          <a:p>
            <a:pPr marL="914400" lvl="1" indent="-457200" algn="just">
              <a:buFont typeface="+mj-lt"/>
              <a:buAutoNum type="arabicPeriod"/>
            </a:pPr>
            <a:r>
              <a:rPr lang="en-IN" dirty="0"/>
              <a:t>Addition +, (P1+P2 is not possible but P1+4 (any no.) is allowed</a:t>
            </a:r>
          </a:p>
          <a:p>
            <a:pPr marL="914400" lvl="1" indent="-457200" algn="just">
              <a:buFont typeface="+mj-lt"/>
              <a:buAutoNum type="arabicPeriod"/>
            </a:pPr>
            <a:r>
              <a:rPr lang="en-IN" dirty="0"/>
              <a:t>Subtraction –(P1-P2 is valid and P1-4 (any no.) is allowed</a:t>
            </a:r>
          </a:p>
          <a:p>
            <a:pPr marL="914400" lvl="1" indent="-457200" algn="just">
              <a:buFont typeface="+mj-lt"/>
              <a:buAutoNum type="arabicPeriod"/>
            </a:pPr>
            <a:r>
              <a:rPr lang="en-IN" dirty="0"/>
              <a:t>comparison</a:t>
            </a:r>
          </a:p>
          <a:p>
            <a:pPr marL="457200" lvl="1" indent="0" algn="just">
              <a:buNone/>
            </a:pPr>
            <a:r>
              <a:rPr lang="en-IN" dirty="0"/>
              <a:t>Note:</a:t>
            </a:r>
          </a:p>
          <a:p>
            <a:pPr marL="457200" lvl="1" indent="0" algn="just">
              <a:buNone/>
            </a:pPr>
            <a:r>
              <a:rPr lang="en-IN" dirty="0"/>
              <a:t>P1+ P2  # invalid</a:t>
            </a:r>
          </a:p>
          <a:p>
            <a:pPr marL="457200" lvl="1" indent="0" algn="just">
              <a:buNone/>
            </a:pPr>
            <a:r>
              <a:rPr lang="en-IN" dirty="0"/>
              <a:t>P1*P2  # invalid</a:t>
            </a:r>
          </a:p>
          <a:p>
            <a:pPr marL="457200" lvl="1" indent="0" algn="just">
              <a:buNone/>
            </a:pPr>
            <a:r>
              <a:rPr lang="en-IN" dirty="0"/>
              <a:t>P1/P2  # invalid</a:t>
            </a:r>
          </a:p>
          <a:p>
            <a:pPr marL="457200" lvl="1" indent="0" algn="just">
              <a:buNone/>
            </a:pP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t>4</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225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3275" cy="1049235"/>
          </a:xfrm>
        </p:spPr>
        <p:txBody>
          <a:bodyPr/>
          <a:lstStyle/>
          <a:p>
            <a:r>
              <a:rPr lang="en-IN" b="1" cap="all" dirty="0"/>
              <a:t>POINTER ARITHMETIC:</a:t>
            </a:r>
            <a:endParaRPr lang="en-IN" dirty="0"/>
          </a:p>
        </p:txBody>
      </p:sp>
      <p:sp>
        <p:nvSpPr>
          <p:cNvPr id="3" name="Content Placeholder 2"/>
          <p:cNvSpPr>
            <a:spLocks noGrp="1"/>
          </p:cNvSpPr>
          <p:nvPr>
            <p:ph idx="1"/>
          </p:nvPr>
        </p:nvSpPr>
        <p:spPr>
          <a:xfrm>
            <a:off x="568567" y="943861"/>
            <a:ext cx="11240256" cy="5287122"/>
          </a:xfrm>
        </p:spPr>
        <p:txBody>
          <a:bodyPr>
            <a:normAutofit/>
          </a:bodyPr>
          <a:lstStyle/>
          <a:p>
            <a:r>
              <a:rPr lang="en-IN" dirty="0"/>
              <a:t>To understand pointer arithmetic, let us consider that </a:t>
            </a:r>
            <a:r>
              <a:rPr lang="en-IN" b="1" dirty="0" err="1"/>
              <a:t>ptr</a:t>
            </a:r>
            <a:r>
              <a:rPr lang="en-IN" dirty="0"/>
              <a:t> is an integer pointer which points to the address 1000. </a:t>
            </a:r>
          </a:p>
          <a:p>
            <a:r>
              <a:rPr lang="en-IN" dirty="0"/>
              <a:t>Assuming 32-bit integers, let us perform the following arithmetic operation on the pointer—</a:t>
            </a:r>
          </a:p>
          <a:p>
            <a:pPr marL="0" indent="0" algn="ctr">
              <a:buNone/>
            </a:pPr>
            <a:r>
              <a:rPr lang="en-IN" dirty="0" err="1"/>
              <a:t>ptr</a:t>
            </a:r>
            <a:r>
              <a:rPr lang="en-IN" dirty="0"/>
              <a:t>++</a:t>
            </a:r>
          </a:p>
          <a:p>
            <a:r>
              <a:rPr lang="en-IN" dirty="0"/>
              <a:t>The </a:t>
            </a:r>
            <a:r>
              <a:rPr lang="en-IN" b="1" dirty="0" err="1"/>
              <a:t>ptr</a:t>
            </a:r>
            <a:r>
              <a:rPr lang="en-IN" dirty="0"/>
              <a:t> will point to the location 1004 because each time </a:t>
            </a:r>
            <a:r>
              <a:rPr lang="en-IN" dirty="0" err="1"/>
              <a:t>ptr</a:t>
            </a:r>
            <a:r>
              <a:rPr lang="en-IN" dirty="0"/>
              <a:t> is incremented, it will point to the next integer. </a:t>
            </a:r>
          </a:p>
          <a:p>
            <a:r>
              <a:rPr lang="en-IN" dirty="0"/>
              <a:t>This operation will move the pointer to next memory location without impacting actual value at the memory location. </a:t>
            </a:r>
          </a:p>
          <a:p>
            <a:r>
              <a:rPr lang="en-IN" dirty="0"/>
              <a:t>If </a:t>
            </a:r>
            <a:r>
              <a:rPr lang="en-IN" dirty="0" err="1"/>
              <a:t>ptr</a:t>
            </a:r>
            <a:r>
              <a:rPr lang="en-IN" dirty="0"/>
              <a:t> points to a character whose address is 1000, then above operation will point to the location 1001 because next character will be available at 1001.</a:t>
            </a:r>
          </a:p>
        </p:txBody>
      </p:sp>
      <p:sp>
        <p:nvSpPr>
          <p:cNvPr id="4" name="Slide Number Placeholder 3"/>
          <p:cNvSpPr>
            <a:spLocks noGrp="1"/>
          </p:cNvSpPr>
          <p:nvPr>
            <p:ph type="sldNum" sz="quarter" idx="12"/>
          </p:nvPr>
        </p:nvSpPr>
        <p:spPr/>
        <p:txBody>
          <a:bodyPr/>
          <a:lstStyle/>
          <a:p>
            <a:fld id="{BBD0BF76-E763-4964-B6E3-972F78D927E1}" type="slidenum">
              <a:rPr lang="en-IN" smtClean="0"/>
              <a:t>5</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3646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3275" cy="561703"/>
          </a:xfrm>
        </p:spPr>
        <p:txBody>
          <a:bodyPr>
            <a:normAutofit fontScale="90000"/>
          </a:bodyPr>
          <a:lstStyle/>
          <a:p>
            <a:r>
              <a:rPr lang="en-IN" dirty="0"/>
              <a:t>Incrementing a Pointer</a:t>
            </a:r>
            <a:br>
              <a:rPr lang="en-IN" dirty="0"/>
            </a:br>
            <a:endParaRPr lang="en-IN" dirty="0"/>
          </a:p>
        </p:txBody>
      </p:sp>
      <p:sp>
        <p:nvSpPr>
          <p:cNvPr id="3" name="Content Placeholder 2"/>
          <p:cNvSpPr>
            <a:spLocks noGrp="1"/>
          </p:cNvSpPr>
          <p:nvPr>
            <p:ph idx="1"/>
          </p:nvPr>
        </p:nvSpPr>
        <p:spPr>
          <a:xfrm>
            <a:off x="477127" y="904672"/>
            <a:ext cx="11161879" cy="3294576"/>
          </a:xfrm>
        </p:spPr>
        <p:txBody>
          <a:bodyPr/>
          <a:lstStyle/>
          <a:p>
            <a:r>
              <a:rPr lang="en-IN" dirty="0"/>
              <a:t>We prefer using a pointer in our program instead of an array because the variable pointer can be incremented, unlike the array name which cannot be incremented because it is a constant pointer.</a:t>
            </a:r>
          </a:p>
          <a:p>
            <a:r>
              <a:rPr lang="en-IN" dirty="0"/>
              <a:t> The following program increments the variable pointer to access each succeeding element of the array −</a:t>
            </a:r>
          </a:p>
        </p:txBody>
      </p:sp>
      <p:sp>
        <p:nvSpPr>
          <p:cNvPr id="4" name="Slide Number Placeholder 3"/>
          <p:cNvSpPr>
            <a:spLocks noGrp="1"/>
          </p:cNvSpPr>
          <p:nvPr>
            <p:ph type="sldNum" sz="quarter" idx="12"/>
          </p:nvPr>
        </p:nvSpPr>
        <p:spPr/>
        <p:txBody>
          <a:bodyPr/>
          <a:lstStyle/>
          <a:p>
            <a:fld id="{BBD0BF76-E763-4964-B6E3-972F78D927E1}" type="slidenum">
              <a:rPr lang="en-IN" smtClean="0"/>
              <a:t>6</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58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19" y="0"/>
            <a:ext cx="9603275" cy="1049235"/>
          </a:xfrm>
        </p:spPr>
        <p:txBody>
          <a:bodyPr/>
          <a:lstStyle/>
          <a:p>
            <a:r>
              <a:rPr lang="en-IN" dirty="0"/>
              <a:t>Example</a:t>
            </a:r>
          </a:p>
        </p:txBody>
      </p:sp>
      <p:sp>
        <p:nvSpPr>
          <p:cNvPr id="4" name="Slide Number Placeholder 3"/>
          <p:cNvSpPr>
            <a:spLocks noGrp="1"/>
          </p:cNvSpPr>
          <p:nvPr>
            <p:ph type="sldNum" sz="quarter" idx="12"/>
          </p:nvPr>
        </p:nvSpPr>
        <p:spPr/>
        <p:txBody>
          <a:bodyPr/>
          <a:lstStyle/>
          <a:p>
            <a:fld id="{BBD0BF76-E763-4964-B6E3-972F78D927E1}" type="slidenum">
              <a:rPr lang="en-IN" smtClean="0"/>
              <a:t>7</a:t>
            </a:fld>
            <a:endParaRPr lang="en-IN"/>
          </a:p>
        </p:txBody>
      </p:sp>
      <p:sp>
        <p:nvSpPr>
          <p:cNvPr id="5" name="Rectangle 4"/>
          <p:cNvSpPr/>
          <p:nvPr/>
        </p:nvSpPr>
        <p:spPr>
          <a:xfrm>
            <a:off x="272143" y="1229642"/>
            <a:ext cx="4783183" cy="3970318"/>
          </a:xfrm>
          <a:prstGeom prst="rect">
            <a:avLst/>
          </a:prstGeom>
        </p:spPr>
        <p:txBody>
          <a:bodyPr wrap="square">
            <a:spAutoFit/>
          </a:bodyPr>
          <a:lstStyle/>
          <a:p>
            <a:r>
              <a:rPr lang="en-IN" dirty="0"/>
              <a:t>#include &lt;</a:t>
            </a:r>
            <a:r>
              <a:rPr lang="en-IN" dirty="0" err="1"/>
              <a:t>iostream</a:t>
            </a:r>
            <a:r>
              <a:rPr lang="en-IN" dirty="0"/>
              <a:t>&gt;</a:t>
            </a:r>
          </a:p>
          <a:p>
            <a:endParaRPr lang="en-IN" dirty="0"/>
          </a:p>
          <a:p>
            <a:r>
              <a:rPr lang="en-IN" dirty="0"/>
              <a:t>using namespace </a:t>
            </a:r>
            <a:r>
              <a:rPr lang="en-IN" dirty="0" err="1"/>
              <a:t>std</a:t>
            </a:r>
            <a:r>
              <a:rPr lang="en-IN" dirty="0"/>
              <a:t>;</a:t>
            </a:r>
          </a:p>
          <a:p>
            <a:r>
              <a:rPr lang="en-IN" dirty="0" err="1"/>
              <a:t>const</a:t>
            </a:r>
            <a:r>
              <a:rPr lang="en-IN" dirty="0"/>
              <a:t> </a:t>
            </a:r>
            <a:r>
              <a:rPr lang="en-IN" dirty="0" err="1"/>
              <a:t>int</a:t>
            </a:r>
            <a:r>
              <a:rPr lang="en-IN" dirty="0"/>
              <a:t> MAX = 3;</a:t>
            </a:r>
          </a:p>
          <a:p>
            <a:endParaRPr lang="en-IN" dirty="0"/>
          </a:p>
          <a:p>
            <a:r>
              <a:rPr lang="en-IN" dirty="0" err="1"/>
              <a:t>int</a:t>
            </a:r>
            <a:r>
              <a:rPr lang="en-IN" dirty="0"/>
              <a:t> main () {</a:t>
            </a:r>
          </a:p>
          <a:p>
            <a:r>
              <a:rPr lang="en-IN" dirty="0"/>
              <a:t>   </a:t>
            </a:r>
            <a:r>
              <a:rPr lang="en-IN" dirty="0" err="1"/>
              <a:t>int</a:t>
            </a:r>
            <a:r>
              <a:rPr lang="en-IN" dirty="0"/>
              <a:t>  </a:t>
            </a:r>
            <a:r>
              <a:rPr lang="en-IN" dirty="0" err="1"/>
              <a:t>var</a:t>
            </a:r>
            <a:r>
              <a:rPr lang="en-IN" dirty="0"/>
              <a:t>[MAX] = {10, 100, 200};</a:t>
            </a:r>
          </a:p>
          <a:p>
            <a:r>
              <a:rPr lang="en-IN" dirty="0"/>
              <a:t>   </a:t>
            </a:r>
            <a:r>
              <a:rPr lang="en-IN" dirty="0" err="1"/>
              <a:t>int</a:t>
            </a:r>
            <a:r>
              <a:rPr lang="en-IN" dirty="0"/>
              <a:t>  *</a:t>
            </a:r>
            <a:r>
              <a:rPr lang="en-IN" dirty="0" err="1"/>
              <a:t>ptr</a:t>
            </a:r>
            <a:r>
              <a:rPr lang="en-IN" dirty="0"/>
              <a:t>;</a:t>
            </a:r>
          </a:p>
          <a:p>
            <a:endParaRPr lang="en-IN" dirty="0"/>
          </a:p>
          <a:p>
            <a:r>
              <a:rPr lang="en-IN" dirty="0"/>
              <a:t>   // let us have array address in pointer.</a:t>
            </a:r>
          </a:p>
          <a:p>
            <a:endParaRPr lang="en-IN" dirty="0"/>
          </a:p>
          <a:p>
            <a:r>
              <a:rPr lang="en-IN" dirty="0"/>
              <a:t>   </a:t>
            </a:r>
            <a:r>
              <a:rPr lang="en-IN" dirty="0" err="1"/>
              <a:t>ptr</a:t>
            </a:r>
            <a:r>
              <a:rPr lang="en-IN" dirty="0"/>
              <a:t> = </a:t>
            </a:r>
            <a:r>
              <a:rPr lang="en-IN" dirty="0" err="1"/>
              <a:t>var</a:t>
            </a:r>
            <a:r>
              <a:rPr lang="en-IN" dirty="0"/>
              <a:t>;</a:t>
            </a:r>
          </a:p>
          <a:p>
            <a:r>
              <a:rPr lang="en-IN" dirty="0"/>
              <a:t>   </a:t>
            </a:r>
          </a:p>
          <a:p>
            <a:r>
              <a:rPr lang="en-IN" dirty="0"/>
              <a:t>   </a:t>
            </a:r>
          </a:p>
        </p:txBody>
      </p:sp>
      <p:sp>
        <p:nvSpPr>
          <p:cNvPr id="6" name="Rectangle 5"/>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551023" y="1229641"/>
            <a:ext cx="4711337" cy="3693319"/>
          </a:xfrm>
          <a:prstGeom prst="rect">
            <a:avLst/>
          </a:prstGeom>
        </p:spPr>
        <p:txBody>
          <a:bodyPr wrap="square">
            <a:spAutoFit/>
          </a:bodyPr>
          <a:lstStyle/>
          <a:p>
            <a:r>
              <a:rPr lang="en-IN" dirty="0"/>
              <a:t>for (</a:t>
            </a:r>
            <a:r>
              <a:rPr lang="en-IN" dirty="0" err="1"/>
              <a:t>int</a:t>
            </a:r>
            <a:r>
              <a:rPr lang="en-IN" dirty="0"/>
              <a:t> i = 0; i &lt; MAX; i++) {</a:t>
            </a:r>
          </a:p>
          <a:p>
            <a:r>
              <a:rPr lang="en-IN" dirty="0"/>
              <a:t>      </a:t>
            </a:r>
            <a:r>
              <a:rPr lang="en-IN" dirty="0" err="1"/>
              <a:t>cout</a:t>
            </a:r>
            <a:r>
              <a:rPr lang="en-IN" dirty="0"/>
              <a:t> &lt;&lt; "Address of </a:t>
            </a:r>
            <a:r>
              <a:rPr lang="en-IN" dirty="0" err="1"/>
              <a:t>var</a:t>
            </a:r>
            <a:r>
              <a:rPr lang="en-IN" dirty="0"/>
              <a:t>[" &lt;&lt; i &lt;&lt; "] = ";</a:t>
            </a:r>
          </a:p>
          <a:p>
            <a:r>
              <a:rPr lang="en-IN" dirty="0"/>
              <a:t>      </a:t>
            </a:r>
            <a:r>
              <a:rPr lang="en-IN" dirty="0" err="1"/>
              <a:t>cout</a:t>
            </a:r>
            <a:r>
              <a:rPr lang="en-IN" dirty="0"/>
              <a:t> &lt;&lt; </a:t>
            </a:r>
            <a:r>
              <a:rPr lang="en-IN" dirty="0" err="1"/>
              <a:t>ptr</a:t>
            </a:r>
            <a:r>
              <a:rPr lang="en-IN" dirty="0"/>
              <a:t> &lt;&lt; </a:t>
            </a:r>
            <a:r>
              <a:rPr lang="en-IN" dirty="0" err="1"/>
              <a:t>endl</a:t>
            </a:r>
            <a:r>
              <a:rPr lang="en-IN" dirty="0"/>
              <a:t>;</a:t>
            </a:r>
          </a:p>
          <a:p>
            <a:endParaRPr lang="en-IN" dirty="0"/>
          </a:p>
          <a:p>
            <a:r>
              <a:rPr lang="en-IN" dirty="0"/>
              <a:t>      </a:t>
            </a:r>
            <a:r>
              <a:rPr lang="en-IN" dirty="0" err="1"/>
              <a:t>cout</a:t>
            </a:r>
            <a:r>
              <a:rPr lang="en-IN" dirty="0"/>
              <a:t> &lt;&lt; "Value of </a:t>
            </a:r>
            <a:r>
              <a:rPr lang="en-IN" dirty="0" err="1"/>
              <a:t>var</a:t>
            </a:r>
            <a:r>
              <a:rPr lang="en-IN" dirty="0"/>
              <a:t>[" &lt;&lt; i &lt;&lt; "] = ";</a:t>
            </a:r>
          </a:p>
          <a:p>
            <a:r>
              <a:rPr lang="en-IN" dirty="0"/>
              <a:t>      </a:t>
            </a:r>
            <a:r>
              <a:rPr lang="en-IN" dirty="0" err="1"/>
              <a:t>cout</a:t>
            </a:r>
            <a:r>
              <a:rPr lang="en-IN" dirty="0"/>
              <a:t> &lt;&lt; *</a:t>
            </a:r>
            <a:r>
              <a:rPr lang="en-IN" dirty="0" err="1"/>
              <a:t>ptr</a:t>
            </a:r>
            <a:r>
              <a:rPr lang="en-IN" dirty="0"/>
              <a:t> &lt;&lt; </a:t>
            </a:r>
            <a:r>
              <a:rPr lang="en-IN" dirty="0" err="1"/>
              <a:t>endl</a:t>
            </a:r>
            <a:r>
              <a:rPr lang="en-IN" dirty="0"/>
              <a:t>;</a:t>
            </a:r>
          </a:p>
          <a:p>
            <a:endParaRPr lang="en-IN" dirty="0"/>
          </a:p>
          <a:p>
            <a:r>
              <a:rPr lang="en-IN" dirty="0"/>
              <a:t>      // point to the next location</a:t>
            </a:r>
          </a:p>
          <a:p>
            <a:r>
              <a:rPr lang="en-IN" dirty="0"/>
              <a:t>      </a:t>
            </a:r>
            <a:r>
              <a:rPr lang="en-IN" dirty="0" err="1"/>
              <a:t>ptr</a:t>
            </a:r>
            <a:r>
              <a:rPr lang="en-IN" dirty="0"/>
              <a:t>++;</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167900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04" y="117302"/>
            <a:ext cx="9603275" cy="444402"/>
          </a:xfrm>
        </p:spPr>
        <p:txBody>
          <a:bodyPr>
            <a:normAutofit fontScale="90000"/>
          </a:bodyPr>
          <a:lstStyle/>
          <a:p>
            <a:r>
              <a:rPr lang="en-IN" dirty="0"/>
              <a:t>Output:</a:t>
            </a:r>
          </a:p>
        </p:txBody>
      </p:sp>
      <p:sp>
        <p:nvSpPr>
          <p:cNvPr id="3" name="Content Placeholder 2"/>
          <p:cNvSpPr>
            <a:spLocks noGrp="1"/>
          </p:cNvSpPr>
          <p:nvPr>
            <p:ph idx="1"/>
          </p:nvPr>
        </p:nvSpPr>
        <p:spPr>
          <a:xfrm>
            <a:off x="437938" y="1322683"/>
            <a:ext cx="11436199" cy="3294576"/>
          </a:xfrm>
        </p:spPr>
        <p:txBody>
          <a:bodyPr>
            <a:normAutofit fontScale="92500"/>
          </a:bodyPr>
          <a:lstStyle/>
          <a:p>
            <a:r>
              <a:rPr lang="en-IN" dirty="0"/>
              <a:t>When the above code is compiled and executed, it produces result something as follows—</a:t>
            </a:r>
          </a:p>
          <a:p>
            <a:pPr marL="0" indent="0">
              <a:buNone/>
            </a:pPr>
            <a:endParaRPr lang="en-IN" dirty="0"/>
          </a:p>
          <a:p>
            <a:pPr marL="457200" lvl="1" indent="0">
              <a:buNone/>
            </a:pPr>
            <a:r>
              <a:rPr lang="en-IN" dirty="0"/>
              <a:t>Address of </a:t>
            </a:r>
            <a:r>
              <a:rPr lang="en-IN" dirty="0" err="1"/>
              <a:t>var</a:t>
            </a:r>
            <a:r>
              <a:rPr lang="en-IN" dirty="0"/>
              <a:t>[0] = 0xbfa088b0</a:t>
            </a:r>
          </a:p>
          <a:p>
            <a:pPr marL="457200" lvl="1" indent="0">
              <a:buNone/>
            </a:pPr>
            <a:r>
              <a:rPr lang="en-IN" dirty="0"/>
              <a:t>Value of </a:t>
            </a:r>
            <a:r>
              <a:rPr lang="en-IN" dirty="0" err="1"/>
              <a:t>var</a:t>
            </a:r>
            <a:r>
              <a:rPr lang="en-IN" dirty="0"/>
              <a:t>[0] = 10</a:t>
            </a:r>
          </a:p>
          <a:p>
            <a:pPr marL="457200" lvl="1" indent="0">
              <a:buNone/>
            </a:pPr>
            <a:r>
              <a:rPr lang="en-IN" dirty="0"/>
              <a:t>Address of </a:t>
            </a:r>
            <a:r>
              <a:rPr lang="en-IN" dirty="0" err="1"/>
              <a:t>var</a:t>
            </a:r>
            <a:r>
              <a:rPr lang="en-IN" dirty="0"/>
              <a:t>[1] = 0xbfa088b4</a:t>
            </a:r>
          </a:p>
          <a:p>
            <a:pPr marL="457200" lvl="1" indent="0">
              <a:buNone/>
            </a:pPr>
            <a:r>
              <a:rPr lang="en-IN" dirty="0"/>
              <a:t>Value of </a:t>
            </a:r>
            <a:r>
              <a:rPr lang="en-IN" dirty="0" err="1"/>
              <a:t>var</a:t>
            </a:r>
            <a:r>
              <a:rPr lang="en-IN" dirty="0"/>
              <a:t>[1] = 100</a:t>
            </a:r>
          </a:p>
          <a:p>
            <a:pPr marL="457200" lvl="1" indent="0">
              <a:buNone/>
            </a:pPr>
            <a:r>
              <a:rPr lang="en-IN" dirty="0"/>
              <a:t>Address of </a:t>
            </a:r>
            <a:r>
              <a:rPr lang="en-IN" dirty="0" err="1"/>
              <a:t>var</a:t>
            </a:r>
            <a:r>
              <a:rPr lang="en-IN" dirty="0"/>
              <a:t>[2] = 0xbfa088b8</a:t>
            </a:r>
          </a:p>
          <a:p>
            <a:pPr marL="457200" lvl="1" indent="0">
              <a:buNone/>
            </a:pPr>
            <a:r>
              <a:rPr lang="en-IN" dirty="0"/>
              <a:t>Value of </a:t>
            </a:r>
            <a:r>
              <a:rPr lang="en-IN" dirty="0" err="1"/>
              <a:t>var</a:t>
            </a:r>
            <a:r>
              <a:rPr lang="en-IN" dirty="0"/>
              <a:t>[2] = 200</a:t>
            </a:r>
          </a:p>
        </p:txBody>
      </p:sp>
      <p:sp>
        <p:nvSpPr>
          <p:cNvPr id="4" name="Slide Number Placeholder 3"/>
          <p:cNvSpPr>
            <a:spLocks noGrp="1"/>
          </p:cNvSpPr>
          <p:nvPr>
            <p:ph type="sldNum" sz="quarter" idx="12"/>
          </p:nvPr>
        </p:nvSpPr>
        <p:spPr/>
        <p:txBody>
          <a:bodyPr/>
          <a:lstStyle/>
          <a:p>
            <a:fld id="{BBD0BF76-E763-4964-B6E3-972F78D927E1}" type="slidenum">
              <a:rPr lang="en-IN" smtClean="0"/>
              <a:t>8</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353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67" y="0"/>
            <a:ext cx="9603275" cy="1049235"/>
          </a:xfrm>
        </p:spPr>
        <p:txBody>
          <a:bodyPr/>
          <a:lstStyle/>
          <a:p>
            <a:r>
              <a:rPr lang="en-IN" dirty="0"/>
              <a:t>Decrementing a Pointer</a:t>
            </a:r>
            <a:br>
              <a:rPr lang="en-IN" dirty="0"/>
            </a:b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t>9</a:t>
            </a:fld>
            <a:endParaRPr lang="en-IN"/>
          </a:p>
        </p:txBody>
      </p:sp>
      <p:sp>
        <p:nvSpPr>
          <p:cNvPr id="5" name="Rectangle 4"/>
          <p:cNvSpPr/>
          <p:nvPr/>
        </p:nvSpPr>
        <p:spPr>
          <a:xfrm>
            <a:off x="200296" y="1083908"/>
            <a:ext cx="11203577" cy="923330"/>
          </a:xfrm>
          <a:prstGeom prst="rect">
            <a:avLst/>
          </a:prstGeom>
        </p:spPr>
        <p:txBody>
          <a:bodyPr wrap="square">
            <a:spAutoFit/>
          </a:bodyPr>
          <a:lstStyle/>
          <a:p>
            <a:pPr algn="just"/>
            <a:r>
              <a:rPr lang="en-IN" dirty="0"/>
              <a:t>The same considerations apply to decrementing a pointer, which decreases its value by the number of bytes of its data type as shown below −</a:t>
            </a:r>
          </a:p>
          <a:p>
            <a:pPr algn="just"/>
            <a:endParaRPr lang="en-IN" dirty="0"/>
          </a:p>
        </p:txBody>
      </p:sp>
      <p:sp>
        <p:nvSpPr>
          <p:cNvPr id="7" name="Rectangle 6"/>
          <p:cNvSpPr/>
          <p:nvPr/>
        </p:nvSpPr>
        <p:spPr>
          <a:xfrm>
            <a:off x="350520" y="2159414"/>
            <a:ext cx="6096000" cy="3693319"/>
          </a:xfrm>
          <a:prstGeom prst="rect">
            <a:avLst/>
          </a:prstGeom>
        </p:spPr>
        <p:txBody>
          <a:bodyPr>
            <a:spAutoFit/>
          </a:bodyPr>
          <a:lstStyle/>
          <a:p>
            <a:r>
              <a:rPr lang="en-IN" dirty="0"/>
              <a:t>#include &lt;</a:t>
            </a:r>
            <a:r>
              <a:rPr lang="en-IN" dirty="0" err="1"/>
              <a:t>iostream</a:t>
            </a:r>
            <a:r>
              <a:rPr lang="en-IN" dirty="0"/>
              <a:t>&gt;</a:t>
            </a:r>
          </a:p>
          <a:p>
            <a:endParaRPr lang="en-IN" dirty="0"/>
          </a:p>
          <a:p>
            <a:r>
              <a:rPr lang="en-IN" dirty="0"/>
              <a:t>using namespace </a:t>
            </a:r>
            <a:r>
              <a:rPr lang="en-IN" dirty="0" err="1"/>
              <a:t>std</a:t>
            </a:r>
            <a:r>
              <a:rPr lang="en-IN" dirty="0"/>
              <a:t>;</a:t>
            </a:r>
          </a:p>
          <a:p>
            <a:r>
              <a:rPr lang="en-IN" dirty="0" err="1"/>
              <a:t>const</a:t>
            </a:r>
            <a:r>
              <a:rPr lang="en-IN" dirty="0"/>
              <a:t> </a:t>
            </a:r>
            <a:r>
              <a:rPr lang="en-IN" dirty="0" err="1"/>
              <a:t>int</a:t>
            </a:r>
            <a:r>
              <a:rPr lang="en-IN" dirty="0"/>
              <a:t> MAX = 3;</a:t>
            </a:r>
          </a:p>
          <a:p>
            <a:endParaRPr lang="en-IN" dirty="0"/>
          </a:p>
          <a:p>
            <a:r>
              <a:rPr lang="en-IN" dirty="0" err="1"/>
              <a:t>int</a:t>
            </a:r>
            <a:r>
              <a:rPr lang="en-IN" dirty="0"/>
              <a:t> main () {</a:t>
            </a:r>
          </a:p>
          <a:p>
            <a:r>
              <a:rPr lang="en-IN" dirty="0"/>
              <a:t>   </a:t>
            </a:r>
            <a:r>
              <a:rPr lang="en-IN" dirty="0" err="1"/>
              <a:t>int</a:t>
            </a:r>
            <a:r>
              <a:rPr lang="en-IN" dirty="0"/>
              <a:t>  </a:t>
            </a:r>
            <a:r>
              <a:rPr lang="en-IN" dirty="0" err="1"/>
              <a:t>var</a:t>
            </a:r>
            <a:r>
              <a:rPr lang="en-IN" dirty="0"/>
              <a:t>[MAX] = {10, 100, 200};</a:t>
            </a:r>
          </a:p>
          <a:p>
            <a:r>
              <a:rPr lang="en-IN" dirty="0"/>
              <a:t>   </a:t>
            </a:r>
            <a:r>
              <a:rPr lang="en-IN" dirty="0" err="1"/>
              <a:t>int</a:t>
            </a:r>
            <a:r>
              <a:rPr lang="en-IN" dirty="0"/>
              <a:t>  *</a:t>
            </a:r>
            <a:r>
              <a:rPr lang="en-IN" dirty="0" err="1"/>
              <a:t>ptr</a:t>
            </a:r>
            <a:r>
              <a:rPr lang="en-IN" dirty="0"/>
              <a:t>;</a:t>
            </a:r>
          </a:p>
          <a:p>
            <a:endParaRPr lang="en-IN" dirty="0"/>
          </a:p>
          <a:p>
            <a:r>
              <a:rPr lang="en-IN" dirty="0"/>
              <a:t>   // let us have address of the last element in pointer.</a:t>
            </a:r>
          </a:p>
          <a:p>
            <a:endParaRPr lang="en-IN" dirty="0"/>
          </a:p>
          <a:p>
            <a:r>
              <a:rPr lang="en-IN" dirty="0"/>
              <a:t>   </a:t>
            </a:r>
            <a:r>
              <a:rPr lang="en-IN" dirty="0" err="1"/>
              <a:t>ptr</a:t>
            </a:r>
            <a:r>
              <a:rPr lang="en-IN" dirty="0"/>
              <a:t> = &amp;</a:t>
            </a:r>
            <a:r>
              <a:rPr lang="en-IN" dirty="0" err="1"/>
              <a:t>var</a:t>
            </a:r>
            <a:r>
              <a:rPr lang="en-IN" dirty="0"/>
              <a:t>[MAX-1];</a:t>
            </a:r>
          </a:p>
          <a:p>
            <a:r>
              <a:rPr lang="en-IN" dirty="0"/>
              <a:t>   </a:t>
            </a:r>
          </a:p>
        </p:txBody>
      </p:sp>
      <p:sp>
        <p:nvSpPr>
          <p:cNvPr id="8" name="Rectangle 7"/>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979923" y="1994788"/>
            <a:ext cx="4868092" cy="3970318"/>
          </a:xfrm>
          <a:prstGeom prst="rect">
            <a:avLst/>
          </a:prstGeom>
        </p:spPr>
        <p:txBody>
          <a:bodyPr wrap="square">
            <a:spAutoFit/>
          </a:bodyPr>
          <a:lstStyle/>
          <a:p>
            <a:r>
              <a:rPr lang="en-IN" dirty="0"/>
              <a:t> for (</a:t>
            </a:r>
            <a:r>
              <a:rPr lang="en-IN" dirty="0" err="1"/>
              <a:t>int</a:t>
            </a:r>
            <a:r>
              <a:rPr lang="en-IN" dirty="0"/>
              <a:t> i = MAX; i &gt; 0; i--) {</a:t>
            </a:r>
          </a:p>
          <a:p>
            <a:r>
              <a:rPr lang="en-IN" dirty="0"/>
              <a:t>      </a:t>
            </a:r>
            <a:r>
              <a:rPr lang="en-IN" dirty="0" err="1"/>
              <a:t>cout</a:t>
            </a:r>
            <a:r>
              <a:rPr lang="en-IN" dirty="0"/>
              <a:t> &lt;&lt; "Address of </a:t>
            </a:r>
            <a:r>
              <a:rPr lang="en-IN" dirty="0" err="1"/>
              <a:t>var</a:t>
            </a:r>
            <a:r>
              <a:rPr lang="en-IN" dirty="0"/>
              <a:t>[" &lt;&lt; i &lt;&lt; "] = ";</a:t>
            </a:r>
          </a:p>
          <a:p>
            <a:r>
              <a:rPr lang="en-IN" dirty="0"/>
              <a:t>      </a:t>
            </a:r>
            <a:r>
              <a:rPr lang="en-IN" dirty="0" err="1"/>
              <a:t>cout</a:t>
            </a:r>
            <a:r>
              <a:rPr lang="en-IN" dirty="0"/>
              <a:t> &lt;&lt; </a:t>
            </a:r>
            <a:r>
              <a:rPr lang="en-IN" dirty="0" err="1"/>
              <a:t>ptr</a:t>
            </a:r>
            <a:r>
              <a:rPr lang="en-IN" dirty="0"/>
              <a:t> &lt;&lt; </a:t>
            </a:r>
            <a:r>
              <a:rPr lang="en-IN" dirty="0" err="1"/>
              <a:t>endl</a:t>
            </a:r>
            <a:r>
              <a:rPr lang="en-IN" dirty="0"/>
              <a:t>;</a:t>
            </a:r>
          </a:p>
          <a:p>
            <a:endParaRPr lang="en-IN" dirty="0"/>
          </a:p>
          <a:p>
            <a:r>
              <a:rPr lang="en-IN" dirty="0"/>
              <a:t>      </a:t>
            </a:r>
            <a:r>
              <a:rPr lang="en-IN" dirty="0" err="1"/>
              <a:t>cout</a:t>
            </a:r>
            <a:r>
              <a:rPr lang="en-IN" dirty="0"/>
              <a:t> &lt;&lt; "Value of </a:t>
            </a:r>
            <a:r>
              <a:rPr lang="en-IN" dirty="0" err="1"/>
              <a:t>var</a:t>
            </a:r>
            <a:r>
              <a:rPr lang="en-IN" dirty="0"/>
              <a:t>[" &lt;&lt; i &lt;&lt; "] = ";</a:t>
            </a:r>
          </a:p>
          <a:p>
            <a:r>
              <a:rPr lang="en-IN" dirty="0"/>
              <a:t>      </a:t>
            </a:r>
            <a:r>
              <a:rPr lang="en-IN" dirty="0" err="1"/>
              <a:t>cout</a:t>
            </a:r>
            <a:r>
              <a:rPr lang="en-IN" dirty="0"/>
              <a:t> &lt;&lt; *</a:t>
            </a:r>
            <a:r>
              <a:rPr lang="en-IN" dirty="0" err="1"/>
              <a:t>ptr</a:t>
            </a:r>
            <a:r>
              <a:rPr lang="en-IN" dirty="0"/>
              <a:t> &lt;&lt; </a:t>
            </a:r>
            <a:r>
              <a:rPr lang="en-IN" dirty="0" err="1"/>
              <a:t>endl</a:t>
            </a:r>
            <a:r>
              <a:rPr lang="en-IN" dirty="0"/>
              <a:t>;</a:t>
            </a:r>
          </a:p>
          <a:p>
            <a:endParaRPr lang="en-IN" dirty="0"/>
          </a:p>
          <a:p>
            <a:r>
              <a:rPr lang="en-IN" dirty="0"/>
              <a:t>      // point to the previous location</a:t>
            </a:r>
          </a:p>
          <a:p>
            <a:endParaRPr lang="en-IN" dirty="0"/>
          </a:p>
          <a:p>
            <a:r>
              <a:rPr lang="en-IN" dirty="0"/>
              <a:t>      </a:t>
            </a:r>
            <a:r>
              <a:rPr lang="en-IN" dirty="0" err="1"/>
              <a:t>ptr</a:t>
            </a:r>
            <a:r>
              <a:rPr lang="en-IN" dirty="0"/>
              <a:t>--;</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8252816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1044</TotalTime>
  <Words>1529</Words>
  <Application>Microsoft Office PowerPoint</Application>
  <PresentationFormat>Widescreen</PresentationFormat>
  <Paragraphs>232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vt:lpstr>
      <vt:lpstr>Gallery</vt:lpstr>
      <vt:lpstr>SDF II(15B11CI211)  EVEN Semester 2021</vt:lpstr>
      <vt:lpstr>Lecture 4 – Pointers arithmetic in C++</vt:lpstr>
      <vt:lpstr>Pointers</vt:lpstr>
      <vt:lpstr>POINTER ARITHMETIC: </vt:lpstr>
      <vt:lpstr>POINTER ARITHMETIC:</vt:lpstr>
      <vt:lpstr>Incrementing a Pointer </vt:lpstr>
      <vt:lpstr>Example</vt:lpstr>
      <vt:lpstr>Output:</vt:lpstr>
      <vt:lpstr>Decrementing a Pointer </vt:lpstr>
      <vt:lpstr>Output</vt:lpstr>
      <vt:lpstr>Pointer Addition </vt:lpstr>
      <vt:lpstr> Pointer Subtraction </vt:lpstr>
      <vt:lpstr>Pointer Comparisons </vt:lpstr>
      <vt:lpstr>Example</vt:lpstr>
      <vt:lpstr>Output—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dc:title>
  <dc:creator>Shefali</dc:creator>
  <cp:lastModifiedBy>Neetu Sardana</cp:lastModifiedBy>
  <cp:revision>69</cp:revision>
  <dcterms:created xsi:type="dcterms:W3CDTF">2020-06-20T13:41:26Z</dcterms:created>
  <dcterms:modified xsi:type="dcterms:W3CDTF">2021-01-30T04:44:37Z</dcterms:modified>
</cp:coreProperties>
</file>