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8" r:id="rId2"/>
    <p:sldId id="283" r:id="rId3"/>
    <p:sldId id="270" r:id="rId4"/>
    <p:sldId id="322" r:id="rId5"/>
    <p:sldId id="321" r:id="rId6"/>
    <p:sldId id="259" r:id="rId7"/>
    <p:sldId id="271" r:id="rId8"/>
    <p:sldId id="272" r:id="rId9"/>
    <p:sldId id="273" r:id="rId10"/>
    <p:sldId id="274" r:id="rId11"/>
    <p:sldId id="275" r:id="rId12"/>
    <p:sldId id="375" r:id="rId13"/>
    <p:sldId id="376" r:id="rId14"/>
    <p:sldId id="276" r:id="rId15"/>
    <p:sldId id="368" r:id="rId16"/>
    <p:sldId id="277" r:id="rId17"/>
    <p:sldId id="366" r:id="rId18"/>
    <p:sldId id="367" r:id="rId19"/>
    <p:sldId id="278" r:id="rId20"/>
    <p:sldId id="377" r:id="rId21"/>
    <p:sldId id="280" r:id="rId22"/>
    <p:sldId id="300" r:id="rId23"/>
    <p:sldId id="312" r:id="rId24"/>
    <p:sldId id="313" r:id="rId25"/>
    <p:sldId id="294" r:id="rId26"/>
    <p:sldId id="295" r:id="rId27"/>
    <p:sldId id="296" r:id="rId28"/>
    <p:sldId id="297" r:id="rId29"/>
    <p:sldId id="298" r:id="rId30"/>
    <p:sldId id="299" r:id="rId31"/>
    <p:sldId id="315" r:id="rId32"/>
    <p:sldId id="372" r:id="rId33"/>
    <p:sldId id="364" r:id="rId34"/>
    <p:sldId id="365" r:id="rId35"/>
    <p:sldId id="369" r:id="rId36"/>
    <p:sldId id="373" r:id="rId37"/>
    <p:sldId id="374" r:id="rId38"/>
    <p:sldId id="370" r:id="rId39"/>
    <p:sldId id="37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94434" autoAdjust="0"/>
  </p:normalViewPr>
  <p:slideViewPr>
    <p:cSldViewPr snapToGrid="0">
      <p:cViewPr varScale="1">
        <p:scale>
          <a:sx n="49" d="100"/>
          <a:sy n="49" d="100"/>
        </p:scale>
        <p:origin x="813" y="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7F44-F35C-479E-84F5-0A6F96D411CC}" type="datetimeFigureOut">
              <a:rPr lang="en-IN" smtClean="0"/>
              <a:t>15-02-2021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A5696-7796-46BF-81E0-6355DAFC2890}" type="slidenum">
              <a:rPr lang="en-IN" smtClean="0"/>
              <a:t>‹#›</a:t>
            </a:fld>
            <a:endParaRPr lang="en-IN"/>
          </a:p>
        </p:txBody>
      </p:sp>
    </p:spTree>
    <p:extLst>
      <p:ext uri="{BB962C8B-B14F-4D97-AF65-F5344CB8AC3E}">
        <p14:creationId xmlns:p14="http://schemas.microsoft.com/office/powerpoint/2010/main" val="425408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AAA5696-7796-46BF-81E0-6355DAFC2890}" type="slidenum">
              <a:rPr lang="en-IN" smtClean="0"/>
              <a:t>14</a:t>
            </a:fld>
            <a:endParaRPr lang="en-IN"/>
          </a:p>
        </p:txBody>
      </p:sp>
    </p:spTree>
    <p:extLst>
      <p:ext uri="{BB962C8B-B14F-4D97-AF65-F5344CB8AC3E}">
        <p14:creationId xmlns:p14="http://schemas.microsoft.com/office/powerpoint/2010/main" val="207115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A922EC9-E51D-43D8-B268-38006CC56AF9}"/>
              </a:ext>
            </a:extLst>
          </p:cNvPr>
          <p:cNvSpPr>
            <a:spLocks noGrp="1" noRot="1" noChangeAspect="1" noChangeArrowheads="1" noTextEdit="1"/>
          </p:cNvSpPr>
          <p:nvPr>
            <p:ph type="sldImg"/>
          </p:nvPr>
        </p:nvSpPr>
        <p:spPr>
          <a:xfrm>
            <a:off x="393700" y="692150"/>
            <a:ext cx="6072188" cy="3416300"/>
          </a:xfrm>
          <a:ln/>
        </p:spPr>
      </p:sp>
      <p:sp>
        <p:nvSpPr>
          <p:cNvPr id="18435" name="Rectangle 3">
            <a:extLst>
              <a:ext uri="{FF2B5EF4-FFF2-40B4-BE49-F238E27FC236}">
                <a16:creationId xmlns:a16="http://schemas.microsoft.com/office/drawing/2014/main" id="{D743AC94-FF21-421C-972B-2D7596FD218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C148E69-4D12-4176-958E-D02A5B60FF6C}"/>
              </a:ext>
            </a:extLst>
          </p:cNvPr>
          <p:cNvSpPr>
            <a:spLocks noGrp="1" noRot="1" noChangeAspect="1" noChangeArrowheads="1" noTextEdit="1"/>
          </p:cNvSpPr>
          <p:nvPr>
            <p:ph type="sldImg"/>
          </p:nvPr>
        </p:nvSpPr>
        <p:spPr>
          <a:xfrm>
            <a:off x="393700" y="692150"/>
            <a:ext cx="6072188" cy="3416300"/>
          </a:xfrm>
          <a:ln/>
        </p:spPr>
      </p:sp>
      <p:sp>
        <p:nvSpPr>
          <p:cNvPr id="20483" name="Rectangle 3">
            <a:extLst>
              <a:ext uri="{FF2B5EF4-FFF2-40B4-BE49-F238E27FC236}">
                <a16:creationId xmlns:a16="http://schemas.microsoft.com/office/drawing/2014/main" id="{5004CDC4-EC86-43D7-9135-7BADC108DDC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0F4AA8C-437F-4A27-B202-BA7650466DBD}" type="datetime1">
              <a:rPr lang="en-IN" smtClean="0"/>
              <a:t>15-02-2021</a:t>
            </a:fld>
            <a:endParaRPr lang="en-IN"/>
          </a:p>
        </p:txBody>
      </p:sp>
      <p:sp>
        <p:nvSpPr>
          <p:cNvPr id="5" name="Footer Placeholder 4"/>
          <p:cNvSpPr>
            <a:spLocks noGrp="1"/>
          </p:cNvSpPr>
          <p:nvPr>
            <p:ph type="ftr" sz="quarter" idx="11"/>
          </p:nvPr>
        </p:nvSpPr>
        <p:spPr/>
        <p:txBody>
          <a:bodyPr/>
          <a:lstStyle/>
          <a:p>
            <a:r>
              <a:rPr lang="en-IN"/>
              <a:t>Prepard by Ashish Mishra</a:t>
            </a:r>
          </a:p>
        </p:txBody>
      </p:sp>
      <p:sp>
        <p:nvSpPr>
          <p:cNvPr id="6" name="Slide Number Placeholder 5"/>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1855884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000544A-FBC3-4CF3-96A6-991B803CF447}" type="datetime1">
              <a:rPr lang="en-IN" smtClean="0"/>
              <a:t>15-02-2021</a:t>
            </a:fld>
            <a:endParaRPr lang="en-IN"/>
          </a:p>
        </p:txBody>
      </p:sp>
      <p:sp>
        <p:nvSpPr>
          <p:cNvPr id="5" name="Footer Placeholder 4"/>
          <p:cNvSpPr>
            <a:spLocks noGrp="1"/>
          </p:cNvSpPr>
          <p:nvPr>
            <p:ph type="ftr" sz="quarter" idx="11"/>
          </p:nvPr>
        </p:nvSpPr>
        <p:spPr/>
        <p:txBody>
          <a:bodyPr/>
          <a:lstStyle/>
          <a:p>
            <a:r>
              <a:rPr lang="en-IN"/>
              <a:t>Prepard by Ashish Mishra</a:t>
            </a:r>
          </a:p>
        </p:txBody>
      </p:sp>
      <p:sp>
        <p:nvSpPr>
          <p:cNvPr id="6" name="Slide Number Placeholder 5"/>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385671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601AED0-4413-49CB-BD79-651B1B8CC83B}" type="datetime1">
              <a:rPr lang="en-IN" smtClean="0"/>
              <a:t>15-02-2021</a:t>
            </a:fld>
            <a:endParaRPr lang="en-IN"/>
          </a:p>
        </p:txBody>
      </p:sp>
      <p:sp>
        <p:nvSpPr>
          <p:cNvPr id="5" name="Footer Placeholder 4"/>
          <p:cNvSpPr>
            <a:spLocks noGrp="1"/>
          </p:cNvSpPr>
          <p:nvPr>
            <p:ph type="ftr" sz="quarter" idx="11"/>
          </p:nvPr>
        </p:nvSpPr>
        <p:spPr/>
        <p:txBody>
          <a:bodyPr/>
          <a:lstStyle/>
          <a:p>
            <a:r>
              <a:rPr lang="en-IN"/>
              <a:t>Prepard by Ashish Mishra</a:t>
            </a:r>
          </a:p>
        </p:txBody>
      </p:sp>
      <p:sp>
        <p:nvSpPr>
          <p:cNvPr id="6" name="Slide Number Placeholder 5"/>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200419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318A0D-2FC1-4F5E-8921-25B3A970BD89}" type="datetime1">
              <a:rPr lang="en-IN" smtClean="0"/>
              <a:t>15-02-2021</a:t>
            </a:fld>
            <a:endParaRPr lang="en-IN"/>
          </a:p>
        </p:txBody>
      </p:sp>
      <p:sp>
        <p:nvSpPr>
          <p:cNvPr id="5" name="Footer Placeholder 4"/>
          <p:cNvSpPr>
            <a:spLocks noGrp="1"/>
          </p:cNvSpPr>
          <p:nvPr>
            <p:ph type="ftr" sz="quarter" idx="11"/>
          </p:nvPr>
        </p:nvSpPr>
        <p:spPr/>
        <p:txBody>
          <a:bodyPr/>
          <a:lstStyle/>
          <a:p>
            <a:r>
              <a:rPr lang="en-IN"/>
              <a:t>Prepard by Ashish Mishra</a:t>
            </a:r>
          </a:p>
        </p:txBody>
      </p:sp>
      <p:sp>
        <p:nvSpPr>
          <p:cNvPr id="6" name="Slide Number Placeholder 5"/>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204715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89AA0-07DA-4B87-928F-34F481E0BB06}" type="datetime1">
              <a:rPr lang="en-IN" smtClean="0"/>
              <a:t>15-02-2021</a:t>
            </a:fld>
            <a:endParaRPr lang="en-IN"/>
          </a:p>
        </p:txBody>
      </p:sp>
      <p:sp>
        <p:nvSpPr>
          <p:cNvPr id="5" name="Footer Placeholder 4"/>
          <p:cNvSpPr>
            <a:spLocks noGrp="1"/>
          </p:cNvSpPr>
          <p:nvPr>
            <p:ph type="ftr" sz="quarter" idx="11"/>
          </p:nvPr>
        </p:nvSpPr>
        <p:spPr/>
        <p:txBody>
          <a:bodyPr/>
          <a:lstStyle/>
          <a:p>
            <a:r>
              <a:rPr lang="en-IN"/>
              <a:t>Prepard by Ashish Mishra</a:t>
            </a:r>
          </a:p>
        </p:txBody>
      </p:sp>
      <p:sp>
        <p:nvSpPr>
          <p:cNvPr id="6" name="Slide Number Placeholder 5"/>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1996562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AAA1B6C-EE1F-46F6-ACE0-712499671117}" type="datetime1">
              <a:rPr lang="en-IN" smtClean="0"/>
              <a:t>15-02-2021</a:t>
            </a:fld>
            <a:endParaRPr lang="en-IN"/>
          </a:p>
        </p:txBody>
      </p:sp>
      <p:sp>
        <p:nvSpPr>
          <p:cNvPr id="6" name="Footer Placeholder 5"/>
          <p:cNvSpPr>
            <a:spLocks noGrp="1"/>
          </p:cNvSpPr>
          <p:nvPr>
            <p:ph type="ftr" sz="quarter" idx="11"/>
          </p:nvPr>
        </p:nvSpPr>
        <p:spPr/>
        <p:txBody>
          <a:bodyPr/>
          <a:lstStyle/>
          <a:p>
            <a:r>
              <a:rPr lang="en-IN"/>
              <a:t>Prepard by Ashish Mishra</a:t>
            </a:r>
          </a:p>
        </p:txBody>
      </p:sp>
      <p:sp>
        <p:nvSpPr>
          <p:cNvPr id="7" name="Slide Number Placeholder 6"/>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158634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B310169-4131-4CB7-94B8-B6055C90DA3F}" type="datetime1">
              <a:rPr lang="en-IN" smtClean="0"/>
              <a:t>15-02-2021</a:t>
            </a:fld>
            <a:endParaRPr lang="en-IN"/>
          </a:p>
        </p:txBody>
      </p:sp>
      <p:sp>
        <p:nvSpPr>
          <p:cNvPr id="8" name="Footer Placeholder 7"/>
          <p:cNvSpPr>
            <a:spLocks noGrp="1"/>
          </p:cNvSpPr>
          <p:nvPr>
            <p:ph type="ftr" sz="quarter" idx="11"/>
          </p:nvPr>
        </p:nvSpPr>
        <p:spPr/>
        <p:txBody>
          <a:bodyPr/>
          <a:lstStyle/>
          <a:p>
            <a:r>
              <a:rPr lang="en-IN"/>
              <a:t>Prepard by Ashish Mishra</a:t>
            </a:r>
          </a:p>
        </p:txBody>
      </p:sp>
      <p:sp>
        <p:nvSpPr>
          <p:cNvPr id="9" name="Slide Number Placeholder 8"/>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3550794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5A989C-ED0A-491E-99E0-D1111B838F00}" type="datetime1">
              <a:rPr lang="en-IN" smtClean="0"/>
              <a:t>15-02-2021</a:t>
            </a:fld>
            <a:endParaRPr lang="en-IN"/>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28236258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6823CF-FC0F-444C-8995-20E774368CE7}" type="datetime1">
              <a:rPr lang="en-IN" smtClean="0"/>
              <a:t>15-02-2021</a:t>
            </a:fld>
            <a:endParaRPr lang="en-IN"/>
          </a:p>
        </p:txBody>
      </p:sp>
      <p:sp>
        <p:nvSpPr>
          <p:cNvPr id="3" name="Footer Placeholder 2"/>
          <p:cNvSpPr>
            <a:spLocks noGrp="1"/>
          </p:cNvSpPr>
          <p:nvPr>
            <p:ph type="ftr" sz="quarter" idx="11"/>
          </p:nvPr>
        </p:nvSpPr>
        <p:spPr/>
        <p:txBody>
          <a:bodyPr/>
          <a:lstStyle/>
          <a:p>
            <a:r>
              <a:rPr lang="en-IN"/>
              <a:t>Prepard by Ashish Mishra</a:t>
            </a:r>
          </a:p>
        </p:txBody>
      </p:sp>
      <p:sp>
        <p:nvSpPr>
          <p:cNvPr id="4" name="Slide Number Placeholder 3"/>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183990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366B95-73DF-42AF-AD6D-7B43D1CBEDFF}" type="datetime1">
              <a:rPr lang="en-IN" smtClean="0"/>
              <a:t>15-02-2021</a:t>
            </a:fld>
            <a:endParaRPr lang="en-IN"/>
          </a:p>
        </p:txBody>
      </p:sp>
      <p:sp>
        <p:nvSpPr>
          <p:cNvPr id="6" name="Footer Placeholder 5"/>
          <p:cNvSpPr>
            <a:spLocks noGrp="1"/>
          </p:cNvSpPr>
          <p:nvPr>
            <p:ph type="ftr" sz="quarter" idx="11"/>
          </p:nvPr>
        </p:nvSpPr>
        <p:spPr/>
        <p:txBody>
          <a:bodyPr/>
          <a:lstStyle/>
          <a:p>
            <a:r>
              <a:rPr lang="en-IN"/>
              <a:t>Prepard by Ashish Mishra</a:t>
            </a:r>
          </a:p>
        </p:txBody>
      </p:sp>
      <p:sp>
        <p:nvSpPr>
          <p:cNvPr id="7" name="Slide Number Placeholder 6"/>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220477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043C3C-86C9-49B8-981B-2724A7F7D5BE}" type="datetime1">
              <a:rPr lang="en-IN" smtClean="0"/>
              <a:t>15-02-2021</a:t>
            </a:fld>
            <a:endParaRPr lang="en-IN"/>
          </a:p>
        </p:txBody>
      </p:sp>
      <p:sp>
        <p:nvSpPr>
          <p:cNvPr id="6" name="Footer Placeholder 5"/>
          <p:cNvSpPr>
            <a:spLocks noGrp="1"/>
          </p:cNvSpPr>
          <p:nvPr>
            <p:ph type="ftr" sz="quarter" idx="11"/>
          </p:nvPr>
        </p:nvSpPr>
        <p:spPr/>
        <p:txBody>
          <a:bodyPr/>
          <a:lstStyle/>
          <a:p>
            <a:r>
              <a:rPr lang="en-IN"/>
              <a:t>Prepard by Ashish Mishra</a:t>
            </a:r>
          </a:p>
        </p:txBody>
      </p:sp>
      <p:sp>
        <p:nvSpPr>
          <p:cNvPr id="7" name="Slide Number Placeholder 6"/>
          <p:cNvSpPr>
            <a:spLocks noGrp="1"/>
          </p:cNvSpPr>
          <p:nvPr>
            <p:ph type="sldNum" sz="quarter" idx="12"/>
          </p:nvPr>
        </p:nvSpPr>
        <p:spPr/>
        <p:txBody>
          <a:bodyPr/>
          <a:lstStyle/>
          <a:p>
            <a:fld id="{08387BCF-C29B-4DD2-8876-32EA639CC6F5}" type="slidenum">
              <a:rPr lang="en-IN" smtClean="0"/>
              <a:t>‹#›</a:t>
            </a:fld>
            <a:endParaRPr lang="en-IN"/>
          </a:p>
        </p:txBody>
      </p:sp>
    </p:spTree>
    <p:extLst>
      <p:ext uri="{BB962C8B-B14F-4D97-AF65-F5344CB8AC3E}">
        <p14:creationId xmlns:p14="http://schemas.microsoft.com/office/powerpoint/2010/main" val="1453895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D29948-7416-4EA5-BC37-21D909CB4807}" type="datetime1">
              <a:rPr lang="en-IN" smtClean="0"/>
              <a:t>15-02-2021</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Prepard by Ashish Mishra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387BCF-C29B-4DD2-8876-32EA639CC6F5}" type="slidenum">
              <a:rPr lang="en-IN" smtClean="0"/>
              <a:t>‹#›</a:t>
            </a:fld>
            <a:endParaRPr lang="en-IN"/>
          </a:p>
        </p:txBody>
      </p:sp>
    </p:spTree>
    <p:extLst>
      <p:ext uri="{BB962C8B-B14F-4D97-AF65-F5344CB8AC3E}">
        <p14:creationId xmlns:p14="http://schemas.microsoft.com/office/powerpoint/2010/main" val="22314368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6413" y="1797197"/>
            <a:ext cx="8643966" cy="2084416"/>
          </a:xfrm>
        </p:spPr>
        <p:txBody>
          <a:bodyPr>
            <a:no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600" b="1" dirty="0">
                <a:solidFill>
                  <a:schemeClr val="bg1"/>
                </a:solidFill>
              </a:rPr>
              <a:t>Course Title: </a:t>
            </a:r>
            <a:br>
              <a:rPr lang="en-US" sz="3600" b="1" dirty="0">
                <a:solidFill>
                  <a:schemeClr val="bg1"/>
                </a:solidFill>
              </a:rPr>
            </a:br>
            <a:r>
              <a:rPr lang="en-US" sz="3600" dirty="0">
                <a:solidFill>
                  <a:schemeClr val="bg1"/>
                </a:solidFill>
              </a:rPr>
              <a:t>Software Development Fundamentals-2</a:t>
            </a:r>
            <a:br>
              <a:rPr lang="en-US" sz="1100" dirty="0"/>
            </a:br>
            <a:endParaRPr lang="en-IN" sz="3200" b="1" cap="all" dirty="0">
              <a:ln w="0"/>
              <a:solidFill>
                <a:srgbClr val="FFFF00"/>
              </a:solidFill>
              <a:effectLst>
                <a:reflection blurRad="12700" stA="50000" endPos="50000" dist="5000" dir="5400000" sy="-100000" rotWithShape="0"/>
              </a:effectLst>
            </a:endParaRPr>
          </a:p>
        </p:txBody>
      </p:sp>
      <p:sp>
        <p:nvSpPr>
          <p:cNvPr id="3" name="Subtitle 2"/>
          <p:cNvSpPr>
            <a:spLocks noGrp="1"/>
          </p:cNvSpPr>
          <p:nvPr>
            <p:ph type="subTitle" idx="1"/>
          </p:nvPr>
        </p:nvSpPr>
        <p:spPr>
          <a:xfrm>
            <a:off x="2283587" y="3429001"/>
            <a:ext cx="7929618" cy="2408980"/>
          </a:xfrm>
        </p:spPr>
        <p:txBody>
          <a:bodyPr>
            <a:normAutofit/>
          </a:bodyPr>
          <a:lstStyle/>
          <a:p>
            <a:r>
              <a:rPr lang="en-IN" sz="2800" b="1" dirty="0">
                <a:solidFill>
                  <a:srgbClr val="FFFF00"/>
                </a:solidFill>
              </a:rPr>
              <a:t>DEPARTMENT </a:t>
            </a:r>
          </a:p>
          <a:p>
            <a:r>
              <a:rPr lang="en-IN" sz="2800" b="1" dirty="0">
                <a:solidFill>
                  <a:srgbClr val="FFFF00"/>
                </a:solidFill>
              </a:rPr>
              <a:t>OF </a:t>
            </a:r>
          </a:p>
          <a:p>
            <a:r>
              <a:rPr lang="en-IN" b="1" dirty="0">
                <a:solidFill>
                  <a:srgbClr val="FFFF00"/>
                </a:solidFill>
              </a:rPr>
              <a:t>COMPUTER SCIENCE AND ENGINEERING </a:t>
            </a:r>
            <a:br>
              <a:rPr lang="en-IN" b="1" dirty="0">
                <a:solidFill>
                  <a:srgbClr val="FFFF00"/>
                </a:solidFill>
              </a:rPr>
            </a:br>
            <a:r>
              <a:rPr lang="en-IN" b="1" dirty="0">
                <a:solidFill>
                  <a:srgbClr val="FFFF00"/>
                </a:solidFill>
              </a:rPr>
              <a:t>&amp;</a:t>
            </a:r>
            <a:br>
              <a:rPr lang="en-IN" b="1" dirty="0">
                <a:solidFill>
                  <a:srgbClr val="FFFF00"/>
                </a:solidFill>
              </a:rPr>
            </a:br>
            <a:r>
              <a:rPr lang="en-IN" b="1" dirty="0">
                <a:solidFill>
                  <a:srgbClr val="FFFF00"/>
                </a:solidFill>
              </a:rPr>
              <a:t>INFORMATION TECHNOLOGY</a:t>
            </a:r>
            <a:endParaRPr lang="en-IN" dirty="0">
              <a:solidFill>
                <a:srgbClr val="FFFF00"/>
              </a:solidFill>
            </a:endParaRPr>
          </a:p>
        </p:txBody>
      </p:sp>
      <p:sp>
        <p:nvSpPr>
          <p:cNvPr id="5" name="Footer Placeholder 4"/>
          <p:cNvSpPr>
            <a:spLocks noGrp="1"/>
          </p:cNvSpPr>
          <p:nvPr>
            <p:ph type="ftr" sz="quarter" idx="11"/>
          </p:nvPr>
        </p:nvSpPr>
        <p:spPr>
          <a:xfrm>
            <a:off x="4381488" y="6357959"/>
            <a:ext cx="3733816" cy="365125"/>
          </a:xfrm>
        </p:spPr>
        <p:txBody>
          <a:bodyPr/>
          <a:lstStyle/>
          <a:p>
            <a:r>
              <a:rPr lang="en-IN" dirty="0"/>
              <a:t>Department of Computer Science &amp; Engineering</a:t>
            </a:r>
          </a:p>
          <a:p>
            <a:r>
              <a:rPr lang="en-IN" dirty="0"/>
              <a:t>Department of Information Technology </a:t>
            </a:r>
          </a:p>
        </p:txBody>
      </p:sp>
      <p:pic>
        <p:nvPicPr>
          <p:cNvPr id="6" name="Picture 5" descr="Logo&#10;&#10;Description automatically generated">
            <a:extLst>
              <a:ext uri="{FF2B5EF4-FFF2-40B4-BE49-F238E27FC236}">
                <a16:creationId xmlns:a16="http://schemas.microsoft.com/office/drawing/2014/main" id="{E5224CF6-8565-4984-AEE1-6A689EC9641A}"/>
              </a:ext>
            </a:extLst>
          </p:cNvPr>
          <p:cNvPicPr>
            <a:picLocks noChangeAspect="1"/>
          </p:cNvPicPr>
          <p:nvPr/>
        </p:nvPicPr>
        <p:blipFill>
          <a:blip r:embed="rId2"/>
          <a:stretch>
            <a:fillRect/>
          </a:stretch>
        </p:blipFill>
        <p:spPr>
          <a:xfrm>
            <a:off x="5509852" y="242717"/>
            <a:ext cx="1246632" cy="155448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606775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Modes of Inheritance</a:t>
            </a:r>
            <a:endParaRPr lang="en-IN" dirty="0">
              <a:solidFill>
                <a:srgbClr val="FFFF00"/>
              </a:solidFill>
            </a:endParaRPr>
          </a:p>
        </p:txBody>
      </p:sp>
      <p:sp>
        <p:nvSpPr>
          <p:cNvPr id="3" name="Content Placeholder 2"/>
          <p:cNvSpPr>
            <a:spLocks noGrp="1"/>
          </p:cNvSpPr>
          <p:nvPr>
            <p:ph idx="1"/>
          </p:nvPr>
        </p:nvSpPr>
        <p:spPr>
          <a:xfrm>
            <a:off x="431800" y="1690688"/>
            <a:ext cx="10515600" cy="4351338"/>
          </a:xfrm>
        </p:spPr>
        <p:txBody>
          <a:bodyPr>
            <a:normAutofit fontScale="92500" lnSpcReduction="10000"/>
          </a:bodyPr>
          <a:lstStyle/>
          <a:p>
            <a:pPr algn="just" fontAlgn="base"/>
            <a:r>
              <a:rPr lang="en-GB" b="1" dirty="0">
                <a:solidFill>
                  <a:srgbClr val="FFFF00"/>
                </a:solidFill>
                <a:latin typeface="Times New Roman" panose="02020603050405020304" pitchFamily="18" charset="0"/>
                <a:cs typeface="Times New Roman" panose="02020603050405020304" pitchFamily="18" charset="0"/>
              </a:rPr>
              <a:t>Public mode</a:t>
            </a:r>
            <a:r>
              <a:rPr lang="en-GB" dirty="0">
                <a:solidFill>
                  <a:srgbClr val="FFFF00"/>
                </a:solidFill>
                <a:latin typeface="Times New Roman" panose="02020603050405020304" pitchFamily="18" charset="0"/>
                <a:cs typeface="Times New Roman" panose="02020603050405020304" pitchFamily="18" charset="0"/>
              </a:rPr>
              <a:t>: If we derive a sub class from a public base class. Then the public member of the base class will become public in the derived class and protected members of the base class will become protected in derived class. Private members of the base class will never get inherited in sub class.</a:t>
            </a:r>
          </a:p>
          <a:p>
            <a:pPr algn="just" fontAlgn="base"/>
            <a:r>
              <a:rPr lang="en-GB" b="1" dirty="0">
                <a:solidFill>
                  <a:srgbClr val="FFFF00"/>
                </a:solidFill>
                <a:latin typeface="Times New Roman" panose="02020603050405020304" pitchFamily="18" charset="0"/>
                <a:cs typeface="Times New Roman" panose="02020603050405020304" pitchFamily="18" charset="0"/>
              </a:rPr>
              <a:t>Protected mode</a:t>
            </a:r>
            <a:r>
              <a:rPr lang="en-GB" dirty="0">
                <a:solidFill>
                  <a:srgbClr val="FFFF00"/>
                </a:solidFill>
                <a:latin typeface="Times New Roman" panose="02020603050405020304" pitchFamily="18" charset="0"/>
                <a:cs typeface="Times New Roman" panose="02020603050405020304" pitchFamily="18" charset="0"/>
              </a:rPr>
              <a:t>: If we derive a sub class from a Protected base class. Then both public member and protected members of the base class will become protected in derived class. Private members of the base class will never get inherited in sub class.</a:t>
            </a:r>
          </a:p>
          <a:p>
            <a:pPr algn="just" fontAlgn="base"/>
            <a:r>
              <a:rPr lang="en-GB" b="1" dirty="0">
                <a:solidFill>
                  <a:srgbClr val="FFFF00"/>
                </a:solidFill>
                <a:latin typeface="Times New Roman" panose="02020603050405020304" pitchFamily="18" charset="0"/>
                <a:cs typeface="Times New Roman" panose="02020603050405020304" pitchFamily="18" charset="0"/>
              </a:rPr>
              <a:t>Private mode</a:t>
            </a:r>
            <a:r>
              <a:rPr lang="en-GB" dirty="0">
                <a:solidFill>
                  <a:srgbClr val="FFFF00"/>
                </a:solidFill>
                <a:latin typeface="Times New Roman" panose="02020603050405020304" pitchFamily="18" charset="0"/>
                <a:cs typeface="Times New Roman" panose="02020603050405020304" pitchFamily="18" charset="0"/>
              </a:rPr>
              <a:t>: If we derive a sub class from a Private base class. Then both public member and protected members of the base class will become Private in derived class. Private members of the base class will never get inherited in sub class.</a:t>
            </a:r>
          </a:p>
          <a:p>
            <a:endParaRPr lang="en-IN" dirty="0"/>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10</a:t>
            </a:fld>
            <a:endParaRPr lang="en-IN"/>
          </a:p>
        </p:txBody>
      </p:sp>
    </p:spTree>
    <p:extLst>
      <p:ext uri="{BB962C8B-B14F-4D97-AF65-F5344CB8AC3E}">
        <p14:creationId xmlns:p14="http://schemas.microsoft.com/office/powerpoint/2010/main" val="3383615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3" name="Content Placeholder 2"/>
          <p:cNvSpPr>
            <a:spLocks noGrp="1"/>
          </p:cNvSpPr>
          <p:nvPr>
            <p:ph idx="1"/>
          </p:nvPr>
        </p:nvSpPr>
        <p:spPr>
          <a:xfrm>
            <a:off x="1314450" y="1690688"/>
            <a:ext cx="10515600" cy="4351338"/>
          </a:xfrm>
        </p:spPr>
        <p:txBody>
          <a:bodyPr/>
          <a:lstStyle/>
          <a:p>
            <a:pPr marL="0" indent="0">
              <a:buNone/>
            </a:pPr>
            <a:r>
              <a:rPr lang="en-GB" b="1" dirty="0">
                <a:solidFill>
                  <a:srgbClr val="FFFF00"/>
                </a:solidFill>
              </a:rPr>
              <a:t>Single Inheritance</a:t>
            </a:r>
            <a:r>
              <a:rPr lang="en-GB" dirty="0">
                <a:solidFill>
                  <a:srgbClr val="FFFF00"/>
                </a:solidFill>
              </a:rPr>
              <a:t>: In single inheritance, a class is allowed to inherit from only one class. i.e. one sub class is inherited by one base class only.</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11</a:t>
            </a:fld>
            <a:endParaRPr lang="en-IN"/>
          </a:p>
        </p:txBody>
      </p:sp>
      <p:pic>
        <p:nvPicPr>
          <p:cNvPr id="4098" name="Picture 2" descr="http://cdncontribute.geeksforgeeks.org/wp-content/uploads/single-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1250" y="2958838"/>
            <a:ext cx="4889500" cy="30831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25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29BC-C02A-4C34-8C0C-B59E03E0F22E}"/>
              </a:ext>
            </a:extLst>
          </p:cNvPr>
          <p:cNvSpPr>
            <a:spLocks noGrp="1"/>
          </p:cNvSpPr>
          <p:nvPr>
            <p:ph type="title"/>
          </p:nvPr>
        </p:nvSpPr>
        <p:spPr/>
        <p:txBody>
          <a:bodyPr/>
          <a:lstStyle/>
          <a:p>
            <a:r>
              <a:rPr lang="en-GB" dirty="0">
                <a:solidFill>
                  <a:srgbClr val="FFFF00"/>
                </a:solidFill>
              </a:rPr>
              <a:t>Types of Inheritance:</a:t>
            </a:r>
            <a:r>
              <a:rPr lang="en-GB" b="1" dirty="0">
                <a:solidFill>
                  <a:srgbClr val="FFFF00"/>
                </a:solidFill>
              </a:rPr>
              <a:t> Single Inheritance</a:t>
            </a:r>
            <a:endParaRPr lang="en-IN" dirty="0"/>
          </a:p>
        </p:txBody>
      </p:sp>
      <p:pic>
        <p:nvPicPr>
          <p:cNvPr id="7" name="Content Placeholder 6">
            <a:extLst>
              <a:ext uri="{FF2B5EF4-FFF2-40B4-BE49-F238E27FC236}">
                <a16:creationId xmlns:a16="http://schemas.microsoft.com/office/drawing/2014/main" id="{59F09891-5272-41EC-A235-28FC4364584E}"/>
              </a:ext>
            </a:extLst>
          </p:cNvPr>
          <p:cNvPicPr>
            <a:picLocks noGrp="1" noChangeAspect="1"/>
          </p:cNvPicPr>
          <p:nvPr>
            <p:ph idx="1"/>
          </p:nvPr>
        </p:nvPicPr>
        <p:blipFill>
          <a:blip r:embed="rId2"/>
          <a:stretch>
            <a:fillRect/>
          </a:stretch>
        </p:blipFill>
        <p:spPr>
          <a:xfrm>
            <a:off x="1886676" y="2323707"/>
            <a:ext cx="8418648" cy="2210586"/>
          </a:xfrm>
        </p:spPr>
      </p:pic>
      <p:sp>
        <p:nvSpPr>
          <p:cNvPr id="4" name="Footer Placeholder 3">
            <a:extLst>
              <a:ext uri="{FF2B5EF4-FFF2-40B4-BE49-F238E27FC236}">
                <a16:creationId xmlns:a16="http://schemas.microsoft.com/office/drawing/2014/main" id="{5C81452E-EEE1-4452-BF4D-4E500D9E5ABA}"/>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8BC1C025-0130-4B0A-B626-DD23430A8DA9}"/>
              </a:ext>
            </a:extLst>
          </p:cNvPr>
          <p:cNvSpPr>
            <a:spLocks noGrp="1"/>
          </p:cNvSpPr>
          <p:nvPr>
            <p:ph type="sldNum" sz="quarter" idx="12"/>
          </p:nvPr>
        </p:nvSpPr>
        <p:spPr/>
        <p:txBody>
          <a:bodyPr/>
          <a:lstStyle/>
          <a:p>
            <a:fld id="{08387BCF-C29B-4DD2-8876-32EA639CC6F5}" type="slidenum">
              <a:rPr lang="en-IN" smtClean="0"/>
              <a:t>12</a:t>
            </a:fld>
            <a:endParaRPr lang="en-IN"/>
          </a:p>
        </p:txBody>
      </p:sp>
    </p:spTree>
    <p:extLst>
      <p:ext uri="{BB962C8B-B14F-4D97-AF65-F5344CB8AC3E}">
        <p14:creationId xmlns:p14="http://schemas.microsoft.com/office/powerpoint/2010/main" val="705882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29BC-C02A-4C34-8C0C-B59E03E0F22E}"/>
              </a:ext>
            </a:extLst>
          </p:cNvPr>
          <p:cNvSpPr>
            <a:spLocks noGrp="1"/>
          </p:cNvSpPr>
          <p:nvPr>
            <p:ph type="title"/>
          </p:nvPr>
        </p:nvSpPr>
        <p:spPr/>
        <p:txBody>
          <a:bodyPr/>
          <a:lstStyle/>
          <a:p>
            <a:r>
              <a:rPr lang="en-GB" dirty="0">
                <a:solidFill>
                  <a:srgbClr val="FFFF00"/>
                </a:solidFill>
              </a:rPr>
              <a:t>Types of Inheritance:</a:t>
            </a:r>
            <a:r>
              <a:rPr lang="en-GB" b="1" dirty="0">
                <a:solidFill>
                  <a:srgbClr val="FFFF00"/>
                </a:solidFill>
              </a:rPr>
              <a:t> Single Inheritance</a:t>
            </a:r>
            <a:endParaRPr lang="en-IN" dirty="0"/>
          </a:p>
        </p:txBody>
      </p:sp>
      <p:sp>
        <p:nvSpPr>
          <p:cNvPr id="8" name="Content Placeholder 7">
            <a:extLst>
              <a:ext uri="{FF2B5EF4-FFF2-40B4-BE49-F238E27FC236}">
                <a16:creationId xmlns:a16="http://schemas.microsoft.com/office/drawing/2014/main" id="{47736DD4-5D60-4490-962A-8B190E0FEA41}"/>
              </a:ext>
            </a:extLst>
          </p:cNvPr>
          <p:cNvSpPr>
            <a:spLocks noGrp="1"/>
          </p:cNvSpPr>
          <p:nvPr>
            <p:ph sz="half" idx="1"/>
          </p:nvPr>
        </p:nvSpPr>
        <p:spPr/>
        <p:txBody>
          <a:bodyPr>
            <a:normAutofit fontScale="77500" lnSpcReduction="20000"/>
          </a:bodyPr>
          <a:lstStyle/>
          <a:p>
            <a:pPr marL="0" indent="0">
              <a:buNone/>
            </a:pPr>
            <a:r>
              <a:rPr lang="en-US" dirty="0">
                <a:solidFill>
                  <a:schemeClr val="bg1"/>
                </a:solidFill>
              </a:rPr>
              <a:t>// C++ program to explain  </a:t>
            </a:r>
          </a:p>
          <a:p>
            <a:pPr marL="0" indent="0">
              <a:buNone/>
            </a:pPr>
            <a:r>
              <a:rPr lang="en-US" dirty="0">
                <a:solidFill>
                  <a:schemeClr val="bg1"/>
                </a:solidFill>
              </a:rPr>
              <a:t>// Single inheritance </a:t>
            </a:r>
          </a:p>
          <a:p>
            <a:pPr marL="0" indent="0">
              <a:buNone/>
            </a:pPr>
            <a:r>
              <a:rPr lang="en-US" dirty="0">
                <a:solidFill>
                  <a:schemeClr val="bg1"/>
                </a:solidFill>
              </a:rPr>
              <a:t>#include &lt;iostream&gt; </a:t>
            </a:r>
          </a:p>
          <a:p>
            <a:pPr marL="0" indent="0">
              <a:buNone/>
            </a:pPr>
            <a:r>
              <a:rPr lang="en-US" dirty="0">
                <a:solidFill>
                  <a:schemeClr val="bg1"/>
                </a:solidFill>
              </a:rPr>
              <a:t>using namespace std; </a:t>
            </a:r>
          </a:p>
          <a:p>
            <a:pPr marL="0" indent="0">
              <a:buNone/>
            </a:pPr>
            <a:endParaRPr lang="en-US" dirty="0">
              <a:solidFill>
                <a:schemeClr val="bg1"/>
              </a:solidFill>
            </a:endParaRPr>
          </a:p>
          <a:p>
            <a:pPr marL="0" indent="0">
              <a:buNone/>
            </a:pPr>
            <a:r>
              <a:rPr lang="en-US" dirty="0">
                <a:solidFill>
                  <a:schemeClr val="bg1"/>
                </a:solidFill>
              </a:rPr>
              <a:t>  // base class </a:t>
            </a:r>
          </a:p>
          <a:p>
            <a:pPr marL="0" indent="0">
              <a:buNone/>
            </a:pPr>
            <a:r>
              <a:rPr lang="en-US" dirty="0">
                <a:solidFill>
                  <a:schemeClr val="bg1"/>
                </a:solidFill>
              </a:rPr>
              <a:t>class Vehicle { </a:t>
            </a:r>
          </a:p>
          <a:p>
            <a:pPr marL="0" indent="0">
              <a:buNone/>
            </a:pPr>
            <a:r>
              <a:rPr lang="en-US" dirty="0">
                <a:solidFill>
                  <a:schemeClr val="bg1"/>
                </a:solidFill>
              </a:rPr>
              <a:t>  public: </a:t>
            </a:r>
          </a:p>
          <a:p>
            <a:pPr marL="0" indent="0">
              <a:buNone/>
            </a:pPr>
            <a:r>
              <a:rPr lang="en-US" dirty="0">
                <a:solidFill>
                  <a:schemeClr val="bg1"/>
                </a:solidFill>
              </a:rPr>
              <a:t>    Vehicle() </a:t>
            </a:r>
          </a:p>
          <a:p>
            <a:pPr marL="0" indent="0">
              <a:buNone/>
            </a:pPr>
            <a:r>
              <a:rPr lang="en-US" dirty="0">
                <a:solidFill>
                  <a:schemeClr val="bg1"/>
                </a:solidFill>
              </a:rPr>
              <a:t>    {  </a:t>
            </a:r>
            <a:r>
              <a:rPr lang="en-US" dirty="0" err="1">
                <a:solidFill>
                  <a:schemeClr val="bg1"/>
                </a:solidFill>
              </a:rPr>
              <a:t>cout</a:t>
            </a:r>
            <a:r>
              <a:rPr lang="en-US" dirty="0">
                <a:solidFill>
                  <a:schemeClr val="bg1"/>
                </a:solidFill>
              </a:rPr>
              <a:t> &lt;&lt; "This is a Vehicle" &lt;&lt; </a:t>
            </a:r>
            <a:r>
              <a:rPr lang="en-US" dirty="0" err="1">
                <a:solidFill>
                  <a:schemeClr val="bg1"/>
                </a:solidFill>
              </a:rPr>
              <a:t>endl</a:t>
            </a:r>
            <a:r>
              <a:rPr lang="en-US" dirty="0">
                <a:solidFill>
                  <a:schemeClr val="bg1"/>
                </a:solidFill>
              </a:rPr>
              <a:t>; } </a:t>
            </a:r>
          </a:p>
          <a:p>
            <a:pPr marL="0" indent="0">
              <a:buNone/>
            </a:pPr>
            <a:r>
              <a:rPr lang="en-US" dirty="0">
                <a:solidFill>
                  <a:schemeClr val="bg1"/>
                </a:solidFill>
              </a:rPr>
              <a:t>}; </a:t>
            </a:r>
          </a:p>
          <a:p>
            <a:pPr marL="0" indent="0">
              <a:buNone/>
            </a:pPr>
            <a:endParaRPr lang="en-IN" dirty="0">
              <a:solidFill>
                <a:schemeClr val="bg1"/>
              </a:solidFill>
            </a:endParaRPr>
          </a:p>
        </p:txBody>
      </p:sp>
      <p:sp>
        <p:nvSpPr>
          <p:cNvPr id="9" name="Content Placeholder 8">
            <a:extLst>
              <a:ext uri="{FF2B5EF4-FFF2-40B4-BE49-F238E27FC236}">
                <a16:creationId xmlns:a16="http://schemas.microsoft.com/office/drawing/2014/main" id="{AD41B317-FA0E-4B29-9A8C-18AE88BA3380}"/>
              </a:ext>
            </a:extLst>
          </p:cNvPr>
          <p:cNvSpPr>
            <a:spLocks noGrp="1"/>
          </p:cNvSpPr>
          <p:nvPr>
            <p:ph sz="half" idx="2"/>
          </p:nvPr>
        </p:nvSpPr>
        <p:spPr/>
        <p:txBody>
          <a:bodyPr>
            <a:normAutofit fontScale="77500" lnSpcReduction="20000"/>
          </a:bodyPr>
          <a:lstStyle/>
          <a:p>
            <a:pPr marL="0" indent="0">
              <a:buNone/>
            </a:pPr>
            <a:endParaRPr lang="en-US" dirty="0">
              <a:solidFill>
                <a:schemeClr val="bg1"/>
              </a:solidFill>
            </a:endParaRPr>
          </a:p>
          <a:p>
            <a:pPr marL="0" indent="0">
              <a:buNone/>
            </a:pPr>
            <a:r>
              <a:rPr lang="en-US" dirty="0">
                <a:solidFill>
                  <a:schemeClr val="bg1"/>
                </a:solidFill>
              </a:rPr>
              <a:t>// sub class derived from two base classes </a:t>
            </a:r>
          </a:p>
          <a:p>
            <a:pPr marL="0" indent="0">
              <a:buNone/>
            </a:pPr>
            <a:r>
              <a:rPr lang="en-US" dirty="0">
                <a:solidFill>
                  <a:schemeClr val="bg1"/>
                </a:solidFill>
              </a:rPr>
              <a:t>class Car: public Vehicle{ </a:t>
            </a:r>
          </a:p>
          <a:p>
            <a:pPr marL="0" indent="0">
              <a:buNone/>
            </a:pPr>
            <a:r>
              <a:rPr lang="en-US" dirty="0">
                <a:solidFill>
                  <a:schemeClr val="bg1"/>
                </a:solidFill>
              </a:rPr>
              <a:t>  }; </a:t>
            </a:r>
          </a:p>
          <a:p>
            <a:pPr marL="0" indent="0">
              <a:buNone/>
            </a:pPr>
            <a:r>
              <a:rPr lang="en-US" dirty="0">
                <a:solidFill>
                  <a:schemeClr val="bg1"/>
                </a:solidFill>
              </a:rPr>
              <a:t> // main function </a:t>
            </a:r>
          </a:p>
          <a:p>
            <a:pPr marL="0" indent="0">
              <a:buNone/>
            </a:pPr>
            <a:r>
              <a:rPr lang="en-US" dirty="0">
                <a:solidFill>
                  <a:schemeClr val="bg1"/>
                </a:solidFill>
              </a:rPr>
              <a:t>int main() </a:t>
            </a:r>
          </a:p>
          <a:p>
            <a:pPr marL="0" indent="0">
              <a:buNone/>
            </a:pPr>
            <a:r>
              <a:rPr lang="en-US" dirty="0">
                <a:solidFill>
                  <a:schemeClr val="bg1"/>
                </a:solidFill>
              </a:rPr>
              <a:t>{    </a:t>
            </a:r>
          </a:p>
          <a:p>
            <a:pPr marL="0" indent="0">
              <a:buNone/>
            </a:pPr>
            <a:r>
              <a:rPr lang="en-US" dirty="0">
                <a:solidFill>
                  <a:schemeClr val="bg1"/>
                </a:solidFill>
              </a:rPr>
              <a:t>    // creating object of sub class will </a:t>
            </a:r>
          </a:p>
          <a:p>
            <a:pPr marL="0" indent="0">
              <a:buNone/>
            </a:pPr>
            <a:r>
              <a:rPr lang="en-US" dirty="0">
                <a:solidFill>
                  <a:schemeClr val="bg1"/>
                </a:solidFill>
              </a:rPr>
              <a:t>    // invoke the constructor of base classes </a:t>
            </a:r>
          </a:p>
          <a:p>
            <a:pPr marL="0" indent="0">
              <a:buNone/>
            </a:pPr>
            <a:r>
              <a:rPr lang="en-US" dirty="0">
                <a:solidFill>
                  <a:schemeClr val="bg1"/>
                </a:solidFill>
              </a:rPr>
              <a:t>    Car obj; </a:t>
            </a:r>
          </a:p>
          <a:p>
            <a:pPr marL="0" indent="0">
              <a:buNone/>
            </a:pPr>
            <a:r>
              <a:rPr lang="en-US" dirty="0">
                <a:solidFill>
                  <a:schemeClr val="bg1"/>
                </a:solidFill>
              </a:rPr>
              <a:t>    return 0; </a:t>
            </a:r>
          </a:p>
          <a:p>
            <a:pPr marL="0" indent="0">
              <a:buNone/>
            </a:pPr>
            <a:r>
              <a:rPr lang="en-US" dirty="0">
                <a:solidFill>
                  <a:schemeClr val="bg1"/>
                </a:solidFill>
              </a:rPr>
              <a:t>}</a:t>
            </a:r>
            <a:endParaRPr lang="en-IN" dirty="0">
              <a:solidFill>
                <a:schemeClr val="bg1"/>
              </a:solidFill>
            </a:endParaRPr>
          </a:p>
          <a:p>
            <a:endParaRPr lang="en-IN" dirty="0"/>
          </a:p>
        </p:txBody>
      </p:sp>
      <p:sp>
        <p:nvSpPr>
          <p:cNvPr id="4" name="Footer Placeholder 3">
            <a:extLst>
              <a:ext uri="{FF2B5EF4-FFF2-40B4-BE49-F238E27FC236}">
                <a16:creationId xmlns:a16="http://schemas.microsoft.com/office/drawing/2014/main" id="{5C81452E-EEE1-4452-BF4D-4E500D9E5ABA}"/>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8BC1C025-0130-4B0A-B626-DD23430A8DA9}"/>
              </a:ext>
            </a:extLst>
          </p:cNvPr>
          <p:cNvSpPr>
            <a:spLocks noGrp="1"/>
          </p:cNvSpPr>
          <p:nvPr>
            <p:ph type="sldNum" sz="quarter" idx="12"/>
          </p:nvPr>
        </p:nvSpPr>
        <p:spPr/>
        <p:txBody>
          <a:bodyPr/>
          <a:lstStyle/>
          <a:p>
            <a:fld id="{08387BCF-C29B-4DD2-8876-32EA639CC6F5}" type="slidenum">
              <a:rPr lang="en-IN" smtClean="0"/>
              <a:t>13</a:t>
            </a:fld>
            <a:endParaRPr lang="en-IN" dirty="0"/>
          </a:p>
        </p:txBody>
      </p:sp>
    </p:spTree>
    <p:extLst>
      <p:ext uri="{BB962C8B-B14F-4D97-AF65-F5344CB8AC3E}">
        <p14:creationId xmlns:p14="http://schemas.microsoft.com/office/powerpoint/2010/main" val="3704056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r>
              <a:rPr lang="en-GB" b="1" dirty="0">
                <a:solidFill>
                  <a:srgbClr val="FFFF00"/>
                </a:solidFill>
              </a:rPr>
              <a:t> Multiple Inheritance</a:t>
            </a:r>
            <a:endParaRPr lang="en-IN" dirty="0">
              <a:solidFill>
                <a:srgbClr val="FFFF00"/>
              </a:solidFill>
            </a:endParaRPr>
          </a:p>
        </p:txBody>
      </p:sp>
      <p:sp>
        <p:nvSpPr>
          <p:cNvPr id="3" name="Content Placeholder 2"/>
          <p:cNvSpPr>
            <a:spLocks noGrp="1"/>
          </p:cNvSpPr>
          <p:nvPr>
            <p:ph idx="1"/>
          </p:nvPr>
        </p:nvSpPr>
        <p:spPr>
          <a:xfrm>
            <a:off x="495300" y="1690688"/>
            <a:ext cx="10515600" cy="4351338"/>
          </a:xfrm>
        </p:spPr>
        <p:txBody>
          <a:bodyPr/>
          <a:lstStyle/>
          <a:p>
            <a:pPr marL="0" indent="0">
              <a:buNone/>
            </a:pPr>
            <a:r>
              <a:rPr lang="en-GB" b="1" dirty="0">
                <a:solidFill>
                  <a:srgbClr val="FFFF00"/>
                </a:solidFill>
              </a:rPr>
              <a:t>Multiple Inheritance:</a:t>
            </a:r>
            <a:r>
              <a:rPr lang="en-GB" dirty="0">
                <a:solidFill>
                  <a:srgbClr val="FFFF00"/>
                </a:solidFill>
              </a:rPr>
              <a:t> Multiple Inheritance is a feature of C++ where a class can inherit from more than one classes. </a:t>
            </a:r>
            <a:r>
              <a:rPr lang="en-GB" dirty="0" err="1">
                <a:solidFill>
                  <a:srgbClr val="FFFF00"/>
                </a:solidFill>
              </a:rPr>
              <a:t>i.e</a:t>
            </a:r>
            <a:r>
              <a:rPr lang="en-GB" dirty="0">
                <a:solidFill>
                  <a:srgbClr val="FFFF00"/>
                </a:solidFill>
              </a:rPr>
              <a:t> one </a:t>
            </a:r>
            <a:r>
              <a:rPr lang="en-GB" b="1" dirty="0">
                <a:solidFill>
                  <a:srgbClr val="FFFF00"/>
                </a:solidFill>
              </a:rPr>
              <a:t>sub class</a:t>
            </a:r>
            <a:r>
              <a:rPr lang="en-GB" dirty="0">
                <a:solidFill>
                  <a:srgbClr val="FFFF00"/>
                </a:solidFill>
              </a:rPr>
              <a:t> is inherited from more than one </a:t>
            </a:r>
            <a:r>
              <a:rPr lang="en-GB" b="1" dirty="0">
                <a:solidFill>
                  <a:srgbClr val="FFFF00"/>
                </a:solidFill>
              </a:rPr>
              <a:t>base classes</a:t>
            </a:r>
            <a:r>
              <a:rPr lang="en-GB" dirty="0">
                <a:solidFill>
                  <a:srgbClr val="FFFF00"/>
                </a:solidFill>
              </a:rPr>
              <a:t>.</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14</a:t>
            </a:fld>
            <a:endParaRPr lang="en-IN"/>
          </a:p>
        </p:txBody>
      </p:sp>
      <p:pic>
        <p:nvPicPr>
          <p:cNvPr id="5122" name="Picture 2" descr="http://cdncontribute.geeksforgeeks.org/wp-content/uploads/multiple-inheritance.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075" y="3016251"/>
            <a:ext cx="7686675" cy="28003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882911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B55FF3A-DA77-472A-BD51-B088345EF024}"/>
              </a:ext>
            </a:extLst>
          </p:cNvPr>
          <p:cNvSpPr>
            <a:spLocks noGrp="1"/>
          </p:cNvSpPr>
          <p:nvPr>
            <p:ph type="title"/>
          </p:nvPr>
        </p:nvSpPr>
        <p:spPr/>
        <p:txBody>
          <a:bodyPr/>
          <a:lstStyle/>
          <a:p>
            <a:pPr algn="ctr"/>
            <a:r>
              <a:rPr lang="en-IN" b="1" i="0" dirty="0">
                <a:solidFill>
                  <a:srgbClr val="FFFF00"/>
                </a:solidFill>
                <a:effectLst/>
                <a:latin typeface="euclid_circular_a"/>
              </a:rPr>
              <a:t>Multiple Inheritance Example Program</a:t>
            </a:r>
            <a:endParaRPr lang="en-IN" dirty="0">
              <a:solidFill>
                <a:srgbClr val="FFFF00"/>
              </a:solidFill>
            </a:endParaRPr>
          </a:p>
        </p:txBody>
      </p:sp>
      <p:sp>
        <p:nvSpPr>
          <p:cNvPr id="7" name="Content Placeholder 6">
            <a:extLst>
              <a:ext uri="{FF2B5EF4-FFF2-40B4-BE49-F238E27FC236}">
                <a16:creationId xmlns:a16="http://schemas.microsoft.com/office/drawing/2014/main" id="{A9091E79-F5EF-4C7D-96BE-1F62C5D2013C}"/>
              </a:ext>
            </a:extLst>
          </p:cNvPr>
          <p:cNvSpPr>
            <a:spLocks noGrp="1"/>
          </p:cNvSpPr>
          <p:nvPr>
            <p:ph sz="half" idx="1"/>
          </p:nvPr>
        </p:nvSpPr>
        <p:spPr>
          <a:xfrm>
            <a:off x="91068" y="1525735"/>
            <a:ext cx="5181600" cy="4351338"/>
          </a:xfrm>
        </p:spPr>
        <p:txBody>
          <a:bodyPr>
            <a:noAutofit/>
          </a:bodyPr>
          <a:lstStyle/>
          <a:p>
            <a:pPr marL="0" indent="0">
              <a:buNone/>
            </a:pPr>
            <a:r>
              <a:rPr lang="en-IN" sz="2000" dirty="0">
                <a:solidFill>
                  <a:schemeClr val="bg1"/>
                </a:solidFill>
              </a:rPr>
              <a:t>#include &lt;iostream&gt;</a:t>
            </a:r>
          </a:p>
          <a:p>
            <a:pPr marL="0" indent="0">
              <a:buNone/>
            </a:pPr>
            <a:r>
              <a:rPr lang="en-IN" sz="2000" dirty="0">
                <a:solidFill>
                  <a:schemeClr val="bg1"/>
                </a:solidFill>
              </a:rPr>
              <a:t>using namespace std;</a:t>
            </a:r>
          </a:p>
          <a:p>
            <a:pPr marL="0" indent="0">
              <a:buNone/>
            </a:pPr>
            <a:r>
              <a:rPr lang="en-IN" sz="2000" dirty="0">
                <a:solidFill>
                  <a:schemeClr val="bg1"/>
                </a:solidFill>
              </a:rPr>
              <a:t>class Mammal {</a:t>
            </a:r>
          </a:p>
          <a:p>
            <a:pPr marL="0" indent="0">
              <a:buNone/>
            </a:pPr>
            <a:r>
              <a:rPr lang="en-IN" sz="2000" dirty="0">
                <a:solidFill>
                  <a:schemeClr val="bg1"/>
                </a:solidFill>
              </a:rPr>
              <a:t>	 public:</a:t>
            </a:r>
          </a:p>
          <a:p>
            <a:pPr marL="0" indent="0">
              <a:buNone/>
            </a:pPr>
            <a:r>
              <a:rPr lang="en-IN" sz="2000" dirty="0">
                <a:solidFill>
                  <a:schemeClr val="bg1"/>
                </a:solidFill>
              </a:rPr>
              <a:t>	Mammal()</a:t>
            </a:r>
          </a:p>
          <a:p>
            <a:pPr marL="0" indent="0">
              <a:buNone/>
            </a:pPr>
            <a:r>
              <a:rPr lang="en-IN" sz="2000" dirty="0">
                <a:solidFill>
                  <a:schemeClr val="bg1"/>
                </a:solidFill>
              </a:rPr>
              <a:t>  	{ </a:t>
            </a:r>
            <a:r>
              <a:rPr lang="en-IN" sz="2000" dirty="0" err="1">
                <a:solidFill>
                  <a:schemeClr val="bg1"/>
                </a:solidFill>
              </a:rPr>
              <a:t>cout</a:t>
            </a:r>
            <a:r>
              <a:rPr lang="en-IN" sz="2000" dirty="0">
                <a:solidFill>
                  <a:schemeClr val="bg1"/>
                </a:solidFill>
              </a:rPr>
              <a:t> &lt;&lt; "Mammals can give direct birth." &lt;&lt; </a:t>
            </a:r>
            <a:r>
              <a:rPr lang="en-IN" sz="2000" dirty="0" err="1">
                <a:solidFill>
                  <a:schemeClr val="bg1"/>
                </a:solidFill>
              </a:rPr>
              <a:t>endl</a:t>
            </a:r>
            <a:r>
              <a:rPr lang="en-IN" sz="2000" dirty="0">
                <a:solidFill>
                  <a:schemeClr val="bg1"/>
                </a:solidFill>
              </a:rPr>
              <a:t>;	}</a:t>
            </a:r>
          </a:p>
          <a:p>
            <a:pPr marL="0" indent="0">
              <a:buNone/>
            </a:pPr>
            <a:r>
              <a:rPr lang="en-IN" sz="2000" dirty="0">
                <a:solidFill>
                  <a:schemeClr val="bg1"/>
                </a:solidFill>
              </a:rPr>
              <a:t>};</a:t>
            </a:r>
          </a:p>
          <a:p>
            <a:pPr marL="0" indent="0">
              <a:buNone/>
            </a:pPr>
            <a:r>
              <a:rPr lang="en-IN" sz="2000" dirty="0">
                <a:solidFill>
                  <a:schemeClr val="bg1"/>
                </a:solidFill>
              </a:rPr>
              <a:t>class </a:t>
            </a:r>
            <a:r>
              <a:rPr lang="en-IN" sz="2000" dirty="0" err="1">
                <a:solidFill>
                  <a:schemeClr val="bg1"/>
                </a:solidFill>
              </a:rPr>
              <a:t>WingedAnimal</a:t>
            </a:r>
            <a:r>
              <a:rPr lang="en-IN" sz="2000" dirty="0">
                <a:solidFill>
                  <a:schemeClr val="bg1"/>
                </a:solidFill>
              </a:rPr>
              <a:t> {</a:t>
            </a:r>
          </a:p>
          <a:p>
            <a:pPr marL="0" indent="0">
              <a:buNone/>
            </a:pPr>
            <a:r>
              <a:rPr lang="en-IN" sz="2000" dirty="0">
                <a:solidFill>
                  <a:schemeClr val="bg1"/>
                </a:solidFill>
              </a:rPr>
              <a:t>	  public:</a:t>
            </a:r>
          </a:p>
          <a:p>
            <a:pPr marL="0" indent="0">
              <a:buNone/>
            </a:pPr>
            <a:r>
              <a:rPr lang="en-US" sz="2000" dirty="0" err="1">
                <a:solidFill>
                  <a:schemeClr val="bg1"/>
                </a:solidFill>
              </a:rPr>
              <a:t>WingedAnimal</a:t>
            </a:r>
            <a:r>
              <a:rPr lang="en-US" sz="2000" dirty="0">
                <a:solidFill>
                  <a:schemeClr val="bg1"/>
                </a:solidFill>
              </a:rPr>
              <a:t>()</a:t>
            </a:r>
          </a:p>
          <a:p>
            <a:pPr marL="0" indent="0">
              <a:buNone/>
            </a:pPr>
            <a:r>
              <a:rPr lang="en-US" sz="2000" dirty="0">
                <a:solidFill>
                  <a:schemeClr val="bg1"/>
                </a:solidFill>
              </a:rPr>
              <a:t>    {      </a:t>
            </a:r>
            <a:r>
              <a:rPr lang="en-US" sz="2000" dirty="0" err="1">
                <a:solidFill>
                  <a:schemeClr val="bg1"/>
                </a:solidFill>
              </a:rPr>
              <a:t>cout</a:t>
            </a:r>
            <a:r>
              <a:rPr lang="en-US" sz="2000" dirty="0">
                <a:solidFill>
                  <a:schemeClr val="bg1"/>
                </a:solidFill>
              </a:rPr>
              <a:t> &lt;&lt; "Winged animal can flap." &lt;&lt; </a:t>
            </a:r>
            <a:r>
              <a:rPr lang="en-US" sz="2000" dirty="0" err="1">
                <a:solidFill>
                  <a:schemeClr val="bg1"/>
                </a:solidFill>
              </a:rPr>
              <a:t>endl</a:t>
            </a:r>
            <a:r>
              <a:rPr lang="en-US" sz="2000" dirty="0">
                <a:solidFill>
                  <a:schemeClr val="bg1"/>
                </a:solidFill>
              </a:rPr>
              <a:t>;}  };</a:t>
            </a:r>
          </a:p>
          <a:p>
            <a:pPr marL="0" indent="0">
              <a:buNone/>
            </a:pPr>
            <a:endParaRPr lang="en-IN" sz="2000" dirty="0">
              <a:solidFill>
                <a:schemeClr val="bg1"/>
              </a:solidFill>
            </a:endParaRPr>
          </a:p>
        </p:txBody>
      </p:sp>
      <p:sp>
        <p:nvSpPr>
          <p:cNvPr id="8" name="Content Placeholder 7">
            <a:extLst>
              <a:ext uri="{FF2B5EF4-FFF2-40B4-BE49-F238E27FC236}">
                <a16:creationId xmlns:a16="http://schemas.microsoft.com/office/drawing/2014/main" id="{E5A1A308-4F91-4FA2-894D-9FBE13200F4F}"/>
              </a:ext>
            </a:extLst>
          </p:cNvPr>
          <p:cNvSpPr>
            <a:spLocks noGrp="1"/>
          </p:cNvSpPr>
          <p:nvPr>
            <p:ph sz="half" idx="2"/>
          </p:nvPr>
        </p:nvSpPr>
        <p:spPr>
          <a:xfrm>
            <a:off x="6096000" y="1559408"/>
            <a:ext cx="5181600" cy="4351338"/>
          </a:xfrm>
        </p:spPr>
        <p:txBody>
          <a:bodyPr>
            <a:noAutofit/>
          </a:bodyPr>
          <a:lstStyle/>
          <a:p>
            <a:pPr marL="0" indent="0">
              <a:buNone/>
            </a:pPr>
            <a:endParaRPr lang="en-US" sz="1600" dirty="0">
              <a:solidFill>
                <a:schemeClr val="bg1"/>
              </a:solidFill>
            </a:endParaRPr>
          </a:p>
          <a:p>
            <a:pPr marL="0" indent="0">
              <a:buNone/>
            </a:pPr>
            <a:r>
              <a:rPr lang="en-US" sz="2000" dirty="0">
                <a:solidFill>
                  <a:schemeClr val="bg1"/>
                </a:solidFill>
              </a:rPr>
              <a:t>class Bat: public Mammal, public </a:t>
            </a:r>
            <a:r>
              <a:rPr lang="en-US" sz="2000" dirty="0" err="1">
                <a:solidFill>
                  <a:schemeClr val="bg1"/>
                </a:solidFill>
              </a:rPr>
              <a:t>WingedAnimal</a:t>
            </a:r>
            <a:r>
              <a:rPr lang="en-US" sz="2000" dirty="0">
                <a:solidFill>
                  <a:schemeClr val="bg1"/>
                </a:solidFill>
              </a:rPr>
              <a:t> { };</a:t>
            </a:r>
          </a:p>
          <a:p>
            <a:pPr marL="0" indent="0">
              <a:buNone/>
            </a:pPr>
            <a:r>
              <a:rPr lang="en-US" sz="2000" dirty="0">
                <a:solidFill>
                  <a:schemeClr val="bg1"/>
                </a:solidFill>
              </a:rPr>
              <a:t>int main()</a:t>
            </a:r>
          </a:p>
          <a:p>
            <a:pPr marL="0" indent="0">
              <a:buNone/>
            </a:pPr>
            <a:r>
              <a:rPr lang="en-US" sz="2000" dirty="0">
                <a:solidFill>
                  <a:schemeClr val="bg1"/>
                </a:solidFill>
              </a:rPr>
              <a:t>{</a:t>
            </a:r>
          </a:p>
          <a:p>
            <a:pPr marL="0" indent="0">
              <a:buNone/>
            </a:pPr>
            <a:r>
              <a:rPr lang="en-US" sz="2000" dirty="0">
                <a:solidFill>
                  <a:schemeClr val="bg1"/>
                </a:solidFill>
              </a:rPr>
              <a:t>    Bat b1;</a:t>
            </a:r>
          </a:p>
          <a:p>
            <a:pPr marL="0" indent="0">
              <a:buNone/>
            </a:pPr>
            <a:r>
              <a:rPr lang="en-US" sz="2000" dirty="0">
                <a:solidFill>
                  <a:schemeClr val="bg1"/>
                </a:solidFill>
              </a:rPr>
              <a:t>    return 0;</a:t>
            </a:r>
          </a:p>
          <a:p>
            <a:pPr marL="0" indent="0">
              <a:buNone/>
            </a:pPr>
            <a:r>
              <a:rPr lang="en-US" sz="2000" dirty="0">
                <a:solidFill>
                  <a:schemeClr val="bg1"/>
                </a:solidFill>
              </a:rPr>
              <a:t>}</a:t>
            </a:r>
          </a:p>
          <a:p>
            <a:pPr marL="0" indent="0" algn="ctr">
              <a:buNone/>
            </a:pPr>
            <a:r>
              <a:rPr lang="en-US" sz="2000" b="1" dirty="0">
                <a:solidFill>
                  <a:srgbClr val="FFFF00"/>
                </a:solidFill>
              </a:rPr>
              <a:t>Output</a:t>
            </a:r>
          </a:p>
          <a:p>
            <a:pPr marL="0" indent="0">
              <a:buNone/>
            </a:pPr>
            <a:r>
              <a:rPr lang="en-US" sz="2000" dirty="0">
                <a:solidFill>
                  <a:schemeClr val="bg1"/>
                </a:solidFill>
              </a:rPr>
              <a:t>Mammals can give direct birth.</a:t>
            </a:r>
          </a:p>
          <a:p>
            <a:pPr marL="0" indent="0">
              <a:buNone/>
            </a:pPr>
            <a:r>
              <a:rPr lang="en-US" sz="2000" dirty="0">
                <a:solidFill>
                  <a:schemeClr val="bg1"/>
                </a:solidFill>
              </a:rPr>
              <a:t>Winged animal can flap.</a:t>
            </a:r>
            <a:endParaRPr lang="en-IN" sz="2000" dirty="0">
              <a:solidFill>
                <a:schemeClr val="bg1"/>
              </a:solidFill>
            </a:endParaRPr>
          </a:p>
        </p:txBody>
      </p:sp>
      <p:sp>
        <p:nvSpPr>
          <p:cNvPr id="4" name="Footer Placeholder 3">
            <a:extLst>
              <a:ext uri="{FF2B5EF4-FFF2-40B4-BE49-F238E27FC236}">
                <a16:creationId xmlns:a16="http://schemas.microsoft.com/office/drawing/2014/main" id="{88A63C36-8AE7-4DC5-8AE8-CBB55DDC72F1}"/>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BF5C3E82-BC16-4DE3-8E91-A60EDDCAC2DF}"/>
              </a:ext>
            </a:extLst>
          </p:cNvPr>
          <p:cNvSpPr>
            <a:spLocks noGrp="1"/>
          </p:cNvSpPr>
          <p:nvPr>
            <p:ph type="sldNum" sz="quarter" idx="12"/>
          </p:nvPr>
        </p:nvSpPr>
        <p:spPr/>
        <p:txBody>
          <a:bodyPr/>
          <a:lstStyle/>
          <a:p>
            <a:fld id="{08387BCF-C29B-4DD2-8876-32EA639CC6F5}" type="slidenum">
              <a:rPr lang="en-IN" smtClean="0"/>
              <a:t>15</a:t>
            </a:fld>
            <a:endParaRPr lang="en-IN"/>
          </a:p>
        </p:txBody>
      </p:sp>
    </p:spTree>
    <p:extLst>
      <p:ext uri="{BB962C8B-B14F-4D97-AF65-F5344CB8AC3E}">
        <p14:creationId xmlns:p14="http://schemas.microsoft.com/office/powerpoint/2010/main" val="3173099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r>
              <a:rPr lang="en-GB" b="1" dirty="0">
                <a:solidFill>
                  <a:srgbClr val="FFFF00"/>
                </a:solidFill>
              </a:rPr>
              <a:t> Multilevel Inheritance</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GB" b="1" dirty="0">
                <a:solidFill>
                  <a:srgbClr val="FFFF00"/>
                </a:solidFill>
              </a:rPr>
              <a:t>Multilevel Inheritance</a:t>
            </a:r>
            <a:r>
              <a:rPr lang="en-GB" dirty="0">
                <a:solidFill>
                  <a:srgbClr val="FFFF00"/>
                </a:solidFill>
              </a:rPr>
              <a:t>: In this type of inheritance, a derived class is created from another derived class.</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16</a:t>
            </a:fld>
            <a:endParaRPr lang="en-IN"/>
          </a:p>
        </p:txBody>
      </p:sp>
      <p:pic>
        <p:nvPicPr>
          <p:cNvPr id="6146" name="Picture 2" descr="http://cdncontribute.geeksforgeeks.org/wp-content/uploads/multilevel-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6575" y="2738437"/>
            <a:ext cx="4610100" cy="3438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499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99F4-C0D7-43DF-8A71-9DFB20E2B48F}"/>
              </a:ext>
            </a:extLst>
          </p:cNvPr>
          <p:cNvSpPr>
            <a:spLocks noGrp="1"/>
          </p:cNvSpPr>
          <p:nvPr>
            <p:ph type="title"/>
          </p:nvPr>
        </p:nvSpPr>
        <p:spPr/>
        <p:txBody>
          <a:bodyPr/>
          <a:lstStyle/>
          <a:p>
            <a:pPr algn="ctr"/>
            <a:r>
              <a:rPr lang="en-GB" dirty="0">
                <a:solidFill>
                  <a:srgbClr val="FFFF00"/>
                </a:solidFill>
              </a:rPr>
              <a:t>Types of Inheritance:</a:t>
            </a:r>
            <a:r>
              <a:rPr lang="en-GB" b="1" dirty="0">
                <a:solidFill>
                  <a:srgbClr val="FFFF00"/>
                </a:solidFill>
              </a:rPr>
              <a:t> Multilevel Inheritance</a:t>
            </a:r>
            <a:endParaRPr lang="en-IN" dirty="0"/>
          </a:p>
        </p:txBody>
      </p:sp>
      <p:sp>
        <p:nvSpPr>
          <p:cNvPr id="3" name="Content Placeholder 2">
            <a:extLst>
              <a:ext uri="{FF2B5EF4-FFF2-40B4-BE49-F238E27FC236}">
                <a16:creationId xmlns:a16="http://schemas.microsoft.com/office/drawing/2014/main" id="{3705E82E-B338-45DE-9862-F705AEBFDD14}"/>
              </a:ext>
            </a:extLst>
          </p:cNvPr>
          <p:cNvSpPr>
            <a:spLocks noGrp="1"/>
          </p:cNvSpPr>
          <p:nvPr>
            <p:ph idx="1"/>
          </p:nvPr>
        </p:nvSpPr>
        <p:spPr/>
        <p:txBody>
          <a:bodyPr/>
          <a:lstStyle/>
          <a:p>
            <a:pPr algn="just"/>
            <a:r>
              <a:rPr lang="en-US" b="0" i="0" dirty="0">
                <a:solidFill>
                  <a:srgbClr val="FFFF00"/>
                </a:solidFill>
                <a:effectLst/>
                <a:latin typeface="euclid_circular_a"/>
              </a:rPr>
              <a:t>In C++ programming, not only you can derive a class from the base class but you can also derive a class from the derived class. This form of inheritance is known as multilevel inheritance.</a:t>
            </a:r>
            <a:endParaRPr lang="en-IN" dirty="0">
              <a:solidFill>
                <a:srgbClr val="FFFF00"/>
              </a:solidFill>
            </a:endParaRPr>
          </a:p>
        </p:txBody>
      </p:sp>
      <p:sp>
        <p:nvSpPr>
          <p:cNvPr id="4" name="Footer Placeholder 3">
            <a:extLst>
              <a:ext uri="{FF2B5EF4-FFF2-40B4-BE49-F238E27FC236}">
                <a16:creationId xmlns:a16="http://schemas.microsoft.com/office/drawing/2014/main" id="{F2813D54-A155-409A-9D8E-77F90AC02B6D}"/>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F2E8ED4C-3620-4D64-9489-DC6A222CE39E}"/>
              </a:ext>
            </a:extLst>
          </p:cNvPr>
          <p:cNvSpPr>
            <a:spLocks noGrp="1"/>
          </p:cNvSpPr>
          <p:nvPr>
            <p:ph type="sldNum" sz="quarter" idx="12"/>
          </p:nvPr>
        </p:nvSpPr>
        <p:spPr/>
        <p:txBody>
          <a:bodyPr/>
          <a:lstStyle/>
          <a:p>
            <a:fld id="{08387BCF-C29B-4DD2-8876-32EA639CC6F5}" type="slidenum">
              <a:rPr lang="en-IN" smtClean="0"/>
              <a:t>17</a:t>
            </a:fld>
            <a:endParaRPr lang="en-IN"/>
          </a:p>
        </p:txBody>
      </p:sp>
      <p:pic>
        <p:nvPicPr>
          <p:cNvPr id="7" name="Picture 6">
            <a:extLst>
              <a:ext uri="{FF2B5EF4-FFF2-40B4-BE49-F238E27FC236}">
                <a16:creationId xmlns:a16="http://schemas.microsoft.com/office/drawing/2014/main" id="{78E8F747-854B-45B7-A4AD-8F03463E407F}"/>
              </a:ext>
            </a:extLst>
          </p:cNvPr>
          <p:cNvPicPr>
            <a:picLocks noChangeAspect="1"/>
          </p:cNvPicPr>
          <p:nvPr/>
        </p:nvPicPr>
        <p:blipFill>
          <a:blip r:embed="rId2"/>
          <a:stretch>
            <a:fillRect/>
          </a:stretch>
        </p:blipFill>
        <p:spPr>
          <a:xfrm>
            <a:off x="4228609" y="3032362"/>
            <a:ext cx="2634104" cy="3323988"/>
          </a:xfrm>
          <a:prstGeom prst="rect">
            <a:avLst/>
          </a:prstGeom>
        </p:spPr>
      </p:pic>
    </p:spTree>
    <p:extLst>
      <p:ext uri="{BB962C8B-B14F-4D97-AF65-F5344CB8AC3E}">
        <p14:creationId xmlns:p14="http://schemas.microsoft.com/office/powerpoint/2010/main" val="28953881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FA53-FAE6-4482-BDB7-F3D785737ECC}"/>
              </a:ext>
            </a:extLst>
          </p:cNvPr>
          <p:cNvSpPr>
            <a:spLocks noGrp="1"/>
          </p:cNvSpPr>
          <p:nvPr>
            <p:ph type="title"/>
          </p:nvPr>
        </p:nvSpPr>
        <p:spPr/>
        <p:txBody>
          <a:bodyPr/>
          <a:lstStyle/>
          <a:p>
            <a:r>
              <a:rPr lang="en-GB" b="1" dirty="0">
                <a:solidFill>
                  <a:srgbClr val="FFFF00"/>
                </a:solidFill>
              </a:rPr>
              <a:t>Multilevel Inheritance: Example</a:t>
            </a:r>
            <a:endParaRPr lang="en-IN" dirty="0"/>
          </a:p>
        </p:txBody>
      </p:sp>
      <p:pic>
        <p:nvPicPr>
          <p:cNvPr id="7" name="Content Placeholder 6">
            <a:extLst>
              <a:ext uri="{FF2B5EF4-FFF2-40B4-BE49-F238E27FC236}">
                <a16:creationId xmlns:a16="http://schemas.microsoft.com/office/drawing/2014/main" id="{A7197BE6-B2C1-4AC3-A72D-195BA0827A55}"/>
              </a:ext>
            </a:extLst>
          </p:cNvPr>
          <p:cNvPicPr>
            <a:picLocks noGrp="1" noChangeAspect="1"/>
          </p:cNvPicPr>
          <p:nvPr>
            <p:ph idx="1"/>
          </p:nvPr>
        </p:nvPicPr>
        <p:blipFill>
          <a:blip r:embed="rId2"/>
          <a:stretch>
            <a:fillRect/>
          </a:stretch>
        </p:blipFill>
        <p:spPr>
          <a:xfrm>
            <a:off x="1077650" y="1690688"/>
            <a:ext cx="4567164" cy="4361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Footer Placeholder 3">
            <a:extLst>
              <a:ext uri="{FF2B5EF4-FFF2-40B4-BE49-F238E27FC236}">
                <a16:creationId xmlns:a16="http://schemas.microsoft.com/office/drawing/2014/main" id="{48680468-EEA3-44EE-802E-3E2ACB3A5D09}"/>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0751B603-988E-49DA-BE52-97250B2B9CD2}"/>
              </a:ext>
            </a:extLst>
          </p:cNvPr>
          <p:cNvSpPr>
            <a:spLocks noGrp="1"/>
          </p:cNvSpPr>
          <p:nvPr>
            <p:ph type="sldNum" sz="quarter" idx="12"/>
          </p:nvPr>
        </p:nvSpPr>
        <p:spPr/>
        <p:txBody>
          <a:bodyPr/>
          <a:lstStyle/>
          <a:p>
            <a:fld id="{08387BCF-C29B-4DD2-8876-32EA639CC6F5}" type="slidenum">
              <a:rPr lang="en-IN" smtClean="0"/>
              <a:t>18</a:t>
            </a:fld>
            <a:endParaRPr lang="en-IN"/>
          </a:p>
        </p:txBody>
      </p:sp>
      <p:pic>
        <p:nvPicPr>
          <p:cNvPr id="9" name="Picture 8">
            <a:extLst>
              <a:ext uri="{FF2B5EF4-FFF2-40B4-BE49-F238E27FC236}">
                <a16:creationId xmlns:a16="http://schemas.microsoft.com/office/drawing/2014/main" id="{9EB9155C-0FF8-42ED-9B9A-42FD6A0DFB72}"/>
              </a:ext>
            </a:extLst>
          </p:cNvPr>
          <p:cNvPicPr>
            <a:picLocks noChangeAspect="1"/>
          </p:cNvPicPr>
          <p:nvPr/>
        </p:nvPicPr>
        <p:blipFill>
          <a:blip r:embed="rId3"/>
          <a:stretch>
            <a:fillRect/>
          </a:stretch>
        </p:blipFill>
        <p:spPr>
          <a:xfrm>
            <a:off x="6066733" y="1668880"/>
            <a:ext cx="5047617" cy="4361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18014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3" name="Content Placeholder 2"/>
          <p:cNvSpPr>
            <a:spLocks noGrp="1"/>
          </p:cNvSpPr>
          <p:nvPr>
            <p:ph idx="1"/>
          </p:nvPr>
        </p:nvSpPr>
        <p:spPr>
          <a:xfrm>
            <a:off x="546100" y="1546225"/>
            <a:ext cx="10515600" cy="4351338"/>
          </a:xfrm>
        </p:spPr>
        <p:txBody>
          <a:bodyPr/>
          <a:lstStyle/>
          <a:p>
            <a:pPr marL="0" indent="0" algn="just">
              <a:buNone/>
            </a:pPr>
            <a:r>
              <a:rPr lang="en-IN" b="1" i="0" dirty="0">
                <a:solidFill>
                  <a:srgbClr val="FFFF00"/>
                </a:solidFill>
                <a:effectLst/>
                <a:latin typeface="urw-din"/>
              </a:rPr>
              <a:t>Hierarchical </a:t>
            </a:r>
            <a:r>
              <a:rPr lang="en-GB" b="1" dirty="0">
                <a:solidFill>
                  <a:srgbClr val="FFFF00"/>
                </a:solidFill>
              </a:rPr>
              <a:t>Inheritance</a:t>
            </a:r>
            <a:r>
              <a:rPr lang="en-GB" dirty="0">
                <a:solidFill>
                  <a:srgbClr val="FFFF00"/>
                </a:solidFill>
              </a:rPr>
              <a:t>: In this type of inheritance, more than one sub class is inherited from a single base class. i.e. more than one derived class is created from a single base class.</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19</a:t>
            </a:fld>
            <a:endParaRPr lang="en-IN"/>
          </a:p>
        </p:txBody>
      </p:sp>
      <p:pic>
        <p:nvPicPr>
          <p:cNvPr id="7170" name="Picture 2" descr="http://cdncontribute.geeksforgeeks.org/wp-content/uploads/hierarchical-inheri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71788"/>
            <a:ext cx="8001000" cy="3390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9128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Basic concept of Object Oriented Concept</a:t>
            </a:r>
            <a:br>
              <a:rPr lang="en-IN" b="1" dirty="0">
                <a:solidFill>
                  <a:srgbClr val="FFFF00"/>
                </a:solidFill>
              </a:rPr>
            </a:br>
            <a:r>
              <a:rPr lang="en-IN" b="1" dirty="0">
                <a:solidFill>
                  <a:srgbClr val="FFFF00"/>
                </a:solidFill>
              </a:rPr>
              <a:t>Attributes of Object Oriented Programming</a:t>
            </a:r>
          </a:p>
        </p:txBody>
      </p:sp>
      <p:sp>
        <p:nvSpPr>
          <p:cNvPr id="3" name="Content Placeholder 2"/>
          <p:cNvSpPr>
            <a:spLocks noGrp="1"/>
          </p:cNvSpPr>
          <p:nvPr>
            <p:ph idx="1"/>
          </p:nvPr>
        </p:nvSpPr>
        <p:spPr/>
        <p:txBody>
          <a:bodyPr/>
          <a:lstStyle/>
          <a:p>
            <a:pPr fontAlgn="base"/>
            <a:r>
              <a:rPr lang="en-GB" dirty="0">
                <a:solidFill>
                  <a:srgbClr val="FFFF00"/>
                </a:solidFill>
              </a:rPr>
              <a:t>Class</a:t>
            </a:r>
          </a:p>
          <a:p>
            <a:pPr fontAlgn="base"/>
            <a:r>
              <a:rPr lang="en-GB" dirty="0">
                <a:solidFill>
                  <a:srgbClr val="FFFF00"/>
                </a:solidFill>
              </a:rPr>
              <a:t>Object</a:t>
            </a:r>
          </a:p>
          <a:p>
            <a:pPr fontAlgn="base"/>
            <a:r>
              <a:rPr lang="en-GB" dirty="0">
                <a:solidFill>
                  <a:srgbClr val="FFFF00"/>
                </a:solidFill>
              </a:rPr>
              <a:t>Encapsulation and Data hiding</a:t>
            </a:r>
          </a:p>
          <a:p>
            <a:pPr fontAlgn="base"/>
            <a:r>
              <a:rPr lang="en-GB" dirty="0">
                <a:solidFill>
                  <a:srgbClr val="FFFF00"/>
                </a:solidFill>
              </a:rPr>
              <a:t>Data abstraction </a:t>
            </a:r>
          </a:p>
          <a:p>
            <a:pPr fontAlgn="base"/>
            <a:r>
              <a:rPr lang="en-GB" dirty="0">
                <a:solidFill>
                  <a:srgbClr val="FF0000"/>
                </a:solidFill>
              </a:rPr>
              <a:t>Inheritance</a:t>
            </a:r>
          </a:p>
          <a:p>
            <a:pPr fontAlgn="base"/>
            <a:r>
              <a:rPr lang="en-GB" dirty="0">
                <a:solidFill>
                  <a:srgbClr val="FFFF00"/>
                </a:solidFill>
              </a:rPr>
              <a:t>Polymorphism</a:t>
            </a:r>
          </a:p>
          <a:p>
            <a:pPr fontAlgn="base"/>
            <a:r>
              <a:rPr lang="en-GB" dirty="0">
                <a:solidFill>
                  <a:srgbClr val="FFFF00"/>
                </a:solidFill>
              </a:rPr>
              <a:t>Dynamic Binding</a:t>
            </a:r>
          </a:p>
          <a:p>
            <a:pPr fontAlgn="base"/>
            <a:r>
              <a:rPr lang="en-GB" dirty="0">
                <a:solidFill>
                  <a:srgbClr val="FFFF00"/>
                </a:solidFill>
              </a:rPr>
              <a:t>Message Passing</a:t>
            </a:r>
            <a:endParaRPr lang="en-GB" dirty="0"/>
          </a:p>
        </p:txBody>
      </p:sp>
      <p:sp>
        <p:nvSpPr>
          <p:cNvPr id="4" name="Footer Placeholder 3"/>
          <p:cNvSpPr>
            <a:spLocks noGrp="1"/>
          </p:cNvSpPr>
          <p:nvPr>
            <p:ph type="ftr" sz="quarter" idx="11"/>
          </p:nvPr>
        </p:nvSpPr>
        <p:spPr/>
        <p:txBody>
          <a:bodyPr/>
          <a:lstStyle/>
          <a:p>
            <a:r>
              <a:rPr lang="en-IN" dirty="0">
                <a:solidFill>
                  <a:srgbClr val="FFFF00"/>
                </a:solidFill>
              </a:rPr>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a:t>
            </a:fld>
            <a:endParaRPr lang="en-IN"/>
          </a:p>
        </p:txBody>
      </p:sp>
    </p:spTree>
    <p:extLst>
      <p:ext uri="{BB962C8B-B14F-4D97-AF65-F5344CB8AC3E}">
        <p14:creationId xmlns:p14="http://schemas.microsoft.com/office/powerpoint/2010/main" val="3582785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3">
                                            <p:txEl>
                                              <p:pRg st="4" end="4"/>
                                            </p:txEl>
                                          </p:spTgt>
                                        </p:tgtEl>
                                      </p:cBhvr>
                                    </p:animEffect>
                                    <p:animScale>
                                      <p:cBhvr>
                                        <p:cTn id="7"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6" name="Content Placeholder 5">
            <a:extLst>
              <a:ext uri="{FF2B5EF4-FFF2-40B4-BE49-F238E27FC236}">
                <a16:creationId xmlns:a16="http://schemas.microsoft.com/office/drawing/2014/main" id="{7E0C7CE8-40D7-4FD9-B51F-36F76ECB7403}"/>
              </a:ext>
            </a:extLst>
          </p:cNvPr>
          <p:cNvSpPr>
            <a:spLocks noGrp="1"/>
          </p:cNvSpPr>
          <p:nvPr>
            <p:ph sz="half" idx="1"/>
          </p:nvPr>
        </p:nvSpPr>
        <p:spPr/>
        <p:txBody>
          <a:bodyPr>
            <a:noAutofit/>
          </a:bodyPr>
          <a:lstStyle/>
          <a:p>
            <a:pPr marL="0" indent="0">
              <a:buNone/>
            </a:pPr>
            <a:r>
              <a:rPr lang="en-US" sz="1600" dirty="0">
                <a:solidFill>
                  <a:schemeClr val="bg1"/>
                </a:solidFill>
              </a:rPr>
              <a:t>// C++ program to implement   Hierarchical Inheritance </a:t>
            </a:r>
          </a:p>
          <a:p>
            <a:pPr marL="0" indent="0">
              <a:buNone/>
            </a:pPr>
            <a:r>
              <a:rPr lang="en-US" sz="1600" dirty="0">
                <a:solidFill>
                  <a:schemeClr val="bg1"/>
                </a:solidFill>
              </a:rPr>
              <a:t>#include &lt;iostream&gt; </a:t>
            </a:r>
          </a:p>
          <a:p>
            <a:pPr marL="0" indent="0">
              <a:buNone/>
            </a:pPr>
            <a:r>
              <a:rPr lang="en-US" sz="1600" dirty="0">
                <a:solidFill>
                  <a:schemeClr val="bg1"/>
                </a:solidFill>
              </a:rPr>
              <a:t>using namespace std; </a:t>
            </a:r>
          </a:p>
          <a:p>
            <a:pPr marL="0" indent="0">
              <a:buNone/>
            </a:pPr>
            <a:r>
              <a:rPr lang="en-US" sz="1600" dirty="0">
                <a:solidFill>
                  <a:schemeClr val="bg1"/>
                </a:solidFill>
              </a:rPr>
              <a:t>class Vehicle  </a:t>
            </a:r>
          </a:p>
          <a:p>
            <a:pPr marL="0" indent="0">
              <a:buNone/>
            </a:pPr>
            <a:r>
              <a:rPr lang="en-US" sz="1600" dirty="0">
                <a:solidFill>
                  <a:schemeClr val="bg1"/>
                </a:solidFill>
              </a:rPr>
              <a:t>{ </a:t>
            </a:r>
          </a:p>
          <a:p>
            <a:pPr marL="0" indent="0">
              <a:buNone/>
            </a:pPr>
            <a:r>
              <a:rPr lang="en-US" sz="1600" dirty="0">
                <a:solidFill>
                  <a:schemeClr val="bg1"/>
                </a:solidFill>
              </a:rPr>
              <a:t>  public: </a:t>
            </a:r>
          </a:p>
          <a:p>
            <a:pPr marL="0" indent="0">
              <a:buNone/>
            </a:pPr>
            <a:r>
              <a:rPr lang="en-US" sz="1600" dirty="0">
                <a:solidFill>
                  <a:schemeClr val="bg1"/>
                </a:solidFill>
              </a:rPr>
              <a:t>    Vehicle() </a:t>
            </a:r>
          </a:p>
          <a:p>
            <a:pPr marL="0" indent="0">
              <a:buNone/>
            </a:pPr>
            <a:r>
              <a:rPr lang="en-US" sz="1600" dirty="0">
                <a:solidFill>
                  <a:schemeClr val="bg1"/>
                </a:solidFill>
              </a:rPr>
              <a:t>    { </a:t>
            </a:r>
          </a:p>
          <a:p>
            <a:pPr marL="0" indent="0">
              <a:buNone/>
            </a:pPr>
            <a:r>
              <a:rPr lang="en-US" sz="1600" dirty="0">
                <a:solidFill>
                  <a:schemeClr val="bg1"/>
                </a:solidFill>
              </a:rPr>
              <a:t>      </a:t>
            </a:r>
            <a:r>
              <a:rPr lang="en-US" sz="1600" dirty="0" err="1">
                <a:solidFill>
                  <a:schemeClr val="bg1"/>
                </a:solidFill>
              </a:rPr>
              <a:t>cout</a:t>
            </a:r>
            <a:r>
              <a:rPr lang="en-US" sz="1600" dirty="0">
                <a:solidFill>
                  <a:schemeClr val="bg1"/>
                </a:solidFill>
              </a:rPr>
              <a:t> &lt;&lt; "This is a Vehicle" &lt;&lt; </a:t>
            </a:r>
            <a:r>
              <a:rPr lang="en-US" sz="1600" dirty="0" err="1">
                <a:solidFill>
                  <a:schemeClr val="bg1"/>
                </a:solidFill>
              </a:rPr>
              <a:t>endl</a:t>
            </a:r>
            <a:r>
              <a:rPr lang="en-US" sz="1600" dirty="0">
                <a:solidFill>
                  <a:schemeClr val="bg1"/>
                </a:solidFill>
              </a:rPr>
              <a:t>; </a:t>
            </a:r>
          </a:p>
          <a:p>
            <a:pPr marL="0" indent="0">
              <a:buNone/>
            </a:pPr>
            <a:r>
              <a:rPr lang="en-US" sz="1600" dirty="0">
                <a:solidFill>
                  <a:schemeClr val="bg1"/>
                </a:solidFill>
              </a:rPr>
              <a:t>    } </a:t>
            </a:r>
          </a:p>
          <a:p>
            <a:pPr marL="0" indent="0">
              <a:buNone/>
            </a:pPr>
            <a:r>
              <a:rPr lang="en-US" sz="1600" dirty="0">
                <a:solidFill>
                  <a:schemeClr val="bg1"/>
                </a:solidFill>
              </a:rPr>
              <a:t>}; </a:t>
            </a:r>
          </a:p>
          <a:p>
            <a:pPr marL="0" indent="0">
              <a:buNone/>
            </a:pPr>
            <a:r>
              <a:rPr lang="en-US" sz="1600" dirty="0">
                <a:solidFill>
                  <a:schemeClr val="bg1"/>
                </a:solidFill>
              </a:rPr>
              <a:t>// first sub class  </a:t>
            </a:r>
          </a:p>
          <a:p>
            <a:pPr marL="0" indent="0">
              <a:buNone/>
            </a:pPr>
            <a:r>
              <a:rPr lang="en-US" sz="1600" dirty="0">
                <a:solidFill>
                  <a:schemeClr val="bg1"/>
                </a:solidFill>
              </a:rPr>
              <a:t>class Car: public Vehicle </a:t>
            </a:r>
          </a:p>
          <a:p>
            <a:pPr marL="0" indent="0">
              <a:buNone/>
            </a:pPr>
            <a:r>
              <a:rPr lang="en-US" sz="1600" dirty="0">
                <a:solidFill>
                  <a:schemeClr val="bg1"/>
                </a:solidFill>
              </a:rPr>
              <a:t>{ };</a:t>
            </a:r>
          </a:p>
        </p:txBody>
      </p:sp>
      <p:sp>
        <p:nvSpPr>
          <p:cNvPr id="7" name="Content Placeholder 6">
            <a:extLst>
              <a:ext uri="{FF2B5EF4-FFF2-40B4-BE49-F238E27FC236}">
                <a16:creationId xmlns:a16="http://schemas.microsoft.com/office/drawing/2014/main" id="{809B9F06-0357-475F-B6E4-1EB3617E049E}"/>
              </a:ext>
            </a:extLst>
          </p:cNvPr>
          <p:cNvSpPr>
            <a:spLocks noGrp="1"/>
          </p:cNvSpPr>
          <p:nvPr>
            <p:ph sz="half" idx="2"/>
          </p:nvPr>
        </p:nvSpPr>
        <p:spPr/>
        <p:txBody>
          <a:bodyPr>
            <a:normAutofit fontScale="32500" lnSpcReduction="20000"/>
          </a:bodyPr>
          <a:lstStyle/>
          <a:p>
            <a:pPr marL="0" indent="0">
              <a:buNone/>
            </a:pPr>
            <a:r>
              <a:rPr lang="en-US" sz="4500" dirty="0">
                <a:solidFill>
                  <a:schemeClr val="bg1"/>
                </a:solidFill>
              </a:rPr>
              <a:t>// second sub class </a:t>
            </a:r>
          </a:p>
          <a:p>
            <a:pPr marL="0" indent="0">
              <a:buNone/>
            </a:pPr>
            <a:r>
              <a:rPr lang="en-US" sz="4500" dirty="0">
                <a:solidFill>
                  <a:schemeClr val="bg1"/>
                </a:solidFill>
              </a:rPr>
              <a:t>class Bus: public Vehicle </a:t>
            </a:r>
          </a:p>
          <a:p>
            <a:pPr marL="0" indent="0">
              <a:buNone/>
            </a:pPr>
            <a:r>
              <a:rPr lang="en-US" sz="4500" dirty="0">
                <a:solidFill>
                  <a:schemeClr val="bg1"/>
                </a:solidFill>
              </a:rPr>
              <a:t>{    }; </a:t>
            </a:r>
          </a:p>
          <a:p>
            <a:pPr marL="0" indent="0">
              <a:buNone/>
            </a:pPr>
            <a:r>
              <a:rPr lang="en-US" sz="4500" dirty="0">
                <a:solidFill>
                  <a:schemeClr val="bg1"/>
                </a:solidFill>
              </a:rPr>
              <a:t>// main function </a:t>
            </a:r>
          </a:p>
          <a:p>
            <a:pPr marL="0" indent="0">
              <a:buNone/>
            </a:pPr>
            <a:r>
              <a:rPr lang="en-US" sz="4500" dirty="0">
                <a:solidFill>
                  <a:schemeClr val="bg1"/>
                </a:solidFill>
              </a:rPr>
              <a:t>int main() </a:t>
            </a:r>
          </a:p>
          <a:p>
            <a:pPr marL="0" indent="0">
              <a:buNone/>
            </a:pPr>
            <a:r>
              <a:rPr lang="en-US" sz="4500" dirty="0">
                <a:solidFill>
                  <a:schemeClr val="bg1"/>
                </a:solidFill>
              </a:rPr>
              <a:t>{    </a:t>
            </a:r>
          </a:p>
          <a:p>
            <a:pPr marL="0" indent="0">
              <a:buNone/>
            </a:pPr>
            <a:r>
              <a:rPr lang="en-US" sz="4500" dirty="0">
                <a:solidFill>
                  <a:schemeClr val="bg1"/>
                </a:solidFill>
              </a:rPr>
              <a:t>    // creating object of sub class will </a:t>
            </a:r>
          </a:p>
          <a:p>
            <a:pPr marL="0" indent="0">
              <a:buNone/>
            </a:pPr>
            <a:r>
              <a:rPr lang="en-US" sz="4500" dirty="0">
                <a:solidFill>
                  <a:schemeClr val="bg1"/>
                </a:solidFill>
              </a:rPr>
              <a:t>    // invoke the constructor of base class </a:t>
            </a:r>
          </a:p>
          <a:p>
            <a:pPr marL="0" indent="0">
              <a:buNone/>
            </a:pPr>
            <a:r>
              <a:rPr lang="en-US" sz="4500" dirty="0">
                <a:solidFill>
                  <a:schemeClr val="bg1"/>
                </a:solidFill>
              </a:rPr>
              <a:t>    Car obj1; </a:t>
            </a:r>
          </a:p>
          <a:p>
            <a:pPr marL="0" indent="0">
              <a:buNone/>
            </a:pPr>
            <a:r>
              <a:rPr lang="en-US" sz="4500" dirty="0">
                <a:solidFill>
                  <a:schemeClr val="bg1"/>
                </a:solidFill>
              </a:rPr>
              <a:t>    Bus obj2; </a:t>
            </a:r>
          </a:p>
          <a:p>
            <a:pPr marL="0" indent="0">
              <a:buNone/>
            </a:pPr>
            <a:r>
              <a:rPr lang="en-US" sz="4500" dirty="0">
                <a:solidFill>
                  <a:schemeClr val="bg1"/>
                </a:solidFill>
              </a:rPr>
              <a:t>    return 0; </a:t>
            </a:r>
          </a:p>
          <a:p>
            <a:pPr marL="0" indent="0">
              <a:buNone/>
            </a:pPr>
            <a:r>
              <a:rPr lang="en-US" sz="4500" dirty="0">
                <a:solidFill>
                  <a:schemeClr val="bg1"/>
                </a:solidFill>
              </a:rPr>
              <a:t>} </a:t>
            </a:r>
          </a:p>
          <a:p>
            <a:pPr marL="0" indent="0">
              <a:buNone/>
            </a:pPr>
            <a:r>
              <a:rPr lang="en-US" sz="4500" dirty="0">
                <a:solidFill>
                  <a:srgbClr val="FFFF00"/>
                </a:solidFill>
              </a:rPr>
              <a:t>Output:</a:t>
            </a:r>
          </a:p>
          <a:p>
            <a:pPr marL="0" indent="0">
              <a:buNone/>
            </a:pPr>
            <a:r>
              <a:rPr lang="en-US" sz="4500" dirty="0">
                <a:solidFill>
                  <a:schemeClr val="bg1"/>
                </a:solidFill>
              </a:rPr>
              <a:t>This is a Vehicle</a:t>
            </a:r>
          </a:p>
          <a:p>
            <a:pPr marL="0" indent="0">
              <a:buNone/>
            </a:pPr>
            <a:r>
              <a:rPr lang="en-US" sz="4500" dirty="0">
                <a:solidFill>
                  <a:schemeClr val="bg1"/>
                </a:solidFill>
              </a:rPr>
              <a:t>This is a </a:t>
            </a:r>
            <a:r>
              <a:rPr lang="en-US" sz="4500" dirty="0" err="1">
                <a:solidFill>
                  <a:schemeClr val="bg1"/>
                </a:solidFill>
              </a:rPr>
              <a:t>Vehicl</a:t>
            </a:r>
            <a:endParaRPr lang="en-IN" sz="4500" dirty="0">
              <a:solidFill>
                <a:schemeClr val="bg1"/>
              </a:solidFill>
            </a:endParaRPr>
          </a:p>
          <a:p>
            <a:endParaRPr lang="en-IN" dirty="0"/>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20</a:t>
            </a:fld>
            <a:endParaRPr lang="en-IN" dirty="0"/>
          </a:p>
        </p:txBody>
      </p:sp>
    </p:spTree>
    <p:extLst>
      <p:ext uri="{BB962C8B-B14F-4D97-AF65-F5344CB8AC3E}">
        <p14:creationId xmlns:p14="http://schemas.microsoft.com/office/powerpoint/2010/main" val="3492352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Types of Inheritance</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GB" b="1" dirty="0">
                <a:solidFill>
                  <a:srgbClr val="FFFF00"/>
                </a:solidFill>
              </a:rPr>
              <a:t>Hybrid Inheritance</a:t>
            </a:r>
            <a:r>
              <a:rPr lang="en-GB" dirty="0">
                <a:solidFill>
                  <a:srgbClr val="FFFF00"/>
                </a:solidFill>
              </a:rPr>
              <a:t>: Hybrid Inheritance is implemented by combining more than one type of inheritance.</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21</a:t>
            </a:fld>
            <a:endParaRPr lang="en-IN"/>
          </a:p>
        </p:txBody>
      </p:sp>
      <p:pic>
        <p:nvPicPr>
          <p:cNvPr id="8194" name="Picture 2" descr="Image result for inheritance in c++"/>
          <p:cNvPicPr>
            <a:picLocks noChangeAspect="1" noChangeArrowheads="1"/>
          </p:cNvPicPr>
          <p:nvPr/>
        </p:nvPicPr>
        <p:blipFill rotWithShape="1">
          <a:blip r:embed="rId2">
            <a:extLst>
              <a:ext uri="{28A0092B-C50C-407E-A947-70E740481C1C}">
                <a14:useLocalDpi xmlns:a14="http://schemas.microsoft.com/office/drawing/2010/main" val="0"/>
              </a:ext>
            </a:extLst>
          </a:blip>
          <a:srcRect l="40372" t="47193" r="1593" b="5970"/>
          <a:stretch/>
        </p:blipFill>
        <p:spPr bwMode="auto">
          <a:xfrm>
            <a:off x="2695575" y="2695574"/>
            <a:ext cx="6208897" cy="31210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79721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chemeClr val="bg1"/>
                </a:solidFill>
              </a:rPr>
              <a:t>Access Specifier in Class Declaration </a:t>
            </a:r>
          </a:p>
        </p:txBody>
      </p:sp>
      <p:sp>
        <p:nvSpPr>
          <p:cNvPr id="3" name="Content Placeholder 2"/>
          <p:cNvSpPr>
            <a:spLocks noGrp="1"/>
          </p:cNvSpPr>
          <p:nvPr>
            <p:ph idx="1"/>
          </p:nvPr>
        </p:nvSpPr>
        <p:spPr/>
        <p:txBody>
          <a:bodyPr>
            <a:normAutofit fontScale="92500" lnSpcReduction="10000"/>
          </a:bodyPr>
          <a:lstStyle/>
          <a:p>
            <a:pPr marL="0" indent="0">
              <a:buNone/>
            </a:pPr>
            <a:r>
              <a:rPr lang="en-IN" dirty="0">
                <a:solidFill>
                  <a:srgbClr val="FFC000"/>
                </a:solidFill>
              </a:rPr>
              <a:t>Class sample </a:t>
            </a:r>
          </a:p>
          <a:p>
            <a:pPr marL="0" indent="0">
              <a:buNone/>
            </a:pPr>
            <a:r>
              <a:rPr lang="en-IN" dirty="0">
                <a:solidFill>
                  <a:srgbClr val="FFC000"/>
                </a:solidFill>
              </a:rPr>
              <a:t>{</a:t>
            </a:r>
          </a:p>
          <a:p>
            <a:pPr marL="0" indent="0">
              <a:buNone/>
            </a:pPr>
            <a:r>
              <a:rPr lang="en-IN" dirty="0">
                <a:solidFill>
                  <a:srgbClr val="FFC000"/>
                </a:solidFill>
              </a:rPr>
              <a:t>Private:</a:t>
            </a:r>
          </a:p>
          <a:p>
            <a:pPr marL="0" indent="0">
              <a:buNone/>
            </a:pPr>
            <a:r>
              <a:rPr lang="en-IN" i="1" dirty="0">
                <a:solidFill>
                  <a:schemeClr val="bg1"/>
                </a:solidFill>
              </a:rPr>
              <a:t>//Visible to member function within its class but not in derived class</a:t>
            </a:r>
          </a:p>
          <a:p>
            <a:pPr marL="0" indent="0">
              <a:buNone/>
            </a:pPr>
            <a:r>
              <a:rPr lang="en-IN" dirty="0">
                <a:solidFill>
                  <a:srgbClr val="FFC000"/>
                </a:solidFill>
              </a:rPr>
              <a:t>Protected:</a:t>
            </a:r>
          </a:p>
          <a:p>
            <a:pPr marL="0" indent="0">
              <a:buNone/>
            </a:pPr>
            <a:r>
              <a:rPr lang="en-IN" i="1" dirty="0">
                <a:solidFill>
                  <a:schemeClr val="bg1"/>
                </a:solidFill>
              </a:rPr>
              <a:t>//Visible to member function within its class and derived class</a:t>
            </a:r>
          </a:p>
          <a:p>
            <a:pPr marL="0" indent="0">
              <a:buNone/>
            </a:pPr>
            <a:r>
              <a:rPr lang="en-IN" dirty="0">
                <a:solidFill>
                  <a:srgbClr val="FFC000"/>
                </a:solidFill>
              </a:rPr>
              <a:t>Public:</a:t>
            </a:r>
          </a:p>
          <a:p>
            <a:pPr marL="0" indent="0">
              <a:buNone/>
            </a:pPr>
            <a:r>
              <a:rPr lang="en-IN" i="1" dirty="0">
                <a:solidFill>
                  <a:schemeClr val="bg1"/>
                </a:solidFill>
              </a:rPr>
              <a:t>//visible to member functions within its class, derived classed and through object </a:t>
            </a:r>
          </a:p>
          <a:p>
            <a:pPr marL="0" indent="0">
              <a:buNone/>
            </a:pPr>
            <a:r>
              <a:rPr lang="en-IN" dirty="0">
                <a:solidFill>
                  <a:srgbClr val="FFC000"/>
                </a:solidFill>
              </a:rPr>
              <a:t>};</a:t>
            </a:r>
          </a:p>
        </p:txBody>
      </p:sp>
      <p:sp>
        <p:nvSpPr>
          <p:cNvPr id="4" name="Footer Placeholder 3"/>
          <p:cNvSpPr>
            <a:spLocks noGrp="1"/>
          </p:cNvSpPr>
          <p:nvPr>
            <p:ph type="ftr" sz="quarter" idx="11"/>
          </p:nvPr>
        </p:nvSpPr>
        <p:spPr/>
        <p:txBody>
          <a:bodyPr/>
          <a:lstStyle/>
          <a:p>
            <a:r>
              <a:rPr lang="en-IN" dirty="0"/>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22</a:t>
            </a:fld>
            <a:endParaRPr lang="en-IN"/>
          </a:p>
        </p:txBody>
      </p:sp>
    </p:spTree>
    <p:extLst>
      <p:ext uri="{BB962C8B-B14F-4D97-AF65-F5344CB8AC3E}">
        <p14:creationId xmlns:p14="http://schemas.microsoft.com/office/powerpoint/2010/main" val="3780020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animEffect transition="in" filter="fade">
                                      <p:cBhvr>
                                        <p:cTn id="1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Access </a:t>
            </a:r>
            <a:r>
              <a:rPr lang="en-IN" dirty="0" err="1">
                <a:solidFill>
                  <a:srgbClr val="FFFF00"/>
                </a:solidFill>
              </a:rPr>
              <a:t>Specifier</a:t>
            </a:r>
            <a:endParaRPr lang="hi-IN" dirty="0">
              <a:solidFill>
                <a:srgbClr val="FFFF00"/>
              </a:solidFill>
            </a:endParaRPr>
          </a:p>
        </p:txBody>
      </p:sp>
      <p:sp>
        <p:nvSpPr>
          <p:cNvPr id="3" name="Content Placeholder 2"/>
          <p:cNvSpPr>
            <a:spLocks noGrp="1"/>
          </p:cNvSpPr>
          <p:nvPr>
            <p:ph idx="1"/>
          </p:nvPr>
        </p:nvSpPr>
        <p:spPr/>
        <p:txBody>
          <a:bodyPr/>
          <a:lstStyle/>
          <a:p>
            <a:pPr marL="0" indent="0" algn="just" fontAlgn="base">
              <a:buNone/>
            </a:pPr>
            <a:r>
              <a:rPr lang="en-GB" dirty="0">
                <a:solidFill>
                  <a:srgbClr val="FFC000"/>
                </a:solidFill>
              </a:rPr>
              <a:t>Access modifiers </a:t>
            </a:r>
            <a:r>
              <a:rPr lang="en-GB" dirty="0">
                <a:solidFill>
                  <a:srgbClr val="FFFF00"/>
                </a:solidFill>
              </a:rPr>
              <a:t>or </a:t>
            </a:r>
            <a:r>
              <a:rPr lang="en-GB" dirty="0">
                <a:solidFill>
                  <a:srgbClr val="FFC000"/>
                </a:solidFill>
              </a:rPr>
              <a:t>Access </a:t>
            </a:r>
            <a:r>
              <a:rPr lang="en-GB" dirty="0" err="1">
                <a:solidFill>
                  <a:srgbClr val="FFC000"/>
                </a:solidFill>
              </a:rPr>
              <a:t>Specifiers</a:t>
            </a:r>
            <a:r>
              <a:rPr lang="en-GB" dirty="0">
                <a:solidFill>
                  <a:srgbClr val="FFC000"/>
                </a:solidFill>
              </a:rPr>
              <a:t> </a:t>
            </a:r>
            <a:r>
              <a:rPr lang="en-GB" dirty="0">
                <a:solidFill>
                  <a:srgbClr val="FFFF00"/>
                </a:solidFill>
              </a:rPr>
              <a:t>in a class are used to set the accessibility of the class members. That is, it sets some restrictions on the class members not to get directly accessed by the outside functions.</a:t>
            </a:r>
          </a:p>
          <a:p>
            <a:pPr marL="0" indent="0" algn="just" fontAlgn="base">
              <a:buNone/>
            </a:pPr>
            <a:r>
              <a:rPr lang="en-GB" dirty="0">
                <a:solidFill>
                  <a:srgbClr val="FFFF00"/>
                </a:solidFill>
              </a:rPr>
              <a:t>There are 3 types of access modifiers available in C++:</a:t>
            </a:r>
            <a:endParaRPr lang="en-GB" dirty="0">
              <a:solidFill>
                <a:srgbClr val="FFFF00"/>
              </a:solidFill>
              <a:latin typeface="Times New Roman" panose="02020603050405020304" pitchFamily="18" charset="0"/>
              <a:cs typeface="Times New Roman" panose="02020603050405020304" pitchFamily="18" charset="0"/>
            </a:endParaRPr>
          </a:p>
          <a:p>
            <a:pPr lvl="1" fontAlgn="base"/>
            <a:r>
              <a:rPr lang="en-GB" sz="3600" b="1" dirty="0">
                <a:solidFill>
                  <a:srgbClr val="FFFF00"/>
                </a:solidFill>
                <a:latin typeface="Times New Roman" panose="02020603050405020304" pitchFamily="18" charset="0"/>
                <a:cs typeface="Times New Roman" panose="02020603050405020304" pitchFamily="18" charset="0"/>
              </a:rPr>
              <a:t>Public</a:t>
            </a:r>
            <a:endParaRPr lang="en-GB" sz="3600" dirty="0">
              <a:solidFill>
                <a:srgbClr val="FFFF00"/>
              </a:solidFill>
              <a:latin typeface="Times New Roman" panose="02020603050405020304" pitchFamily="18" charset="0"/>
              <a:cs typeface="Times New Roman" panose="02020603050405020304" pitchFamily="18" charset="0"/>
            </a:endParaRPr>
          </a:p>
          <a:p>
            <a:pPr lvl="1" fontAlgn="base"/>
            <a:r>
              <a:rPr lang="en-GB" sz="3600" b="1" dirty="0">
                <a:solidFill>
                  <a:srgbClr val="FFFF00"/>
                </a:solidFill>
                <a:latin typeface="Times New Roman" panose="02020603050405020304" pitchFamily="18" charset="0"/>
                <a:cs typeface="Times New Roman" panose="02020603050405020304" pitchFamily="18" charset="0"/>
              </a:rPr>
              <a:t>Private</a:t>
            </a:r>
            <a:endParaRPr lang="en-GB" sz="3600" dirty="0">
              <a:solidFill>
                <a:srgbClr val="FFFF00"/>
              </a:solidFill>
              <a:latin typeface="Times New Roman" panose="02020603050405020304" pitchFamily="18" charset="0"/>
              <a:cs typeface="Times New Roman" panose="02020603050405020304" pitchFamily="18" charset="0"/>
            </a:endParaRPr>
          </a:p>
          <a:p>
            <a:pPr lvl="1" fontAlgn="base"/>
            <a:r>
              <a:rPr lang="en-GB" sz="3600" b="1" dirty="0">
                <a:solidFill>
                  <a:srgbClr val="FFFF00"/>
                </a:solidFill>
                <a:latin typeface="Times New Roman" panose="02020603050405020304" pitchFamily="18" charset="0"/>
                <a:cs typeface="Times New Roman" panose="02020603050405020304" pitchFamily="18" charset="0"/>
              </a:rPr>
              <a:t>Protected</a:t>
            </a:r>
            <a:endParaRPr lang="en-GB" sz="3600" dirty="0">
              <a:solidFill>
                <a:srgbClr val="FFFF00"/>
              </a:solidFill>
              <a:latin typeface="Times New Roman" panose="02020603050405020304" pitchFamily="18" charset="0"/>
              <a:cs typeface="Times New Roman" panose="02020603050405020304" pitchFamily="18" charset="0"/>
            </a:endParaRPr>
          </a:p>
          <a:p>
            <a:endParaRPr lang="hi-IN"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23</a:t>
            </a:fld>
            <a:endParaRPr lang="en-IN"/>
          </a:p>
        </p:txBody>
      </p:sp>
    </p:spTree>
    <p:extLst>
      <p:ext uri="{BB962C8B-B14F-4D97-AF65-F5344CB8AC3E}">
        <p14:creationId xmlns:p14="http://schemas.microsoft.com/office/powerpoint/2010/main" val="1494052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Access </a:t>
            </a:r>
            <a:r>
              <a:rPr lang="en-IN" dirty="0" err="1">
                <a:solidFill>
                  <a:srgbClr val="FFFF00"/>
                </a:solidFill>
              </a:rPr>
              <a:t>Specifier</a:t>
            </a:r>
            <a:endParaRPr lang="hi-IN" dirty="0">
              <a:solidFill>
                <a:srgbClr val="FFFF00"/>
              </a:solidFill>
            </a:endParaRPr>
          </a:p>
        </p:txBody>
      </p:sp>
      <p:sp>
        <p:nvSpPr>
          <p:cNvPr id="3" name="Content Placeholder 2"/>
          <p:cNvSpPr>
            <a:spLocks noGrp="1"/>
          </p:cNvSpPr>
          <p:nvPr>
            <p:ph idx="1"/>
          </p:nvPr>
        </p:nvSpPr>
        <p:spPr/>
        <p:txBody>
          <a:bodyPr/>
          <a:lstStyle/>
          <a:p>
            <a:pPr marL="0" indent="0" fontAlgn="base">
              <a:buNone/>
            </a:pPr>
            <a:endParaRPr lang="en-GB" dirty="0">
              <a:solidFill>
                <a:srgbClr val="FFFF00"/>
              </a:solidFill>
            </a:endParaRP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24</a:t>
            </a:fld>
            <a:endParaRPr lang="en-IN"/>
          </a:p>
        </p:txBody>
      </p:sp>
      <p:pic>
        <p:nvPicPr>
          <p:cNvPr id="2052" name="Picture 4" descr="Image result for access specifier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735" y="1823991"/>
            <a:ext cx="10420065" cy="4352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840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p>
        </p:txBody>
      </p:sp>
      <p:sp>
        <p:nvSpPr>
          <p:cNvPr id="3" name="Content Placeholder 2"/>
          <p:cNvSpPr>
            <a:spLocks noGrp="1"/>
          </p:cNvSpPr>
          <p:nvPr>
            <p:ph idx="1"/>
          </p:nvPr>
        </p:nvSpPr>
        <p:spPr/>
        <p:txBody>
          <a:bodyPr/>
          <a:lstStyle/>
          <a:p>
            <a:pPr marL="0" indent="0">
              <a:buNone/>
            </a:pPr>
            <a:r>
              <a:rPr lang="en-IN" dirty="0">
                <a:solidFill>
                  <a:srgbClr val="FFFF00"/>
                </a:solidFill>
              </a:rPr>
              <a:t>HOW TO DECLARE  DERIVED CLASS</a:t>
            </a:r>
          </a:p>
          <a:p>
            <a:pPr marL="0" indent="0">
              <a:buNone/>
            </a:pPr>
            <a:endParaRPr lang="en-IN" dirty="0">
              <a:solidFill>
                <a:srgbClr val="FFFF00"/>
              </a:solidFill>
            </a:endParaRPr>
          </a:p>
          <a:p>
            <a:pPr marL="0" indent="0">
              <a:buNone/>
            </a:pPr>
            <a:r>
              <a:rPr lang="en-IN" dirty="0">
                <a:solidFill>
                  <a:schemeClr val="bg1"/>
                </a:solidFill>
              </a:rPr>
              <a:t>Class </a:t>
            </a:r>
            <a:r>
              <a:rPr lang="en-IN" i="1" dirty="0" err="1">
                <a:solidFill>
                  <a:schemeClr val="bg1"/>
                </a:solidFill>
              </a:rPr>
              <a:t>Derived_class_name</a:t>
            </a:r>
            <a:r>
              <a:rPr lang="en-IN" dirty="0">
                <a:solidFill>
                  <a:schemeClr val="bg1"/>
                </a:solidFill>
              </a:rPr>
              <a:t> : </a:t>
            </a:r>
            <a:r>
              <a:rPr lang="en-IN" dirty="0" err="1">
                <a:solidFill>
                  <a:srgbClr val="FFFF00"/>
                </a:solidFill>
              </a:rPr>
              <a:t>Visiblity</a:t>
            </a:r>
            <a:r>
              <a:rPr lang="en-IN" dirty="0">
                <a:solidFill>
                  <a:srgbClr val="FFFF00"/>
                </a:solidFill>
              </a:rPr>
              <a:t> Mode </a:t>
            </a:r>
            <a:r>
              <a:rPr lang="en-IN" i="1" dirty="0">
                <a:solidFill>
                  <a:schemeClr val="bg1"/>
                </a:solidFill>
              </a:rPr>
              <a:t>Base_class_name</a:t>
            </a:r>
          </a:p>
          <a:p>
            <a:pPr marL="0" indent="0">
              <a:buNone/>
            </a:pPr>
            <a:r>
              <a:rPr lang="en-IN" dirty="0">
                <a:solidFill>
                  <a:schemeClr val="bg1"/>
                </a:solidFill>
              </a:rPr>
              <a:t>{</a:t>
            </a: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25</a:t>
            </a:fld>
            <a:endParaRPr lang="en-IN"/>
          </a:p>
        </p:txBody>
      </p:sp>
      <p:sp>
        <p:nvSpPr>
          <p:cNvPr id="6" name="Line Callout 1 5"/>
          <p:cNvSpPr/>
          <p:nvPr/>
        </p:nvSpPr>
        <p:spPr>
          <a:xfrm>
            <a:off x="7531535" y="4287979"/>
            <a:ext cx="2786171" cy="1662445"/>
          </a:xfrm>
          <a:prstGeom prst="borderCallout1">
            <a:avLst>
              <a:gd name="adj1" fmla="val 18750"/>
              <a:gd name="adj2" fmla="val -8333"/>
              <a:gd name="adj3" fmla="val -65728"/>
              <a:gd name="adj4" fmla="val -51577"/>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t>Public</a:t>
            </a:r>
          </a:p>
          <a:p>
            <a:pPr algn="ctr"/>
            <a:r>
              <a:rPr lang="en-IN" sz="4000" dirty="0"/>
              <a:t>Private</a:t>
            </a:r>
          </a:p>
          <a:p>
            <a:pPr algn="ctr"/>
            <a:r>
              <a:rPr lang="en-IN" sz="4000" dirty="0"/>
              <a:t>Protected </a:t>
            </a:r>
          </a:p>
        </p:txBody>
      </p:sp>
    </p:spTree>
    <p:extLst>
      <p:ext uri="{BB962C8B-B14F-4D97-AF65-F5344CB8AC3E}">
        <p14:creationId xmlns:p14="http://schemas.microsoft.com/office/powerpoint/2010/main" val="61263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p>
        </p:txBody>
      </p:sp>
      <p:sp>
        <p:nvSpPr>
          <p:cNvPr id="3" name="Content Placeholder 2"/>
          <p:cNvSpPr>
            <a:spLocks noGrp="1"/>
          </p:cNvSpPr>
          <p:nvPr>
            <p:ph idx="1"/>
          </p:nvPr>
        </p:nvSpPr>
        <p:spPr/>
        <p:txBody>
          <a:bodyPr/>
          <a:lstStyle/>
          <a:p>
            <a:pPr marL="0" indent="0">
              <a:buNone/>
            </a:pPr>
            <a:r>
              <a:rPr lang="en-IN" dirty="0">
                <a:solidFill>
                  <a:schemeClr val="bg1"/>
                </a:solidFill>
              </a:rPr>
              <a:t>FOLLOWING ARE THE THREE POSSILBE STYLE OF DERIVATION </a:t>
            </a:r>
          </a:p>
          <a:p>
            <a:pPr marL="0" indent="0">
              <a:buNone/>
            </a:pPr>
            <a:endParaRPr lang="en-IN" dirty="0">
              <a:solidFill>
                <a:schemeClr val="bg1"/>
              </a:solidFill>
            </a:endParaRPr>
          </a:p>
          <a:p>
            <a:pPr marL="0" indent="0" algn="ctr">
              <a:buNone/>
            </a:pPr>
            <a:r>
              <a:rPr lang="en-IN" b="1" dirty="0">
                <a:solidFill>
                  <a:srgbClr val="92D050"/>
                </a:solidFill>
              </a:rPr>
              <a:t>Public Derivative </a:t>
            </a:r>
          </a:p>
          <a:p>
            <a:pPr marL="0" indent="0">
              <a:buNone/>
            </a:pPr>
            <a:r>
              <a:rPr lang="en-IN" dirty="0">
                <a:solidFill>
                  <a:srgbClr val="FFFF00"/>
                </a:solidFill>
              </a:rPr>
              <a:t>class</a:t>
            </a:r>
            <a:r>
              <a:rPr lang="en-IN" dirty="0">
                <a:solidFill>
                  <a:schemeClr val="bg1"/>
                </a:solidFill>
              </a:rPr>
              <a:t> Derived_Class_name: </a:t>
            </a:r>
            <a:r>
              <a:rPr lang="en-IN" dirty="0">
                <a:solidFill>
                  <a:srgbClr val="FFFF00"/>
                </a:solidFill>
              </a:rPr>
              <a:t>public </a:t>
            </a:r>
            <a:r>
              <a:rPr lang="en-IN" dirty="0">
                <a:solidFill>
                  <a:schemeClr val="bg1"/>
                </a:solidFill>
              </a:rPr>
              <a:t>Base_class_name</a:t>
            </a:r>
          </a:p>
          <a:p>
            <a:pPr marL="0" indent="0">
              <a:buNone/>
            </a:pPr>
            <a:r>
              <a:rPr lang="en-IN" dirty="0">
                <a:solidFill>
                  <a:schemeClr val="bg1"/>
                </a:solidFill>
              </a:rPr>
              <a:t>{</a:t>
            </a: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p>
        </p:txBody>
      </p:sp>
      <p:sp>
        <p:nvSpPr>
          <p:cNvPr id="4" name="Footer Placeholder 3"/>
          <p:cNvSpPr>
            <a:spLocks noGrp="1"/>
          </p:cNvSpPr>
          <p:nvPr>
            <p:ph type="ftr" sz="quarter" idx="11"/>
          </p:nvPr>
        </p:nvSpPr>
        <p:spPr/>
        <p:txBody>
          <a:bodyPr/>
          <a:lstStyle/>
          <a:p>
            <a:r>
              <a:rPr lang="en-IN" dirty="0"/>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26</a:t>
            </a:fld>
            <a:endParaRPr lang="en-IN"/>
          </a:p>
        </p:txBody>
      </p:sp>
    </p:spTree>
    <p:extLst>
      <p:ext uri="{BB962C8B-B14F-4D97-AF65-F5344CB8AC3E}">
        <p14:creationId xmlns:p14="http://schemas.microsoft.com/office/powerpoint/2010/main" val="2352020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p>
        </p:txBody>
      </p:sp>
      <p:sp>
        <p:nvSpPr>
          <p:cNvPr id="3" name="Content Placeholder 2"/>
          <p:cNvSpPr>
            <a:spLocks noGrp="1"/>
          </p:cNvSpPr>
          <p:nvPr>
            <p:ph idx="1"/>
          </p:nvPr>
        </p:nvSpPr>
        <p:spPr/>
        <p:txBody>
          <a:bodyPr/>
          <a:lstStyle/>
          <a:p>
            <a:pPr marL="0" indent="0">
              <a:buNone/>
            </a:pPr>
            <a:r>
              <a:rPr lang="en-IN" dirty="0">
                <a:solidFill>
                  <a:schemeClr val="bg1"/>
                </a:solidFill>
              </a:rPr>
              <a:t>FOLLOWING ARE THE THREE POSSILBE STYLE OF DERIVATION </a:t>
            </a:r>
          </a:p>
          <a:p>
            <a:pPr marL="0" indent="0">
              <a:buNone/>
            </a:pPr>
            <a:endParaRPr lang="en-IN" dirty="0">
              <a:solidFill>
                <a:schemeClr val="bg1"/>
              </a:solidFill>
            </a:endParaRPr>
          </a:p>
          <a:p>
            <a:pPr marL="0" indent="0" algn="ctr">
              <a:buNone/>
            </a:pPr>
            <a:r>
              <a:rPr lang="en-IN" b="1" dirty="0">
                <a:solidFill>
                  <a:srgbClr val="92D050"/>
                </a:solidFill>
              </a:rPr>
              <a:t>Private Derivative </a:t>
            </a:r>
          </a:p>
          <a:p>
            <a:pPr marL="0" indent="0">
              <a:buNone/>
            </a:pPr>
            <a:r>
              <a:rPr lang="en-IN" dirty="0">
                <a:solidFill>
                  <a:srgbClr val="FFFF00"/>
                </a:solidFill>
              </a:rPr>
              <a:t>class</a:t>
            </a:r>
            <a:r>
              <a:rPr lang="en-IN" dirty="0">
                <a:solidFill>
                  <a:schemeClr val="bg1"/>
                </a:solidFill>
              </a:rPr>
              <a:t> Derived_Class_name: </a:t>
            </a:r>
            <a:r>
              <a:rPr lang="en-IN" dirty="0">
                <a:solidFill>
                  <a:srgbClr val="FFFF00"/>
                </a:solidFill>
              </a:rPr>
              <a:t>private </a:t>
            </a:r>
            <a:r>
              <a:rPr lang="en-IN" dirty="0">
                <a:solidFill>
                  <a:schemeClr val="bg1"/>
                </a:solidFill>
              </a:rPr>
              <a:t>Base_class_name</a:t>
            </a:r>
          </a:p>
          <a:p>
            <a:pPr marL="0" indent="0">
              <a:buNone/>
            </a:pPr>
            <a:r>
              <a:rPr lang="en-IN" dirty="0">
                <a:solidFill>
                  <a:schemeClr val="bg1"/>
                </a:solidFill>
              </a:rPr>
              <a:t>{</a:t>
            </a: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p>
        </p:txBody>
      </p:sp>
      <p:sp>
        <p:nvSpPr>
          <p:cNvPr id="4" name="Footer Placeholder 3"/>
          <p:cNvSpPr>
            <a:spLocks noGrp="1"/>
          </p:cNvSpPr>
          <p:nvPr>
            <p:ph type="ftr" sz="quarter" idx="11"/>
          </p:nvPr>
        </p:nvSpPr>
        <p:spPr/>
        <p:txBody>
          <a:bodyPr/>
          <a:lstStyle/>
          <a:p>
            <a:r>
              <a:rPr lang="en-IN" dirty="0"/>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27</a:t>
            </a:fld>
            <a:endParaRPr lang="en-IN"/>
          </a:p>
        </p:txBody>
      </p:sp>
    </p:spTree>
    <p:extLst>
      <p:ext uri="{BB962C8B-B14F-4D97-AF65-F5344CB8AC3E}">
        <p14:creationId xmlns:p14="http://schemas.microsoft.com/office/powerpoint/2010/main" val="3474538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p>
        </p:txBody>
      </p:sp>
      <p:sp>
        <p:nvSpPr>
          <p:cNvPr id="3" name="Content Placeholder 2"/>
          <p:cNvSpPr>
            <a:spLocks noGrp="1"/>
          </p:cNvSpPr>
          <p:nvPr>
            <p:ph idx="1"/>
          </p:nvPr>
        </p:nvSpPr>
        <p:spPr/>
        <p:txBody>
          <a:bodyPr/>
          <a:lstStyle/>
          <a:p>
            <a:pPr marL="0" indent="0">
              <a:buNone/>
            </a:pPr>
            <a:r>
              <a:rPr lang="en-IN" dirty="0">
                <a:solidFill>
                  <a:schemeClr val="bg1"/>
                </a:solidFill>
              </a:rPr>
              <a:t>FOLLOWING ARE THE THREE POSSILBE STYLE OF DERIVATION </a:t>
            </a:r>
          </a:p>
          <a:p>
            <a:pPr marL="0" indent="0">
              <a:buNone/>
            </a:pPr>
            <a:endParaRPr lang="en-IN" dirty="0">
              <a:solidFill>
                <a:schemeClr val="bg1"/>
              </a:solidFill>
            </a:endParaRPr>
          </a:p>
          <a:p>
            <a:pPr marL="0" indent="0" algn="ctr">
              <a:buNone/>
            </a:pPr>
            <a:r>
              <a:rPr lang="en-IN" b="1" dirty="0">
                <a:solidFill>
                  <a:srgbClr val="92D050"/>
                </a:solidFill>
              </a:rPr>
              <a:t>Protected Derivative </a:t>
            </a:r>
          </a:p>
          <a:p>
            <a:pPr marL="0" indent="0">
              <a:buNone/>
            </a:pPr>
            <a:r>
              <a:rPr lang="en-IN" dirty="0">
                <a:solidFill>
                  <a:srgbClr val="FFFF00"/>
                </a:solidFill>
              </a:rPr>
              <a:t>class</a:t>
            </a:r>
            <a:r>
              <a:rPr lang="en-IN" dirty="0">
                <a:solidFill>
                  <a:schemeClr val="bg1"/>
                </a:solidFill>
              </a:rPr>
              <a:t> Derived_Class_name: </a:t>
            </a:r>
            <a:r>
              <a:rPr lang="en-IN" dirty="0">
                <a:solidFill>
                  <a:srgbClr val="FFFF00"/>
                </a:solidFill>
              </a:rPr>
              <a:t>protected  </a:t>
            </a:r>
            <a:r>
              <a:rPr lang="en-IN" dirty="0">
                <a:solidFill>
                  <a:schemeClr val="bg1"/>
                </a:solidFill>
              </a:rPr>
              <a:t>Base_class_name</a:t>
            </a:r>
          </a:p>
          <a:p>
            <a:pPr marL="0" indent="0">
              <a:buNone/>
            </a:pPr>
            <a:r>
              <a:rPr lang="en-IN" dirty="0">
                <a:solidFill>
                  <a:schemeClr val="bg1"/>
                </a:solidFill>
              </a:rPr>
              <a:t>{</a:t>
            </a:r>
          </a:p>
          <a:p>
            <a:pPr marL="0" indent="0">
              <a:buNone/>
            </a:pPr>
            <a:endParaRPr lang="en-IN" dirty="0">
              <a:solidFill>
                <a:schemeClr val="bg1"/>
              </a:solidFill>
            </a:endParaRPr>
          </a:p>
          <a:p>
            <a:pPr marL="0" indent="0">
              <a:buNone/>
            </a:pPr>
            <a:endParaRPr lang="en-IN" dirty="0">
              <a:solidFill>
                <a:schemeClr val="bg1"/>
              </a:solidFill>
            </a:endParaRPr>
          </a:p>
          <a:p>
            <a:pPr marL="0" indent="0">
              <a:buNone/>
            </a:pPr>
            <a:r>
              <a:rPr lang="en-IN" dirty="0">
                <a:solidFill>
                  <a:schemeClr val="bg1"/>
                </a:solidFill>
              </a:rPr>
              <a:t>}</a:t>
            </a:r>
          </a:p>
        </p:txBody>
      </p:sp>
      <p:sp>
        <p:nvSpPr>
          <p:cNvPr id="4" name="Footer Placeholder 3"/>
          <p:cNvSpPr>
            <a:spLocks noGrp="1"/>
          </p:cNvSpPr>
          <p:nvPr>
            <p:ph type="ftr" sz="quarter" idx="11"/>
          </p:nvPr>
        </p:nvSpPr>
        <p:spPr/>
        <p:txBody>
          <a:bodyPr/>
          <a:lstStyle/>
          <a:p>
            <a:r>
              <a:rPr lang="en-IN" dirty="0"/>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28</a:t>
            </a:fld>
            <a:endParaRPr lang="en-IN"/>
          </a:p>
        </p:txBody>
      </p:sp>
    </p:spTree>
    <p:extLst>
      <p:ext uri="{BB962C8B-B14F-4D97-AF65-F5344CB8AC3E}">
        <p14:creationId xmlns:p14="http://schemas.microsoft.com/office/powerpoint/2010/main" val="3505151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 </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1151504419"/>
              </p:ext>
            </p:extLst>
          </p:nvPr>
        </p:nvGraphicFramePr>
        <p:xfrm>
          <a:off x="838200" y="1169352"/>
          <a:ext cx="10515600" cy="5686834"/>
        </p:xfrm>
        <a:graphic>
          <a:graphicData uri="http://schemas.openxmlformats.org/drawingml/2006/table">
            <a:tbl>
              <a:tblPr firstRow="1" bandRow="1">
                <a:tableStyleId>{793D81CF-94F2-401A-BA57-92F5A7B2D0C5}</a:tableStyleId>
              </a:tblPr>
              <a:tblGrid>
                <a:gridCol w="2628900">
                  <a:extLst>
                    <a:ext uri="{9D8B030D-6E8A-4147-A177-3AD203B41FA5}">
                      <a16:colId xmlns:a16="http://schemas.microsoft.com/office/drawing/2014/main" val="3855701376"/>
                    </a:ext>
                  </a:extLst>
                </a:gridCol>
                <a:gridCol w="2628900">
                  <a:extLst>
                    <a:ext uri="{9D8B030D-6E8A-4147-A177-3AD203B41FA5}">
                      <a16:colId xmlns:a16="http://schemas.microsoft.com/office/drawing/2014/main" val="60360539"/>
                    </a:ext>
                  </a:extLst>
                </a:gridCol>
                <a:gridCol w="2628900">
                  <a:extLst>
                    <a:ext uri="{9D8B030D-6E8A-4147-A177-3AD203B41FA5}">
                      <a16:colId xmlns:a16="http://schemas.microsoft.com/office/drawing/2014/main" val="2817318367"/>
                    </a:ext>
                  </a:extLst>
                </a:gridCol>
                <a:gridCol w="2628900">
                  <a:extLst>
                    <a:ext uri="{9D8B030D-6E8A-4147-A177-3AD203B41FA5}">
                      <a16:colId xmlns:a16="http://schemas.microsoft.com/office/drawing/2014/main" val="1452411995"/>
                    </a:ext>
                  </a:extLst>
                </a:gridCol>
              </a:tblGrid>
              <a:tr h="977006">
                <a:tc>
                  <a:txBody>
                    <a:bodyPr/>
                    <a:lstStyle/>
                    <a:p>
                      <a:pPr algn="ctr"/>
                      <a:r>
                        <a:rPr lang="en-IN" sz="2800" dirty="0"/>
                        <a:t>Base</a:t>
                      </a:r>
                      <a:r>
                        <a:rPr lang="en-IN" sz="2800" baseline="0" dirty="0"/>
                        <a:t> class member</a:t>
                      </a:r>
                      <a:endParaRPr lang="en-IN" sz="2800" dirty="0"/>
                    </a:p>
                  </a:txBody>
                  <a:tcPr/>
                </a:tc>
                <a:tc>
                  <a:txBody>
                    <a:bodyPr/>
                    <a:lstStyle/>
                    <a:p>
                      <a:pPr algn="ctr"/>
                      <a:r>
                        <a:rPr lang="en-IN" sz="2800" dirty="0"/>
                        <a:t>Derivation access</a:t>
                      </a:r>
                      <a:r>
                        <a:rPr lang="en-IN" sz="2800" baseline="0" dirty="0"/>
                        <a:t> level </a:t>
                      </a:r>
                      <a:endParaRPr lang="en-IN" sz="2800" dirty="0"/>
                    </a:p>
                  </a:txBody>
                  <a:tcPr/>
                </a:tc>
                <a:tc>
                  <a:txBody>
                    <a:bodyPr/>
                    <a:lstStyle/>
                    <a:p>
                      <a:pPr algn="ctr"/>
                      <a:r>
                        <a:rPr lang="en-IN" sz="2800"/>
                        <a:t>Derived </a:t>
                      </a:r>
                      <a:r>
                        <a:rPr lang="en-IN" sz="2800" dirty="0"/>
                        <a:t>class member</a:t>
                      </a:r>
                    </a:p>
                  </a:txBody>
                  <a:tcPr/>
                </a:tc>
                <a:tc>
                  <a:txBody>
                    <a:bodyPr/>
                    <a:lstStyle/>
                    <a:p>
                      <a:pPr algn="ctr"/>
                      <a:r>
                        <a:rPr lang="en-IN" sz="2800" dirty="0"/>
                        <a:t>User</a:t>
                      </a:r>
                      <a:r>
                        <a:rPr lang="en-IN" sz="2800" baseline="0" dirty="0"/>
                        <a:t> of derived class</a:t>
                      </a:r>
                      <a:endParaRPr lang="en-IN" sz="2800" dirty="0"/>
                    </a:p>
                  </a:txBody>
                  <a:tcPr/>
                </a:tc>
                <a:extLst>
                  <a:ext uri="{0D108BD9-81ED-4DB2-BD59-A6C34878D82A}">
                    <a16:rowId xmlns:a16="http://schemas.microsoft.com/office/drawing/2014/main" val="4148661634"/>
                  </a:ext>
                </a:extLst>
              </a:tr>
              <a:tr h="383448">
                <a:tc rowSpan="3">
                  <a:txBody>
                    <a:bodyPr/>
                    <a:lstStyle/>
                    <a:p>
                      <a:r>
                        <a:rPr lang="en-IN" sz="2800" dirty="0"/>
                        <a:t>Private</a:t>
                      </a:r>
                    </a:p>
                  </a:txBody>
                  <a:tcPr anchor="ctr"/>
                </a:tc>
                <a:tc>
                  <a:txBody>
                    <a:bodyPr/>
                    <a:lstStyle/>
                    <a:p>
                      <a:pPr marL="0" algn="l" defTabSz="914400" rtl="0" eaLnBrk="1" latinLnBrk="0" hangingPunct="1"/>
                      <a:r>
                        <a:rPr lang="en-IN" sz="2800" kern="1200" dirty="0">
                          <a:solidFill>
                            <a:schemeClr val="dk1"/>
                          </a:solidFill>
                          <a:latin typeface="+mn-lt"/>
                          <a:ea typeface="+mn-ea"/>
                          <a:cs typeface="+mn-cs"/>
                        </a:rPr>
                        <a:t>Private</a:t>
                      </a:r>
                    </a:p>
                  </a:txBody>
                  <a:tcPr/>
                </a:tc>
                <a:tc rowSpan="3">
                  <a:txBody>
                    <a:bodyPr/>
                    <a:lstStyle/>
                    <a:p>
                      <a:r>
                        <a:rPr lang="en-IN" sz="2800" dirty="0"/>
                        <a:t>Not accessible</a:t>
                      </a:r>
                    </a:p>
                  </a:txBody>
                  <a:tcPr anchor="ctr"/>
                </a:tc>
                <a:tc rowSpan="3">
                  <a:txBody>
                    <a:bodyPr/>
                    <a:lstStyle/>
                    <a:p>
                      <a:r>
                        <a:rPr lang="en-IN" sz="2800" dirty="0"/>
                        <a:t>Not accessible</a:t>
                      </a:r>
                    </a:p>
                  </a:txBody>
                  <a:tcPr anchor="ctr"/>
                </a:tc>
                <a:extLst>
                  <a:ext uri="{0D108BD9-81ED-4DB2-BD59-A6C34878D82A}">
                    <a16:rowId xmlns:a16="http://schemas.microsoft.com/office/drawing/2014/main" val="237973280"/>
                  </a:ext>
                </a:extLst>
              </a:tr>
              <a:tr h="535777">
                <a:tc vMerge="1">
                  <a:txBody>
                    <a:bodyPr/>
                    <a:lstStyle/>
                    <a:p>
                      <a:endParaRPr lang="en-IN" dirty="0"/>
                    </a:p>
                  </a:txBody>
                  <a:tcPr/>
                </a:tc>
                <a:tc>
                  <a:txBody>
                    <a:bodyPr/>
                    <a:lstStyle/>
                    <a:p>
                      <a:r>
                        <a:rPr lang="en-IN" sz="2800" dirty="0"/>
                        <a:t>Protected</a:t>
                      </a:r>
                    </a:p>
                  </a:txBody>
                  <a:tcPr/>
                </a:tc>
                <a:tc vMerge="1">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3642745076"/>
                  </a:ext>
                </a:extLst>
              </a:tr>
              <a:tr h="535777">
                <a:tc vMerge="1">
                  <a:txBody>
                    <a:bodyPr/>
                    <a:lstStyle/>
                    <a:p>
                      <a:endParaRPr lang="en-IN" dirty="0"/>
                    </a:p>
                  </a:txBody>
                  <a:tcPr/>
                </a:tc>
                <a:tc>
                  <a:txBody>
                    <a:bodyPr/>
                    <a:lstStyle/>
                    <a:p>
                      <a:r>
                        <a:rPr lang="en-IN" sz="2800" dirty="0"/>
                        <a:t>Public</a:t>
                      </a:r>
                    </a:p>
                  </a:txBody>
                  <a:tcPr anchor="ctr"/>
                </a:tc>
                <a:tc vMerge="1">
                  <a:txBody>
                    <a:bodyPr/>
                    <a:lstStyle/>
                    <a:p>
                      <a:endParaRPr lang="en-IN" dirty="0"/>
                    </a:p>
                  </a:txBody>
                  <a:tcPr/>
                </a:tc>
                <a:tc vMerge="1">
                  <a:txBody>
                    <a:bodyPr/>
                    <a:lstStyle/>
                    <a:p>
                      <a:endParaRPr lang="en-IN" dirty="0"/>
                    </a:p>
                  </a:txBody>
                  <a:tcPr/>
                </a:tc>
                <a:extLst>
                  <a:ext uri="{0D108BD9-81ED-4DB2-BD59-A6C34878D82A}">
                    <a16:rowId xmlns:a16="http://schemas.microsoft.com/office/drawing/2014/main" val="4252862527"/>
                  </a:ext>
                </a:extLst>
              </a:tr>
              <a:tr h="977006">
                <a:tc>
                  <a:txBody>
                    <a:bodyPr/>
                    <a:lstStyle/>
                    <a:p>
                      <a:r>
                        <a:rPr lang="en-IN" sz="2800" dirty="0"/>
                        <a:t>Public</a:t>
                      </a:r>
                    </a:p>
                    <a:p>
                      <a:r>
                        <a:rPr lang="en-IN" sz="2800" dirty="0"/>
                        <a:t>Protected</a:t>
                      </a:r>
                    </a:p>
                  </a:txBody>
                  <a:tcPr anchor="ctr"/>
                </a:tc>
                <a:tc>
                  <a:txBody>
                    <a:bodyPr/>
                    <a:lstStyle/>
                    <a:p>
                      <a:r>
                        <a:rPr lang="en-IN" sz="2800" dirty="0"/>
                        <a:t>Private</a:t>
                      </a:r>
                    </a:p>
                  </a:txBody>
                  <a:tcPr anchor="ctr"/>
                </a:tc>
                <a:tc>
                  <a:txBody>
                    <a:bodyPr/>
                    <a:lstStyle/>
                    <a:p>
                      <a:r>
                        <a:rPr lang="en-IN" sz="2800" dirty="0"/>
                        <a:t>Private</a:t>
                      </a:r>
                    </a:p>
                  </a:txBody>
                  <a:tcPr anchor="ctr"/>
                </a:tc>
                <a:tc>
                  <a:txBody>
                    <a:bodyPr/>
                    <a:lstStyle/>
                    <a:p>
                      <a:r>
                        <a:rPr lang="en-IN" sz="2800" dirty="0"/>
                        <a:t>Not accessible</a:t>
                      </a:r>
                    </a:p>
                  </a:txBody>
                  <a:tcPr anchor="ctr"/>
                </a:tc>
                <a:extLst>
                  <a:ext uri="{0D108BD9-81ED-4DB2-BD59-A6C34878D82A}">
                    <a16:rowId xmlns:a16="http://schemas.microsoft.com/office/drawing/2014/main" val="2550438051"/>
                  </a:ext>
                </a:extLst>
              </a:tr>
              <a:tr h="535777">
                <a:tc rowSpan="2">
                  <a:txBody>
                    <a:bodyPr/>
                    <a:lstStyle/>
                    <a:p>
                      <a:r>
                        <a:rPr lang="en-IN" sz="2800" dirty="0"/>
                        <a:t>Protected</a:t>
                      </a:r>
                    </a:p>
                  </a:txBody>
                  <a:tcPr anchor="ctr"/>
                </a:tc>
                <a:tc>
                  <a:txBody>
                    <a:bodyPr/>
                    <a:lstStyle/>
                    <a:p>
                      <a:r>
                        <a:rPr lang="en-IN" sz="2800" dirty="0"/>
                        <a:t>Public</a:t>
                      </a:r>
                    </a:p>
                  </a:txBody>
                  <a:tcPr anchor="ctr"/>
                </a:tc>
                <a:tc rowSpan="2">
                  <a:txBody>
                    <a:bodyPr/>
                    <a:lstStyle/>
                    <a:p>
                      <a:r>
                        <a:rPr lang="en-IN" sz="2800" dirty="0"/>
                        <a:t>Protected</a:t>
                      </a:r>
                    </a:p>
                  </a:txBody>
                  <a:tcPr anchor="ctr"/>
                </a:tc>
                <a:tc rowSpan="2">
                  <a:txBody>
                    <a:bodyPr/>
                    <a:lstStyle/>
                    <a:p>
                      <a:r>
                        <a:rPr lang="en-IN" sz="2800" dirty="0"/>
                        <a:t>Not accessible</a:t>
                      </a:r>
                    </a:p>
                  </a:txBody>
                  <a:tcPr anchor="ctr"/>
                </a:tc>
                <a:extLst>
                  <a:ext uri="{0D108BD9-81ED-4DB2-BD59-A6C34878D82A}">
                    <a16:rowId xmlns:a16="http://schemas.microsoft.com/office/drawing/2014/main" val="660488007"/>
                  </a:ext>
                </a:extLst>
              </a:tr>
              <a:tr h="535777">
                <a:tc vMerge="1">
                  <a:txBody>
                    <a:bodyPr/>
                    <a:lstStyle/>
                    <a:p>
                      <a:endParaRPr lang="en-IN" dirty="0"/>
                    </a:p>
                  </a:txBody>
                  <a:tcPr anchor="ctr"/>
                </a:tc>
                <a:tc>
                  <a:txBody>
                    <a:bodyPr/>
                    <a:lstStyle/>
                    <a:p>
                      <a:r>
                        <a:rPr lang="en-IN" sz="2800" dirty="0"/>
                        <a:t>Protected</a:t>
                      </a:r>
                    </a:p>
                  </a:txBody>
                  <a:tcPr anchor="ctr"/>
                </a:tc>
                <a:tc vMerge="1">
                  <a:txBody>
                    <a:bodyPr/>
                    <a:lstStyle/>
                    <a:p>
                      <a:endParaRPr lang="en-IN" dirty="0"/>
                    </a:p>
                  </a:txBody>
                  <a:tcPr anchor="ctr"/>
                </a:tc>
                <a:tc vMerge="1">
                  <a:txBody>
                    <a:bodyPr/>
                    <a:lstStyle/>
                    <a:p>
                      <a:endParaRPr lang="en-IN" dirty="0"/>
                    </a:p>
                  </a:txBody>
                  <a:tcPr anchor="ctr"/>
                </a:tc>
                <a:extLst>
                  <a:ext uri="{0D108BD9-81ED-4DB2-BD59-A6C34878D82A}">
                    <a16:rowId xmlns:a16="http://schemas.microsoft.com/office/drawing/2014/main" val="297457260"/>
                  </a:ext>
                </a:extLst>
              </a:tr>
              <a:tr h="535777">
                <a:tc>
                  <a:txBody>
                    <a:bodyPr/>
                    <a:lstStyle/>
                    <a:p>
                      <a:r>
                        <a:rPr lang="en-IN" sz="2800" dirty="0"/>
                        <a:t>Public</a:t>
                      </a:r>
                    </a:p>
                  </a:txBody>
                  <a:tcPr anchor="ctr"/>
                </a:tc>
                <a:tc>
                  <a:txBody>
                    <a:bodyPr/>
                    <a:lstStyle/>
                    <a:p>
                      <a:r>
                        <a:rPr lang="en-IN" sz="2800" dirty="0"/>
                        <a:t>Protected</a:t>
                      </a:r>
                    </a:p>
                  </a:txBody>
                  <a:tcPr anchor="ctr"/>
                </a:tc>
                <a:tc>
                  <a:txBody>
                    <a:bodyPr/>
                    <a:lstStyle/>
                    <a:p>
                      <a:r>
                        <a:rPr lang="en-IN" sz="2800" dirty="0"/>
                        <a:t>Protected</a:t>
                      </a:r>
                    </a:p>
                  </a:txBody>
                  <a:tcPr anchor="ctr"/>
                </a:tc>
                <a:tc>
                  <a:txBody>
                    <a:bodyPr/>
                    <a:lstStyle/>
                    <a:p>
                      <a:r>
                        <a:rPr lang="en-IN" sz="2800" dirty="0"/>
                        <a:t>Not accessible</a:t>
                      </a:r>
                    </a:p>
                  </a:txBody>
                  <a:tcPr anchor="ctr"/>
                </a:tc>
                <a:extLst>
                  <a:ext uri="{0D108BD9-81ED-4DB2-BD59-A6C34878D82A}">
                    <a16:rowId xmlns:a16="http://schemas.microsoft.com/office/drawing/2014/main" val="2510066250"/>
                  </a:ext>
                </a:extLst>
              </a:tr>
              <a:tr h="535777">
                <a:tc>
                  <a:txBody>
                    <a:bodyPr/>
                    <a:lstStyle/>
                    <a:p>
                      <a:r>
                        <a:rPr lang="en-IN" sz="2800" dirty="0"/>
                        <a:t>Public</a:t>
                      </a:r>
                    </a:p>
                  </a:txBody>
                  <a:tcPr anchor="ctr"/>
                </a:tc>
                <a:tc>
                  <a:txBody>
                    <a:bodyPr/>
                    <a:lstStyle/>
                    <a:p>
                      <a:r>
                        <a:rPr lang="en-IN" sz="2800" dirty="0"/>
                        <a:t>Public </a:t>
                      </a:r>
                    </a:p>
                  </a:txBody>
                  <a:tcPr anchor="ctr"/>
                </a:tc>
                <a:tc>
                  <a:txBody>
                    <a:bodyPr/>
                    <a:lstStyle/>
                    <a:p>
                      <a:r>
                        <a:rPr lang="en-IN" sz="2800" dirty="0"/>
                        <a:t>Public </a:t>
                      </a:r>
                    </a:p>
                  </a:txBody>
                  <a:tcPr anchor="ctr"/>
                </a:tc>
                <a:tc>
                  <a:txBody>
                    <a:bodyPr/>
                    <a:lstStyle/>
                    <a:p>
                      <a:r>
                        <a:rPr lang="en-IN" sz="2800" dirty="0"/>
                        <a:t>Public</a:t>
                      </a:r>
                    </a:p>
                  </a:txBody>
                  <a:tcPr anchor="ctr"/>
                </a:tc>
                <a:extLst>
                  <a:ext uri="{0D108BD9-81ED-4DB2-BD59-A6C34878D82A}">
                    <a16:rowId xmlns:a16="http://schemas.microsoft.com/office/drawing/2014/main" val="3827479815"/>
                  </a:ext>
                </a:extLst>
              </a:tr>
            </a:tbl>
          </a:graphicData>
        </a:graphic>
      </p:graphicFrame>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29</a:t>
            </a:fld>
            <a:endParaRPr lang="en-IN"/>
          </a:p>
        </p:txBody>
      </p:sp>
      <p:sp>
        <p:nvSpPr>
          <p:cNvPr id="3" name="Rectangle 2"/>
          <p:cNvSpPr/>
          <p:nvPr/>
        </p:nvSpPr>
        <p:spPr>
          <a:xfrm>
            <a:off x="3214255" y="2119745"/>
            <a:ext cx="2563090" cy="4738255"/>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n w="28575">
                <a:solidFill>
                  <a:schemeClr val="tx1"/>
                </a:solidFill>
              </a:ln>
              <a:noFill/>
            </a:endParaRPr>
          </a:p>
        </p:txBody>
      </p:sp>
      <p:sp>
        <p:nvSpPr>
          <p:cNvPr id="6" name="Rectangle 5"/>
          <p:cNvSpPr/>
          <p:nvPr/>
        </p:nvSpPr>
        <p:spPr>
          <a:xfrm>
            <a:off x="838200" y="3740727"/>
            <a:ext cx="10515600" cy="311545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p:cNvSpPr/>
          <p:nvPr/>
        </p:nvSpPr>
        <p:spPr>
          <a:xfrm>
            <a:off x="838200" y="4779818"/>
            <a:ext cx="10515600" cy="20781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p:cNvSpPr/>
          <p:nvPr/>
        </p:nvSpPr>
        <p:spPr>
          <a:xfrm>
            <a:off x="838200" y="5888182"/>
            <a:ext cx="10515600" cy="96981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155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solidFill>
                  <a:srgbClr val="FFFF00"/>
                </a:solidFill>
              </a:rPr>
              <a:t>Inheritance</a:t>
            </a:r>
          </a:p>
        </p:txBody>
      </p:sp>
      <p:sp>
        <p:nvSpPr>
          <p:cNvPr id="3" name="Content Placeholder 2"/>
          <p:cNvSpPr>
            <a:spLocks noGrp="1"/>
          </p:cNvSpPr>
          <p:nvPr>
            <p:ph idx="1"/>
          </p:nvPr>
        </p:nvSpPr>
        <p:spPr/>
        <p:txBody>
          <a:bodyPr/>
          <a:lstStyle/>
          <a:p>
            <a:r>
              <a:rPr lang="en-GB" dirty="0">
                <a:solidFill>
                  <a:srgbClr val="FFFF00"/>
                </a:solidFill>
              </a:rPr>
              <a:t>Inheritance is the process by which objects of one class </a:t>
            </a:r>
            <a:r>
              <a:rPr lang="en-GB" dirty="0">
                <a:solidFill>
                  <a:srgbClr val="00B0F0"/>
                </a:solidFill>
              </a:rPr>
              <a:t>acquire the properties </a:t>
            </a:r>
            <a:r>
              <a:rPr lang="en-GB" dirty="0">
                <a:solidFill>
                  <a:srgbClr val="FFFF00"/>
                </a:solidFill>
              </a:rPr>
              <a:t>of object of another class.</a:t>
            </a:r>
          </a:p>
          <a:p>
            <a:r>
              <a:rPr lang="en-GB" dirty="0">
                <a:solidFill>
                  <a:srgbClr val="FFFF00"/>
                </a:solidFill>
              </a:rPr>
              <a:t>The capability of a class to derive properties and characteristics from another class is called</a:t>
            </a:r>
            <a:r>
              <a:rPr lang="en-GB" b="1" dirty="0">
                <a:solidFill>
                  <a:srgbClr val="00B0F0"/>
                </a:solidFill>
              </a:rPr>
              <a:t> Inheritance</a:t>
            </a:r>
            <a:r>
              <a:rPr lang="en-GB" dirty="0">
                <a:solidFill>
                  <a:srgbClr val="FFFF00"/>
                </a:solidFill>
              </a:rPr>
              <a:t>. Inheritance is one of the most important feature of Object Oriented Programming.</a:t>
            </a:r>
            <a:endParaRPr lang="en-IN" dirty="0">
              <a:solidFill>
                <a:srgbClr val="FFFF00"/>
              </a:solidFill>
            </a:endParaRPr>
          </a:p>
        </p:txBody>
      </p:sp>
      <p:sp>
        <p:nvSpPr>
          <p:cNvPr id="4" name="Footer Placeholder 3"/>
          <p:cNvSpPr>
            <a:spLocks noGrp="1"/>
          </p:cNvSpPr>
          <p:nvPr>
            <p:ph type="ftr" sz="quarter" idx="11"/>
          </p:nvPr>
        </p:nvSpPr>
        <p:spPr/>
        <p:txBody>
          <a:bodyPr/>
          <a:lstStyle/>
          <a:p>
            <a:r>
              <a:rPr lang="en-IN" dirty="0">
                <a:solidFill>
                  <a:srgbClr val="FFFF00"/>
                </a:solidFill>
              </a:rPr>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3</a:t>
            </a:fld>
            <a:endParaRPr lang="en-IN" dirty="0"/>
          </a:p>
        </p:txBody>
      </p:sp>
      <p:pic>
        <p:nvPicPr>
          <p:cNvPr id="1026" name="Picture 2" descr="Image result for inheritance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4059237"/>
            <a:ext cx="3530600" cy="22526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104900" y="4205287"/>
            <a:ext cx="1892300" cy="369332"/>
          </a:xfrm>
          <a:prstGeom prst="rect">
            <a:avLst/>
          </a:prstGeom>
          <a:noFill/>
        </p:spPr>
        <p:txBody>
          <a:bodyPr wrap="square" rtlCol="0">
            <a:spAutoFit/>
          </a:bodyPr>
          <a:lstStyle/>
          <a:p>
            <a:r>
              <a:rPr lang="en-IN" dirty="0">
                <a:solidFill>
                  <a:srgbClr val="FFFF00"/>
                </a:solidFill>
              </a:rPr>
              <a:t>Super Class-----</a:t>
            </a:r>
            <a:r>
              <a:rPr lang="en-IN" dirty="0">
                <a:solidFill>
                  <a:srgbClr val="FFFF00"/>
                </a:solidFill>
                <a:sym typeface="Wingdings" panose="05000000000000000000" pitchFamily="2" charset="2"/>
              </a:rPr>
              <a:t></a:t>
            </a:r>
            <a:endParaRPr lang="en-IN" dirty="0">
              <a:solidFill>
                <a:srgbClr val="FFFF00"/>
              </a:solidFill>
            </a:endParaRPr>
          </a:p>
        </p:txBody>
      </p:sp>
      <p:sp>
        <p:nvSpPr>
          <p:cNvPr id="9" name="TextBox 8"/>
          <p:cNvSpPr txBox="1"/>
          <p:nvPr/>
        </p:nvSpPr>
        <p:spPr>
          <a:xfrm>
            <a:off x="1187450" y="5807631"/>
            <a:ext cx="1727200" cy="369332"/>
          </a:xfrm>
          <a:prstGeom prst="rect">
            <a:avLst/>
          </a:prstGeom>
          <a:noFill/>
        </p:spPr>
        <p:txBody>
          <a:bodyPr wrap="square" rtlCol="0">
            <a:spAutoFit/>
          </a:bodyPr>
          <a:lstStyle/>
          <a:p>
            <a:r>
              <a:rPr lang="en-IN" dirty="0">
                <a:solidFill>
                  <a:srgbClr val="FFFF00"/>
                </a:solidFill>
              </a:rPr>
              <a:t>Sub Class------</a:t>
            </a:r>
            <a:r>
              <a:rPr lang="en-IN" dirty="0">
                <a:solidFill>
                  <a:srgbClr val="FFFF00"/>
                </a:solidFill>
                <a:sym typeface="Wingdings" panose="05000000000000000000" pitchFamily="2" charset="2"/>
              </a:rPr>
              <a:t></a:t>
            </a:r>
            <a:endParaRPr lang="en-IN" dirty="0">
              <a:solidFill>
                <a:srgbClr val="FFFF00"/>
              </a:solidFill>
            </a:endParaRPr>
          </a:p>
        </p:txBody>
      </p:sp>
      <p:sp>
        <p:nvSpPr>
          <p:cNvPr id="7" name="TextBox 6"/>
          <p:cNvSpPr txBox="1"/>
          <p:nvPr/>
        </p:nvSpPr>
        <p:spPr>
          <a:xfrm>
            <a:off x="7048500" y="4214158"/>
            <a:ext cx="3911600" cy="2031325"/>
          </a:xfrm>
          <a:prstGeom prst="rect">
            <a:avLst/>
          </a:prstGeom>
          <a:solidFill>
            <a:schemeClr val="tx1"/>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algn="just"/>
            <a:r>
              <a:rPr lang="en-GB" b="1" dirty="0">
                <a:solidFill>
                  <a:srgbClr val="FFFF00"/>
                </a:solidFill>
              </a:rPr>
              <a:t>Sub Class:</a:t>
            </a:r>
            <a:r>
              <a:rPr lang="en-GB" dirty="0">
                <a:solidFill>
                  <a:srgbClr val="FFFF00"/>
                </a:solidFill>
              </a:rPr>
              <a:t> The class that inherits properties from another class is called Sub class or Derived Class.</a:t>
            </a:r>
          </a:p>
          <a:p>
            <a:pPr algn="just"/>
            <a:br>
              <a:rPr lang="en-GB" dirty="0">
                <a:solidFill>
                  <a:srgbClr val="FFFF00"/>
                </a:solidFill>
              </a:rPr>
            </a:br>
            <a:r>
              <a:rPr lang="en-GB" b="1" dirty="0">
                <a:solidFill>
                  <a:srgbClr val="FFFF00"/>
                </a:solidFill>
              </a:rPr>
              <a:t>Super Class: The</a:t>
            </a:r>
            <a:r>
              <a:rPr lang="en-GB" dirty="0">
                <a:solidFill>
                  <a:srgbClr val="FFFF00"/>
                </a:solidFill>
              </a:rPr>
              <a:t> class whose properties are inherited by sub class is called Base Class or Super class.</a:t>
            </a:r>
            <a:endParaRPr lang="en-IN" dirty="0">
              <a:solidFill>
                <a:srgbClr val="FFFF00"/>
              </a:solidFill>
            </a:endParaRPr>
          </a:p>
        </p:txBody>
      </p:sp>
    </p:spTree>
    <p:extLst>
      <p:ext uri="{BB962C8B-B14F-4D97-AF65-F5344CB8AC3E}">
        <p14:creationId xmlns:p14="http://schemas.microsoft.com/office/powerpoint/2010/main" val="327252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30</a:t>
            </a:fld>
            <a:endParaRPr lang="en-IN"/>
          </a:p>
        </p:txBody>
      </p:sp>
      <p:grpSp>
        <p:nvGrpSpPr>
          <p:cNvPr id="9" name="Group 8"/>
          <p:cNvGrpSpPr/>
          <p:nvPr/>
        </p:nvGrpSpPr>
        <p:grpSpPr>
          <a:xfrm>
            <a:off x="4740811" y="337625"/>
            <a:ext cx="1111348" cy="1107996"/>
            <a:chOff x="4740811" y="337625"/>
            <a:chExt cx="1111348" cy="1107996"/>
          </a:xfrm>
        </p:grpSpPr>
        <p:sp>
          <p:nvSpPr>
            <p:cNvPr id="6" name="TextBox 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7" name="TextBox 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8" name="TextBox 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grpSp>
        <p:nvGrpSpPr>
          <p:cNvPr id="11" name="Group 10"/>
          <p:cNvGrpSpPr/>
          <p:nvPr/>
        </p:nvGrpSpPr>
        <p:grpSpPr>
          <a:xfrm>
            <a:off x="9426526" y="2811195"/>
            <a:ext cx="1111348" cy="1107996"/>
            <a:chOff x="4740811" y="337625"/>
            <a:chExt cx="1111348" cy="1107996"/>
          </a:xfrm>
        </p:grpSpPr>
        <p:sp>
          <p:nvSpPr>
            <p:cNvPr id="12" name="TextBox 11"/>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13" name="TextBox 12"/>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14" name="TextBox 13"/>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grpSp>
        <p:nvGrpSpPr>
          <p:cNvPr id="15" name="Group 14"/>
          <p:cNvGrpSpPr/>
          <p:nvPr/>
        </p:nvGrpSpPr>
        <p:grpSpPr>
          <a:xfrm>
            <a:off x="757309" y="2811195"/>
            <a:ext cx="1111348" cy="1107996"/>
            <a:chOff x="4740811" y="337625"/>
            <a:chExt cx="1111348" cy="1107996"/>
          </a:xfrm>
        </p:grpSpPr>
        <p:sp>
          <p:nvSpPr>
            <p:cNvPr id="16" name="TextBox 1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17" name="TextBox 1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18" name="TextBox 1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grpSp>
        <p:nvGrpSpPr>
          <p:cNvPr id="19" name="Group 18"/>
          <p:cNvGrpSpPr/>
          <p:nvPr/>
        </p:nvGrpSpPr>
        <p:grpSpPr>
          <a:xfrm>
            <a:off x="4740811" y="4879022"/>
            <a:ext cx="1111348" cy="1107996"/>
            <a:chOff x="4740811" y="337625"/>
            <a:chExt cx="1111348" cy="1107996"/>
          </a:xfrm>
        </p:grpSpPr>
        <p:sp>
          <p:nvSpPr>
            <p:cNvPr id="20" name="TextBox 19"/>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21" name="TextBox 20"/>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22" name="TextBox 21"/>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sp>
        <p:nvSpPr>
          <p:cNvPr id="27" name="TextBox 26"/>
          <p:cNvSpPr txBox="1"/>
          <p:nvPr/>
        </p:nvSpPr>
        <p:spPr>
          <a:xfrm>
            <a:off x="349345" y="2257197"/>
            <a:ext cx="2140637" cy="400110"/>
          </a:xfrm>
          <a:prstGeom prst="rect">
            <a:avLst/>
          </a:prstGeom>
          <a:noFill/>
        </p:spPr>
        <p:txBody>
          <a:bodyPr wrap="square" rtlCol="0">
            <a:spAutoFit/>
          </a:bodyPr>
          <a:lstStyle>
            <a:defPPr>
              <a:defRPr lang="en-US"/>
            </a:defPPr>
            <a:lvl1pPr>
              <a:defRPr sz="2000" b="1"/>
            </a:lvl1pPr>
          </a:lstStyle>
          <a:p>
            <a:r>
              <a:rPr lang="en-IN" dirty="0"/>
              <a:t>Class D1: public B</a:t>
            </a:r>
          </a:p>
        </p:txBody>
      </p:sp>
      <p:sp>
        <p:nvSpPr>
          <p:cNvPr id="28" name="TextBox 27"/>
          <p:cNvSpPr txBox="1"/>
          <p:nvPr/>
        </p:nvSpPr>
        <p:spPr>
          <a:xfrm>
            <a:off x="9018562" y="2072531"/>
            <a:ext cx="2335238" cy="400110"/>
          </a:xfrm>
          <a:prstGeom prst="rect">
            <a:avLst/>
          </a:prstGeom>
          <a:noFill/>
        </p:spPr>
        <p:txBody>
          <a:bodyPr wrap="square" rtlCol="0">
            <a:spAutoFit/>
          </a:bodyPr>
          <a:lstStyle/>
          <a:p>
            <a:r>
              <a:rPr lang="en-IN" sz="2000" b="1" dirty="0"/>
              <a:t>Class D2: private B</a:t>
            </a:r>
          </a:p>
        </p:txBody>
      </p:sp>
      <p:sp>
        <p:nvSpPr>
          <p:cNvPr id="29" name="TextBox 28"/>
          <p:cNvSpPr txBox="1"/>
          <p:nvPr/>
        </p:nvSpPr>
        <p:spPr>
          <a:xfrm>
            <a:off x="3826409" y="4325024"/>
            <a:ext cx="3680519" cy="400110"/>
          </a:xfrm>
          <a:prstGeom prst="rect">
            <a:avLst/>
          </a:prstGeom>
          <a:noFill/>
        </p:spPr>
        <p:txBody>
          <a:bodyPr wrap="square" rtlCol="0">
            <a:spAutoFit/>
          </a:bodyPr>
          <a:lstStyle>
            <a:defPPr>
              <a:defRPr lang="en-US"/>
            </a:defPPr>
            <a:lvl1pPr>
              <a:defRPr sz="2000" b="1"/>
            </a:lvl1pPr>
          </a:lstStyle>
          <a:p>
            <a:r>
              <a:rPr lang="en-IN" dirty="0"/>
              <a:t>Class X: public D1:protected D2</a:t>
            </a:r>
          </a:p>
        </p:txBody>
      </p:sp>
      <p:sp>
        <p:nvSpPr>
          <p:cNvPr id="30" name="TextBox 29"/>
          <p:cNvSpPr txBox="1"/>
          <p:nvPr/>
        </p:nvSpPr>
        <p:spPr>
          <a:xfrm>
            <a:off x="5797058" y="347905"/>
            <a:ext cx="3221504" cy="369332"/>
          </a:xfrm>
          <a:prstGeom prst="rect">
            <a:avLst/>
          </a:prstGeom>
          <a:noFill/>
        </p:spPr>
        <p:txBody>
          <a:bodyPr wrap="square" rtlCol="0">
            <a:spAutoFit/>
          </a:bodyPr>
          <a:lstStyle/>
          <a:p>
            <a:r>
              <a:rPr lang="en-IN" dirty="0"/>
              <a:t>-----------------Not Inheritable </a:t>
            </a:r>
          </a:p>
        </p:txBody>
      </p:sp>
      <p:sp>
        <p:nvSpPr>
          <p:cNvPr id="31" name="TextBox 30"/>
          <p:cNvSpPr txBox="1"/>
          <p:nvPr/>
        </p:nvSpPr>
        <p:spPr>
          <a:xfrm>
            <a:off x="1519309" y="337727"/>
            <a:ext cx="3221504" cy="369332"/>
          </a:xfrm>
          <a:prstGeom prst="rect">
            <a:avLst/>
          </a:prstGeom>
          <a:noFill/>
        </p:spPr>
        <p:txBody>
          <a:bodyPr wrap="square" rtlCol="0">
            <a:spAutoFit/>
          </a:bodyPr>
          <a:lstStyle/>
          <a:p>
            <a:r>
              <a:rPr lang="en-IN" dirty="0"/>
              <a:t>Not Inheritable---------------------- </a:t>
            </a:r>
          </a:p>
        </p:txBody>
      </p:sp>
      <p:cxnSp>
        <p:nvCxnSpPr>
          <p:cNvPr id="38" name="Elbow Connector 37"/>
          <p:cNvCxnSpPr>
            <a:stCxn id="7" idx="3"/>
            <a:endCxn id="12" idx="3"/>
          </p:cNvCxnSpPr>
          <p:nvPr/>
        </p:nvCxnSpPr>
        <p:spPr>
          <a:xfrm>
            <a:off x="5852159" y="891623"/>
            <a:ext cx="4685715" cy="2104238"/>
          </a:xfrm>
          <a:prstGeom prst="bentConnector3">
            <a:avLst>
              <a:gd name="adj1" fmla="val 12349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8" idx="2"/>
            <a:endCxn id="12" idx="1"/>
          </p:cNvCxnSpPr>
          <p:nvPr/>
        </p:nvCxnSpPr>
        <p:spPr>
          <a:xfrm rot="16200000" flipH="1">
            <a:off x="6586386" y="155719"/>
            <a:ext cx="1550240" cy="413004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a:off x="2438116" y="839703"/>
            <a:ext cx="2288904" cy="3427829"/>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840540" y="855169"/>
            <a:ext cx="3983502" cy="2473570"/>
          </a:xfrm>
          <a:prstGeom prst="bentConnector3">
            <a:avLst>
              <a:gd name="adj1" fmla="val 11562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8" idx="2"/>
            <a:endCxn id="22" idx="1"/>
          </p:cNvCxnSpPr>
          <p:nvPr/>
        </p:nvCxnSpPr>
        <p:spPr>
          <a:xfrm rot="16200000" flipH="1">
            <a:off x="2085317" y="3146857"/>
            <a:ext cx="1883161" cy="3427828"/>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7" idx="1"/>
            <a:endCxn id="21" idx="1"/>
          </p:cNvCxnSpPr>
          <p:nvPr/>
        </p:nvCxnSpPr>
        <p:spPr>
          <a:xfrm rot="10800000" flipH="1" flipV="1">
            <a:off x="757310" y="3365192"/>
            <a:ext cx="3983502" cy="2067827"/>
          </a:xfrm>
          <a:prstGeom prst="bentConnector3">
            <a:avLst>
              <a:gd name="adj1" fmla="val -5739"/>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4" idx="2"/>
            <a:endCxn id="21" idx="3"/>
          </p:cNvCxnSpPr>
          <p:nvPr/>
        </p:nvCxnSpPr>
        <p:spPr>
          <a:xfrm rot="5400000">
            <a:off x="7160266" y="2611085"/>
            <a:ext cx="1513829" cy="413004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3"/>
          </p:cNvCxnSpPr>
          <p:nvPr/>
        </p:nvCxnSpPr>
        <p:spPr>
          <a:xfrm flipH="1">
            <a:off x="5797058" y="3365193"/>
            <a:ext cx="4740816" cy="2215992"/>
          </a:xfrm>
          <a:prstGeom prst="bentConnector3">
            <a:avLst>
              <a:gd name="adj1" fmla="val -482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067884" y="-31707"/>
            <a:ext cx="597878" cy="400110"/>
          </a:xfrm>
          <a:prstGeom prst="rect">
            <a:avLst/>
          </a:prstGeom>
          <a:noFill/>
        </p:spPr>
        <p:txBody>
          <a:bodyPr wrap="square" rtlCol="0">
            <a:spAutoFit/>
          </a:bodyPr>
          <a:lstStyle>
            <a:defPPr>
              <a:defRPr lang="en-US"/>
            </a:defPPr>
            <a:lvl1pPr>
              <a:defRPr sz="2000" b="1"/>
            </a:lvl1pPr>
          </a:lstStyle>
          <a:p>
            <a:r>
              <a:rPr lang="en-IN" dirty="0"/>
              <a:t> B</a:t>
            </a:r>
          </a:p>
        </p:txBody>
      </p:sp>
      <p:sp>
        <p:nvSpPr>
          <p:cNvPr id="2" name="L-Shape 1"/>
          <p:cNvSpPr/>
          <p:nvPr/>
        </p:nvSpPr>
        <p:spPr>
          <a:xfrm>
            <a:off x="207818" y="855169"/>
            <a:ext cx="11984182" cy="6372716"/>
          </a:xfrm>
          <a:prstGeom prst="corner">
            <a:avLst>
              <a:gd name="adj1" fmla="val 50000"/>
              <a:gd name="adj2" fmla="val 68914"/>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 name="Rectangle 2"/>
          <p:cNvSpPr/>
          <p:nvPr/>
        </p:nvSpPr>
        <p:spPr>
          <a:xfrm>
            <a:off x="207818" y="4067301"/>
            <a:ext cx="11984182" cy="307205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48661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31</a:t>
            </a:fld>
            <a:endParaRPr lang="en-IN"/>
          </a:p>
        </p:txBody>
      </p:sp>
      <p:grpSp>
        <p:nvGrpSpPr>
          <p:cNvPr id="9" name="Group 8"/>
          <p:cNvGrpSpPr/>
          <p:nvPr/>
        </p:nvGrpSpPr>
        <p:grpSpPr>
          <a:xfrm>
            <a:off x="4740811" y="337625"/>
            <a:ext cx="1111348" cy="1107996"/>
            <a:chOff x="4740811" y="337625"/>
            <a:chExt cx="1111348" cy="1107996"/>
          </a:xfrm>
        </p:grpSpPr>
        <p:sp>
          <p:nvSpPr>
            <p:cNvPr id="6" name="TextBox 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7" name="TextBox 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8" name="TextBox 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grpSp>
        <p:nvGrpSpPr>
          <p:cNvPr id="11" name="Group 10"/>
          <p:cNvGrpSpPr/>
          <p:nvPr/>
        </p:nvGrpSpPr>
        <p:grpSpPr>
          <a:xfrm>
            <a:off x="9426526" y="2811195"/>
            <a:ext cx="1111348" cy="1107996"/>
            <a:chOff x="4740811" y="337625"/>
            <a:chExt cx="1111348" cy="1107996"/>
          </a:xfrm>
        </p:grpSpPr>
        <p:sp>
          <p:nvSpPr>
            <p:cNvPr id="12" name="TextBox 11"/>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13" name="TextBox 12"/>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14" name="TextBox 13"/>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grpSp>
        <p:nvGrpSpPr>
          <p:cNvPr id="15" name="Group 14"/>
          <p:cNvGrpSpPr/>
          <p:nvPr/>
        </p:nvGrpSpPr>
        <p:grpSpPr>
          <a:xfrm>
            <a:off x="757309" y="2811195"/>
            <a:ext cx="1111348" cy="1107996"/>
            <a:chOff x="4740811" y="337625"/>
            <a:chExt cx="1111348" cy="1107996"/>
          </a:xfrm>
        </p:grpSpPr>
        <p:sp>
          <p:nvSpPr>
            <p:cNvPr id="16" name="TextBox 15"/>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17" name="TextBox 16"/>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18" name="TextBox 17"/>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grpSp>
        <p:nvGrpSpPr>
          <p:cNvPr id="19" name="Group 18"/>
          <p:cNvGrpSpPr/>
          <p:nvPr/>
        </p:nvGrpSpPr>
        <p:grpSpPr>
          <a:xfrm>
            <a:off x="4740811" y="4879022"/>
            <a:ext cx="1111348" cy="1107996"/>
            <a:chOff x="4740811" y="337625"/>
            <a:chExt cx="1111348" cy="1107996"/>
          </a:xfrm>
        </p:grpSpPr>
        <p:sp>
          <p:nvSpPr>
            <p:cNvPr id="20" name="TextBox 19"/>
            <p:cNvSpPr txBox="1"/>
            <p:nvPr/>
          </p:nvSpPr>
          <p:spPr>
            <a:xfrm>
              <a:off x="4740813" y="337625"/>
              <a:ext cx="1111346"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Private </a:t>
              </a:r>
            </a:p>
          </p:txBody>
        </p:sp>
        <p:sp>
          <p:nvSpPr>
            <p:cNvPr id="21" name="TextBox 20"/>
            <p:cNvSpPr txBox="1"/>
            <p:nvPr/>
          </p:nvSpPr>
          <p:spPr>
            <a:xfrm>
              <a:off x="4740812" y="706957"/>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Protected </a:t>
              </a:r>
            </a:p>
          </p:txBody>
        </p:sp>
        <p:sp>
          <p:nvSpPr>
            <p:cNvPr id="22" name="TextBox 21"/>
            <p:cNvSpPr txBox="1"/>
            <p:nvPr/>
          </p:nvSpPr>
          <p:spPr>
            <a:xfrm>
              <a:off x="4740811" y="1076289"/>
              <a:ext cx="1111347"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a:t>Public </a:t>
              </a:r>
            </a:p>
          </p:txBody>
        </p:sp>
      </p:grpSp>
      <p:sp>
        <p:nvSpPr>
          <p:cNvPr id="27" name="TextBox 26"/>
          <p:cNvSpPr txBox="1"/>
          <p:nvPr/>
        </p:nvSpPr>
        <p:spPr>
          <a:xfrm>
            <a:off x="349345" y="2257197"/>
            <a:ext cx="2140637" cy="400110"/>
          </a:xfrm>
          <a:prstGeom prst="rect">
            <a:avLst/>
          </a:prstGeom>
          <a:noFill/>
        </p:spPr>
        <p:txBody>
          <a:bodyPr wrap="square" rtlCol="0">
            <a:spAutoFit/>
          </a:bodyPr>
          <a:lstStyle>
            <a:defPPr>
              <a:defRPr lang="en-US"/>
            </a:defPPr>
            <a:lvl1pPr>
              <a:defRPr sz="2000" b="1"/>
            </a:lvl1pPr>
          </a:lstStyle>
          <a:p>
            <a:r>
              <a:rPr lang="en-IN" dirty="0"/>
              <a:t>Class D1: public B</a:t>
            </a:r>
          </a:p>
        </p:txBody>
      </p:sp>
      <p:sp>
        <p:nvSpPr>
          <p:cNvPr id="28" name="TextBox 27"/>
          <p:cNvSpPr txBox="1"/>
          <p:nvPr/>
        </p:nvSpPr>
        <p:spPr>
          <a:xfrm>
            <a:off x="9018562" y="2072531"/>
            <a:ext cx="2335238" cy="400110"/>
          </a:xfrm>
          <a:prstGeom prst="rect">
            <a:avLst/>
          </a:prstGeom>
          <a:noFill/>
        </p:spPr>
        <p:txBody>
          <a:bodyPr wrap="square" rtlCol="0">
            <a:spAutoFit/>
          </a:bodyPr>
          <a:lstStyle/>
          <a:p>
            <a:r>
              <a:rPr lang="en-IN" sz="2000" b="1" dirty="0"/>
              <a:t>Class D2: private B</a:t>
            </a:r>
          </a:p>
        </p:txBody>
      </p:sp>
      <p:sp>
        <p:nvSpPr>
          <p:cNvPr id="29" name="TextBox 28"/>
          <p:cNvSpPr txBox="1"/>
          <p:nvPr/>
        </p:nvSpPr>
        <p:spPr>
          <a:xfrm>
            <a:off x="3826409" y="4325024"/>
            <a:ext cx="3680519" cy="400110"/>
          </a:xfrm>
          <a:prstGeom prst="rect">
            <a:avLst/>
          </a:prstGeom>
          <a:noFill/>
        </p:spPr>
        <p:txBody>
          <a:bodyPr wrap="square" rtlCol="0">
            <a:spAutoFit/>
          </a:bodyPr>
          <a:lstStyle>
            <a:defPPr>
              <a:defRPr lang="en-US"/>
            </a:defPPr>
            <a:lvl1pPr>
              <a:defRPr sz="2000" b="1"/>
            </a:lvl1pPr>
          </a:lstStyle>
          <a:p>
            <a:r>
              <a:rPr lang="en-IN" dirty="0"/>
              <a:t>Class X: public D1:protected D2</a:t>
            </a:r>
          </a:p>
        </p:txBody>
      </p:sp>
      <p:sp>
        <p:nvSpPr>
          <p:cNvPr id="30" name="TextBox 29"/>
          <p:cNvSpPr txBox="1"/>
          <p:nvPr/>
        </p:nvSpPr>
        <p:spPr>
          <a:xfrm>
            <a:off x="5797058" y="347905"/>
            <a:ext cx="3221504" cy="369332"/>
          </a:xfrm>
          <a:prstGeom prst="rect">
            <a:avLst/>
          </a:prstGeom>
          <a:noFill/>
        </p:spPr>
        <p:txBody>
          <a:bodyPr wrap="square" rtlCol="0">
            <a:spAutoFit/>
          </a:bodyPr>
          <a:lstStyle/>
          <a:p>
            <a:r>
              <a:rPr lang="en-IN" dirty="0"/>
              <a:t>-----------------Not Inheritable </a:t>
            </a:r>
          </a:p>
        </p:txBody>
      </p:sp>
      <p:sp>
        <p:nvSpPr>
          <p:cNvPr id="31" name="TextBox 30"/>
          <p:cNvSpPr txBox="1"/>
          <p:nvPr/>
        </p:nvSpPr>
        <p:spPr>
          <a:xfrm>
            <a:off x="1519309" y="337727"/>
            <a:ext cx="3221504" cy="369332"/>
          </a:xfrm>
          <a:prstGeom prst="rect">
            <a:avLst/>
          </a:prstGeom>
          <a:noFill/>
        </p:spPr>
        <p:txBody>
          <a:bodyPr wrap="square" rtlCol="0">
            <a:spAutoFit/>
          </a:bodyPr>
          <a:lstStyle/>
          <a:p>
            <a:r>
              <a:rPr lang="en-IN" dirty="0"/>
              <a:t>Not Inheritable---------------------- </a:t>
            </a:r>
          </a:p>
        </p:txBody>
      </p:sp>
      <p:cxnSp>
        <p:nvCxnSpPr>
          <p:cNvPr id="38" name="Elbow Connector 37"/>
          <p:cNvCxnSpPr>
            <a:stCxn id="7" idx="3"/>
            <a:endCxn id="12" idx="3"/>
          </p:cNvCxnSpPr>
          <p:nvPr/>
        </p:nvCxnSpPr>
        <p:spPr>
          <a:xfrm>
            <a:off x="5852159" y="891623"/>
            <a:ext cx="4685715" cy="2104238"/>
          </a:xfrm>
          <a:prstGeom prst="bentConnector3">
            <a:avLst>
              <a:gd name="adj1" fmla="val 123493"/>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Elbow Connector 42"/>
          <p:cNvCxnSpPr>
            <a:stCxn id="8" idx="2"/>
            <a:endCxn id="12" idx="1"/>
          </p:cNvCxnSpPr>
          <p:nvPr/>
        </p:nvCxnSpPr>
        <p:spPr>
          <a:xfrm rot="16200000" flipH="1">
            <a:off x="6586386" y="155719"/>
            <a:ext cx="1550240" cy="4130043"/>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5400000">
            <a:off x="2438116" y="839703"/>
            <a:ext cx="2288904" cy="3427829"/>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p:nvPr/>
        </p:nvCxnSpPr>
        <p:spPr>
          <a:xfrm rot="10800000" flipV="1">
            <a:off x="840540" y="855169"/>
            <a:ext cx="3983502" cy="2473570"/>
          </a:xfrm>
          <a:prstGeom prst="bentConnector3">
            <a:avLst>
              <a:gd name="adj1" fmla="val 115627"/>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Elbow Connector 49"/>
          <p:cNvCxnSpPr>
            <a:stCxn id="18" idx="2"/>
            <a:endCxn id="22" idx="1"/>
          </p:cNvCxnSpPr>
          <p:nvPr/>
        </p:nvCxnSpPr>
        <p:spPr>
          <a:xfrm rot="16200000" flipH="1">
            <a:off x="2085317" y="3146857"/>
            <a:ext cx="1883161" cy="3427828"/>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Elbow Connector 51"/>
          <p:cNvCxnSpPr>
            <a:stCxn id="17" idx="1"/>
            <a:endCxn id="21" idx="1"/>
          </p:cNvCxnSpPr>
          <p:nvPr/>
        </p:nvCxnSpPr>
        <p:spPr>
          <a:xfrm rot="10800000" flipH="1" flipV="1">
            <a:off x="757310" y="3365192"/>
            <a:ext cx="3983502" cy="2067827"/>
          </a:xfrm>
          <a:prstGeom prst="bentConnector3">
            <a:avLst>
              <a:gd name="adj1" fmla="val -5739"/>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Elbow Connector 53"/>
          <p:cNvCxnSpPr>
            <a:stCxn id="14" idx="2"/>
            <a:endCxn id="21" idx="3"/>
          </p:cNvCxnSpPr>
          <p:nvPr/>
        </p:nvCxnSpPr>
        <p:spPr>
          <a:xfrm rot="5400000">
            <a:off x="7160266" y="2611085"/>
            <a:ext cx="1513829" cy="413004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13" idx="3"/>
          </p:cNvCxnSpPr>
          <p:nvPr/>
        </p:nvCxnSpPr>
        <p:spPr>
          <a:xfrm flipH="1">
            <a:off x="5797058" y="3365193"/>
            <a:ext cx="4740816" cy="2215992"/>
          </a:xfrm>
          <a:prstGeom prst="bentConnector3">
            <a:avLst>
              <a:gd name="adj1" fmla="val -482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5067884" y="-31707"/>
            <a:ext cx="597878" cy="400110"/>
          </a:xfrm>
          <a:prstGeom prst="rect">
            <a:avLst/>
          </a:prstGeom>
          <a:noFill/>
        </p:spPr>
        <p:txBody>
          <a:bodyPr wrap="square" rtlCol="0">
            <a:spAutoFit/>
          </a:bodyPr>
          <a:lstStyle>
            <a:defPPr>
              <a:defRPr lang="en-US"/>
            </a:defPPr>
            <a:lvl1pPr>
              <a:defRPr sz="2000" b="1"/>
            </a:lvl1pPr>
          </a:lstStyle>
          <a:p>
            <a:r>
              <a:rPr lang="en-IN" dirty="0"/>
              <a:t> B</a:t>
            </a:r>
          </a:p>
        </p:txBody>
      </p:sp>
    </p:spTree>
    <p:extLst>
      <p:ext uri="{BB962C8B-B14F-4D97-AF65-F5344CB8AC3E}">
        <p14:creationId xmlns:p14="http://schemas.microsoft.com/office/powerpoint/2010/main" val="2339673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64B0C32-7E06-41D4-9556-4DF27A6A851C}"/>
              </a:ext>
            </a:extLst>
          </p:cNvPr>
          <p:cNvSpPr>
            <a:spLocks noGrp="1" noChangeArrowheads="1"/>
          </p:cNvSpPr>
          <p:nvPr>
            <p:ph type="title"/>
          </p:nvPr>
        </p:nvSpPr>
        <p:spPr>
          <a:xfrm>
            <a:off x="636608" y="228600"/>
            <a:ext cx="10031392" cy="990600"/>
          </a:xfrm>
        </p:spPr>
        <p:txBody>
          <a:bodyPr>
            <a:normAutofit fontScale="90000"/>
          </a:bodyPr>
          <a:lstStyle/>
          <a:p>
            <a:pPr algn="ctr"/>
            <a:r>
              <a:rPr lang="en-US" altLang="en-US" sz="3600" dirty="0">
                <a:solidFill>
                  <a:srgbClr val="FFFF00"/>
                </a:solidFill>
              </a:rPr>
              <a:t>Class Derivation </a:t>
            </a:r>
            <a:br>
              <a:rPr lang="en-US" altLang="en-US" sz="3600" dirty="0">
                <a:solidFill>
                  <a:srgbClr val="FFFF00"/>
                </a:solidFill>
              </a:rPr>
            </a:br>
            <a:r>
              <a:rPr lang="en-US" altLang="en-US" sz="3600" dirty="0">
                <a:solidFill>
                  <a:srgbClr val="FFFF00"/>
                </a:solidFill>
              </a:rPr>
              <a:t> Constructors and Destructors</a:t>
            </a:r>
            <a:br>
              <a:rPr lang="en-US" altLang="en-US" sz="3600" dirty="0">
                <a:solidFill>
                  <a:srgbClr val="FFFF00"/>
                </a:solidFill>
              </a:rPr>
            </a:br>
            <a:endParaRPr lang="en-US" altLang="en-US" sz="3600" dirty="0">
              <a:solidFill>
                <a:srgbClr val="FFFF00"/>
              </a:solidFill>
            </a:endParaRPr>
          </a:p>
        </p:txBody>
      </p:sp>
      <p:sp>
        <p:nvSpPr>
          <p:cNvPr id="30723" name="Rectangle 3">
            <a:extLst>
              <a:ext uri="{FF2B5EF4-FFF2-40B4-BE49-F238E27FC236}">
                <a16:creationId xmlns:a16="http://schemas.microsoft.com/office/drawing/2014/main" id="{2010C633-8FFB-4AB2-A30F-6E37A1E90E4F}"/>
              </a:ext>
            </a:extLst>
          </p:cNvPr>
          <p:cNvSpPr>
            <a:spLocks noGrp="1" noChangeArrowheads="1"/>
          </p:cNvSpPr>
          <p:nvPr>
            <p:ph type="body" idx="1"/>
          </p:nvPr>
        </p:nvSpPr>
        <p:spPr>
          <a:xfrm>
            <a:off x="965520" y="1008926"/>
            <a:ext cx="10589872" cy="5486400"/>
          </a:xfrm>
        </p:spPr>
        <p:txBody>
          <a:bodyPr>
            <a:normAutofit/>
          </a:bodyPr>
          <a:lstStyle/>
          <a:p>
            <a:pPr algn="just">
              <a:lnSpc>
                <a:spcPct val="90000"/>
              </a:lnSpc>
            </a:pPr>
            <a:r>
              <a:rPr lang="en-US" altLang="en-US" sz="2400" dirty="0">
                <a:solidFill>
                  <a:schemeClr val="bg1"/>
                </a:solidFill>
                <a:cs typeface="Times New Roman" panose="02020603050405020304" pitchFamily="18" charset="0"/>
              </a:rPr>
              <a:t>Constructors and destructors are not inherited</a:t>
            </a:r>
          </a:p>
          <a:p>
            <a:pPr lvl="1" algn="just">
              <a:lnSpc>
                <a:spcPct val="90000"/>
              </a:lnSpc>
            </a:pPr>
            <a:r>
              <a:rPr lang="en-US" altLang="en-US" sz="2000" dirty="0">
                <a:solidFill>
                  <a:schemeClr val="bg1"/>
                </a:solidFill>
              </a:rPr>
              <a:t>Each derived class should define its constructors/destructor</a:t>
            </a:r>
            <a:endParaRPr lang="en-US" altLang="en-US" sz="2000" dirty="0">
              <a:solidFill>
                <a:schemeClr val="bg1"/>
              </a:solidFill>
              <a:cs typeface="Times New Roman" panose="02020603050405020304" pitchFamily="18" charset="0"/>
            </a:endParaRPr>
          </a:p>
          <a:p>
            <a:pPr lvl="1" algn="just">
              <a:lnSpc>
                <a:spcPct val="90000"/>
              </a:lnSpc>
              <a:spcBef>
                <a:spcPct val="0"/>
              </a:spcBef>
            </a:pPr>
            <a:r>
              <a:rPr lang="en-US" altLang="en-US" sz="2000" dirty="0">
                <a:solidFill>
                  <a:schemeClr val="bg1"/>
                </a:solidFill>
              </a:rPr>
              <a:t>If no constructor is written=&gt; hidden constructor is generated and will call the base default constructor for the inherited portion and then apply the default initialization for any additional</a:t>
            </a:r>
            <a:r>
              <a:rPr lang="en-US" altLang="en-US" sz="1800" dirty="0">
                <a:solidFill>
                  <a:schemeClr val="bg1"/>
                </a:solidFill>
              </a:rPr>
              <a:t> </a:t>
            </a:r>
            <a:r>
              <a:rPr lang="en-US" altLang="en-US" sz="2000" dirty="0">
                <a:solidFill>
                  <a:schemeClr val="bg1"/>
                </a:solidFill>
              </a:rPr>
              <a:t>data members</a:t>
            </a:r>
          </a:p>
          <a:p>
            <a:pPr algn="just">
              <a:lnSpc>
                <a:spcPct val="90000"/>
              </a:lnSpc>
              <a:spcBef>
                <a:spcPct val="0"/>
              </a:spcBef>
            </a:pPr>
            <a:r>
              <a:rPr lang="en-US" altLang="en-US" sz="2400" dirty="0">
                <a:solidFill>
                  <a:schemeClr val="bg1"/>
                </a:solidFill>
                <a:cs typeface="Times New Roman" panose="02020603050405020304" pitchFamily="18" charset="0"/>
              </a:rPr>
              <a:t> When a derived object is instantiated, memory is allocated for </a:t>
            </a:r>
          </a:p>
          <a:p>
            <a:pPr lvl="1" algn="just">
              <a:lnSpc>
                <a:spcPct val="90000"/>
              </a:lnSpc>
            </a:pPr>
            <a:r>
              <a:rPr lang="en-US" altLang="en-US" sz="2000" dirty="0">
                <a:solidFill>
                  <a:schemeClr val="bg1"/>
                </a:solidFill>
                <a:cs typeface="Times New Roman" panose="02020603050405020304" pitchFamily="18" charset="0"/>
              </a:rPr>
              <a:t>Base object </a:t>
            </a:r>
          </a:p>
          <a:p>
            <a:pPr lvl="1" algn="just">
              <a:lnSpc>
                <a:spcPct val="90000"/>
              </a:lnSpc>
            </a:pPr>
            <a:r>
              <a:rPr lang="en-US" altLang="en-US" sz="2000" dirty="0">
                <a:solidFill>
                  <a:schemeClr val="bg1"/>
                </a:solidFill>
                <a:cs typeface="Times New Roman" panose="02020603050405020304" pitchFamily="18" charset="0"/>
              </a:rPr>
              <a:t>Added parts</a:t>
            </a:r>
          </a:p>
          <a:p>
            <a:pPr algn="just">
              <a:lnSpc>
                <a:spcPct val="90000"/>
              </a:lnSpc>
            </a:pPr>
            <a:r>
              <a:rPr lang="en-US" altLang="en-US" sz="2400" dirty="0">
                <a:solidFill>
                  <a:schemeClr val="bg1"/>
                </a:solidFill>
                <a:cs typeface="Times New Roman" panose="02020603050405020304" pitchFamily="18" charset="0"/>
              </a:rPr>
              <a:t>Initialization occurs in two stages:</a:t>
            </a:r>
          </a:p>
          <a:p>
            <a:pPr lvl="1" algn="just">
              <a:lnSpc>
                <a:spcPct val="90000"/>
              </a:lnSpc>
            </a:pPr>
            <a:r>
              <a:rPr lang="en-US" altLang="en-US" sz="2000" dirty="0">
                <a:solidFill>
                  <a:schemeClr val="bg1"/>
                </a:solidFill>
                <a:cs typeface="Times New Roman" panose="02020603050405020304" pitchFamily="18" charset="0"/>
              </a:rPr>
              <a:t>the base class constructors are invoked to initialize the base objects</a:t>
            </a:r>
          </a:p>
          <a:p>
            <a:pPr lvl="1" algn="just">
              <a:lnSpc>
                <a:spcPct val="90000"/>
              </a:lnSpc>
            </a:pPr>
            <a:r>
              <a:rPr lang="en-US" altLang="en-US" sz="2000" dirty="0">
                <a:solidFill>
                  <a:schemeClr val="bg1"/>
                </a:solidFill>
                <a:cs typeface="Times New Roman" panose="02020603050405020304" pitchFamily="18" charset="0"/>
              </a:rPr>
              <a:t>the derived class constructor is used to complete the task</a:t>
            </a:r>
          </a:p>
          <a:p>
            <a:pPr algn="just">
              <a:lnSpc>
                <a:spcPct val="90000"/>
              </a:lnSpc>
            </a:pPr>
            <a:r>
              <a:rPr lang="en-US" altLang="en-US" sz="2400" dirty="0">
                <a:solidFill>
                  <a:schemeClr val="bg1"/>
                </a:solidFill>
                <a:cs typeface="Times New Roman" panose="02020603050405020304" pitchFamily="18" charset="0"/>
              </a:rPr>
              <a:t>The derived class constructor specifies appropriate base class constructor in the initialization list</a:t>
            </a:r>
          </a:p>
          <a:p>
            <a:pPr lvl="1" algn="just">
              <a:lnSpc>
                <a:spcPct val="90000"/>
              </a:lnSpc>
            </a:pPr>
            <a:r>
              <a:rPr lang="en-US" altLang="en-US" sz="2000" dirty="0">
                <a:solidFill>
                  <a:schemeClr val="bg1"/>
                </a:solidFill>
                <a:cs typeface="Times New Roman" panose="02020603050405020304" pitchFamily="18" charset="0"/>
              </a:rPr>
              <a:t>If there is no constructor in base class, the compiler created default constructor used</a:t>
            </a:r>
          </a:p>
          <a:p>
            <a:pPr algn="just">
              <a:lnSpc>
                <a:spcPct val="90000"/>
              </a:lnSpc>
            </a:pPr>
            <a:r>
              <a:rPr lang="en-US" altLang="en-US" sz="2400" dirty="0">
                <a:solidFill>
                  <a:schemeClr val="bg1"/>
                </a:solidFill>
                <a:cs typeface="Times New Roman" panose="02020603050405020304" pitchFamily="18" charset="0"/>
              </a:rPr>
              <a:t>If the base class is derived, the procedure is applied recursively</a:t>
            </a:r>
            <a:endParaRPr lang="en-US" altLang="en-US" sz="2400" dirty="0">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3D467EAA-7428-4DB4-832F-0D97BF8D409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67F6EA8C-3B39-46CC-94C3-0718510799EC}" type="slidenum">
              <a:rPr lang="en-US" altLang="en-US" sz="1400"/>
              <a:pPr/>
              <a:t>33</a:t>
            </a:fld>
            <a:endParaRPr lang="en-US" altLang="en-US" sz="1400"/>
          </a:p>
        </p:txBody>
      </p:sp>
      <p:sp>
        <p:nvSpPr>
          <p:cNvPr id="17411" name="Rectangle 2">
            <a:extLst>
              <a:ext uri="{FF2B5EF4-FFF2-40B4-BE49-F238E27FC236}">
                <a16:creationId xmlns:a16="http://schemas.microsoft.com/office/drawing/2014/main" id="{2BA0DD26-3BC5-4D94-AAA6-F2B77D78D359}"/>
              </a:ext>
            </a:extLst>
          </p:cNvPr>
          <p:cNvSpPr>
            <a:spLocks noGrp="1" noChangeArrowheads="1"/>
          </p:cNvSpPr>
          <p:nvPr>
            <p:ph type="title"/>
          </p:nvPr>
        </p:nvSpPr>
        <p:spPr>
          <a:xfrm>
            <a:off x="1524000" y="152400"/>
            <a:ext cx="8953500" cy="1049338"/>
          </a:xfrm>
          <a:noFill/>
        </p:spPr>
        <p:txBody>
          <a:bodyPr vert="horz" lIns="92075" tIns="46038" rIns="92075" bIns="46038" rtlCol="0" anchor="b">
            <a:normAutofit/>
          </a:bodyPr>
          <a:lstStyle/>
          <a:p>
            <a:r>
              <a:rPr lang="en-US" altLang="en-US" sz="4000" dirty="0">
                <a:solidFill>
                  <a:srgbClr val="FFFF00"/>
                </a:solidFill>
              </a:rPr>
              <a:t>Constructor Rules for Derived Classes </a:t>
            </a:r>
          </a:p>
        </p:txBody>
      </p:sp>
      <p:sp>
        <p:nvSpPr>
          <p:cNvPr id="17412" name="Rectangle 3">
            <a:extLst>
              <a:ext uri="{FF2B5EF4-FFF2-40B4-BE49-F238E27FC236}">
                <a16:creationId xmlns:a16="http://schemas.microsoft.com/office/drawing/2014/main" id="{5B0BFE7D-6E7C-4AC8-B17E-D06A72DFDFF9}"/>
              </a:ext>
            </a:extLst>
          </p:cNvPr>
          <p:cNvSpPr>
            <a:spLocks noGrp="1" noChangeArrowheads="1"/>
          </p:cNvSpPr>
          <p:nvPr>
            <p:ph type="body" idx="1"/>
          </p:nvPr>
        </p:nvSpPr>
        <p:spPr>
          <a:xfrm>
            <a:off x="1696825" y="1447800"/>
            <a:ext cx="8559538" cy="1143000"/>
          </a:xfrm>
          <a:noFill/>
        </p:spPr>
        <p:txBody>
          <a:bodyPr vert="horz" lIns="92075" tIns="46038" rIns="92075" bIns="46038" rtlCol="0">
            <a:normAutofit/>
          </a:bodyPr>
          <a:lstStyle/>
          <a:p>
            <a:pPr>
              <a:lnSpc>
                <a:spcPct val="90000"/>
              </a:lnSpc>
              <a:buFontTx/>
              <a:buNone/>
            </a:pPr>
            <a:r>
              <a:rPr lang="en-US" altLang="en-US" sz="2400" dirty="0">
                <a:solidFill>
                  <a:srgbClr val="FFFF00"/>
                </a:solidFill>
              </a:rPr>
              <a:t>	The default constructor and the destructor of the base class are always called when a new object of a derived class is created or destroyed. </a:t>
            </a:r>
          </a:p>
        </p:txBody>
      </p:sp>
      <p:sp>
        <p:nvSpPr>
          <p:cNvPr id="101380" name="Rectangle 4">
            <a:extLst>
              <a:ext uri="{FF2B5EF4-FFF2-40B4-BE49-F238E27FC236}">
                <a16:creationId xmlns:a16="http://schemas.microsoft.com/office/drawing/2014/main" id="{E8EED96C-2B31-4BB5-9676-9B61A17BA327}"/>
              </a:ext>
            </a:extLst>
          </p:cNvPr>
          <p:cNvSpPr>
            <a:spLocks noChangeArrowheads="1"/>
          </p:cNvSpPr>
          <p:nvPr/>
        </p:nvSpPr>
        <p:spPr bwMode="auto">
          <a:xfrm>
            <a:off x="2133600" y="2971800"/>
            <a:ext cx="3962400" cy="2590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dirty="0">
                <a:solidFill>
                  <a:srgbClr val="000066"/>
                </a:solidFill>
              </a:rPr>
              <a:t>class A {</a:t>
            </a:r>
          </a:p>
          <a:p>
            <a:pPr>
              <a:buFontTx/>
              <a:buNone/>
            </a:pPr>
            <a:r>
              <a:rPr lang="en-US" altLang="en-US" sz="2000" dirty="0">
                <a:solidFill>
                  <a:srgbClr val="000066"/>
                </a:solidFill>
              </a:rPr>
              <a:t>   public:</a:t>
            </a:r>
          </a:p>
          <a:p>
            <a:pPr>
              <a:buFontTx/>
              <a:buNone/>
            </a:pPr>
            <a:r>
              <a:rPr lang="en-US" altLang="en-US" sz="2000" dirty="0">
                <a:solidFill>
                  <a:srgbClr val="000066"/>
                </a:solidFill>
              </a:rPr>
              <a:t>	A ( )</a:t>
            </a:r>
          </a:p>
          <a:p>
            <a:pPr>
              <a:buFontTx/>
              <a:buNone/>
            </a:pPr>
            <a:r>
              <a:rPr lang="en-US" altLang="en-US" sz="2000" dirty="0">
                <a:solidFill>
                  <a:srgbClr val="000066"/>
                </a:solidFill>
              </a:rPr>
              <a:t>	  {</a:t>
            </a:r>
            <a:r>
              <a:rPr lang="en-US" altLang="en-US" sz="2000" dirty="0" err="1">
                <a:solidFill>
                  <a:srgbClr val="000066"/>
                </a:solidFill>
              </a:rPr>
              <a:t>cout</a:t>
            </a:r>
            <a:r>
              <a:rPr lang="en-US" altLang="en-US" sz="2000" dirty="0">
                <a:solidFill>
                  <a:srgbClr val="000066"/>
                </a:solidFill>
              </a:rPr>
              <a:t>&lt;&lt; “</a:t>
            </a:r>
            <a:r>
              <a:rPr lang="en-US" altLang="en-US" sz="2000" dirty="0" err="1">
                <a:solidFill>
                  <a:srgbClr val="000066"/>
                </a:solidFill>
              </a:rPr>
              <a:t>A:default</a:t>
            </a:r>
            <a:r>
              <a:rPr lang="en-US" altLang="en-US" sz="2000" dirty="0">
                <a:solidFill>
                  <a:srgbClr val="000066"/>
                </a:solidFill>
              </a:rPr>
              <a:t>”&lt;&lt;</a:t>
            </a:r>
            <a:r>
              <a:rPr lang="en-US" altLang="en-US" sz="2000" dirty="0" err="1">
                <a:solidFill>
                  <a:srgbClr val="000066"/>
                </a:solidFill>
              </a:rPr>
              <a:t>endl</a:t>
            </a:r>
            <a:r>
              <a:rPr lang="en-US" altLang="en-US" sz="2000" dirty="0">
                <a:solidFill>
                  <a:srgbClr val="000066"/>
                </a:solidFill>
              </a:rPr>
              <a:t>;}</a:t>
            </a:r>
          </a:p>
          <a:p>
            <a:pPr>
              <a:buFontTx/>
              <a:buNone/>
            </a:pPr>
            <a:r>
              <a:rPr lang="en-US" altLang="en-US" sz="2000" dirty="0">
                <a:solidFill>
                  <a:srgbClr val="000066"/>
                </a:solidFill>
              </a:rPr>
              <a:t>	A (int a)</a:t>
            </a:r>
          </a:p>
          <a:p>
            <a:pPr>
              <a:buFontTx/>
              <a:buNone/>
            </a:pPr>
            <a:r>
              <a:rPr lang="en-US" altLang="en-US" sz="2000" dirty="0">
                <a:solidFill>
                  <a:srgbClr val="000066"/>
                </a:solidFill>
              </a:rPr>
              <a:t>	  {</a:t>
            </a:r>
            <a:r>
              <a:rPr lang="en-US" altLang="en-US" sz="2000" dirty="0" err="1">
                <a:solidFill>
                  <a:srgbClr val="000066"/>
                </a:solidFill>
              </a:rPr>
              <a:t>cout</a:t>
            </a:r>
            <a:r>
              <a:rPr lang="en-US" altLang="en-US" sz="2000" dirty="0">
                <a:solidFill>
                  <a:srgbClr val="000066"/>
                </a:solidFill>
              </a:rPr>
              <a:t>&lt;&lt;“</a:t>
            </a:r>
            <a:r>
              <a:rPr lang="en-US" altLang="en-US" sz="2000" dirty="0" err="1">
                <a:solidFill>
                  <a:srgbClr val="000066"/>
                </a:solidFill>
              </a:rPr>
              <a:t>A:parameter</a:t>
            </a:r>
            <a:r>
              <a:rPr lang="en-US" altLang="en-US" sz="2000" dirty="0">
                <a:solidFill>
                  <a:srgbClr val="000066"/>
                </a:solidFill>
              </a:rPr>
              <a:t>”&lt;&lt;</a:t>
            </a:r>
            <a:r>
              <a:rPr lang="en-US" altLang="en-US" sz="2000" dirty="0" err="1">
                <a:solidFill>
                  <a:srgbClr val="000066"/>
                </a:solidFill>
              </a:rPr>
              <a:t>endl</a:t>
            </a:r>
            <a:r>
              <a:rPr lang="en-US" altLang="en-US" sz="2000" dirty="0">
                <a:solidFill>
                  <a:srgbClr val="000066"/>
                </a:solidFill>
              </a:rPr>
              <a:t>;}</a:t>
            </a:r>
          </a:p>
          <a:p>
            <a:pPr>
              <a:buFontTx/>
              <a:buNone/>
            </a:pPr>
            <a:r>
              <a:rPr lang="en-US" altLang="en-US" sz="2000" dirty="0">
                <a:solidFill>
                  <a:srgbClr val="000066"/>
                </a:solidFill>
              </a:rPr>
              <a:t>};</a:t>
            </a:r>
          </a:p>
        </p:txBody>
      </p:sp>
      <p:sp>
        <p:nvSpPr>
          <p:cNvPr id="101381" name="Rectangle 5">
            <a:extLst>
              <a:ext uri="{FF2B5EF4-FFF2-40B4-BE49-F238E27FC236}">
                <a16:creationId xmlns:a16="http://schemas.microsoft.com/office/drawing/2014/main" id="{E8598F52-2399-4F2C-9C19-330977C7721C}"/>
              </a:ext>
            </a:extLst>
          </p:cNvPr>
          <p:cNvSpPr>
            <a:spLocks noChangeArrowheads="1"/>
          </p:cNvSpPr>
          <p:nvPr/>
        </p:nvSpPr>
        <p:spPr bwMode="auto">
          <a:xfrm>
            <a:off x="7010400" y="3048000"/>
            <a:ext cx="3048000" cy="2286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dirty="0">
                <a:solidFill>
                  <a:schemeClr val="accent2"/>
                </a:solidFill>
              </a:rPr>
              <a:t>class B : public A </a:t>
            </a:r>
          </a:p>
          <a:p>
            <a:pPr>
              <a:buFontTx/>
              <a:buNone/>
            </a:pPr>
            <a:r>
              <a:rPr lang="en-US" altLang="en-US" sz="2000" dirty="0">
                <a:solidFill>
                  <a:schemeClr val="accent2"/>
                </a:solidFill>
              </a:rPr>
              <a:t>{</a:t>
            </a:r>
          </a:p>
          <a:p>
            <a:pPr>
              <a:buFontTx/>
              <a:buNone/>
            </a:pPr>
            <a:r>
              <a:rPr lang="en-US" altLang="en-US" sz="2000" dirty="0">
                <a:solidFill>
                  <a:schemeClr val="accent2"/>
                </a:solidFill>
              </a:rPr>
              <a:t>   public: </a:t>
            </a:r>
          </a:p>
          <a:p>
            <a:pPr>
              <a:buFontTx/>
              <a:buNone/>
            </a:pPr>
            <a:r>
              <a:rPr lang="en-US" altLang="en-US" sz="2000" dirty="0">
                <a:solidFill>
                  <a:schemeClr val="accent2"/>
                </a:solidFill>
              </a:rPr>
              <a:t>	B (int a)</a:t>
            </a:r>
          </a:p>
          <a:p>
            <a:pPr>
              <a:buFontTx/>
              <a:buNone/>
            </a:pPr>
            <a:r>
              <a:rPr lang="en-US" altLang="en-US" sz="2000" dirty="0">
                <a:solidFill>
                  <a:schemeClr val="accent2"/>
                </a:solidFill>
              </a:rPr>
              <a:t>	    {</a:t>
            </a:r>
            <a:r>
              <a:rPr lang="en-US" altLang="en-US" sz="2000" dirty="0" err="1">
                <a:solidFill>
                  <a:schemeClr val="accent2"/>
                </a:solidFill>
              </a:rPr>
              <a:t>cout</a:t>
            </a:r>
            <a:r>
              <a:rPr lang="en-US" altLang="en-US" sz="2000" dirty="0">
                <a:solidFill>
                  <a:schemeClr val="accent2"/>
                </a:solidFill>
              </a:rPr>
              <a:t>&lt;&lt;“B”&lt;&lt;</a:t>
            </a:r>
            <a:r>
              <a:rPr lang="en-US" altLang="en-US" sz="2000" dirty="0" err="1">
                <a:solidFill>
                  <a:schemeClr val="accent2"/>
                </a:solidFill>
              </a:rPr>
              <a:t>endl</a:t>
            </a:r>
            <a:r>
              <a:rPr lang="en-US" altLang="en-US" sz="2000" dirty="0">
                <a:solidFill>
                  <a:schemeClr val="accent2"/>
                </a:solidFill>
              </a:rPr>
              <a:t>;}</a:t>
            </a:r>
            <a:endParaRPr lang="en-US" altLang="en-US" sz="1800" dirty="0">
              <a:solidFill>
                <a:srgbClr val="FF0000"/>
              </a:solidFill>
            </a:endParaRPr>
          </a:p>
          <a:p>
            <a:pPr>
              <a:buFontTx/>
              <a:buNone/>
            </a:pPr>
            <a:r>
              <a:rPr lang="en-US" altLang="en-US" sz="2000" dirty="0">
                <a:solidFill>
                  <a:schemeClr val="accent2"/>
                </a:solidFill>
              </a:rPr>
              <a:t>};</a:t>
            </a:r>
          </a:p>
        </p:txBody>
      </p:sp>
      <p:sp>
        <p:nvSpPr>
          <p:cNvPr id="101382" name="Text Box 6">
            <a:extLst>
              <a:ext uri="{FF2B5EF4-FFF2-40B4-BE49-F238E27FC236}">
                <a16:creationId xmlns:a16="http://schemas.microsoft.com/office/drawing/2014/main" id="{E375565E-B462-4981-921A-4B8CC17DC985}"/>
              </a:ext>
            </a:extLst>
          </p:cNvPr>
          <p:cNvSpPr txBox="1">
            <a:spLocks noChangeArrowheads="1"/>
          </p:cNvSpPr>
          <p:nvPr/>
        </p:nvSpPr>
        <p:spPr bwMode="auto">
          <a:xfrm>
            <a:off x="4191001" y="6019800"/>
            <a:ext cx="1325563"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B test(1);</a:t>
            </a:r>
          </a:p>
        </p:txBody>
      </p:sp>
      <p:sp>
        <p:nvSpPr>
          <p:cNvPr id="101383" name="Text Box 7">
            <a:extLst>
              <a:ext uri="{FF2B5EF4-FFF2-40B4-BE49-F238E27FC236}">
                <a16:creationId xmlns:a16="http://schemas.microsoft.com/office/drawing/2014/main" id="{F9132AC8-6BEA-43EF-AE67-18FFD5291342}"/>
              </a:ext>
            </a:extLst>
          </p:cNvPr>
          <p:cNvSpPr txBox="1">
            <a:spLocks noChangeArrowheads="1"/>
          </p:cNvSpPr>
          <p:nvPr/>
        </p:nvSpPr>
        <p:spPr bwMode="auto">
          <a:xfrm>
            <a:off x="7391399" y="5791201"/>
            <a:ext cx="2440757" cy="83099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A:default</a:t>
            </a:r>
          </a:p>
          <a:p>
            <a:r>
              <a:rPr lang="en-US" altLang="en-US"/>
              <a:t>B</a:t>
            </a:r>
          </a:p>
        </p:txBody>
      </p:sp>
      <p:sp>
        <p:nvSpPr>
          <p:cNvPr id="101384" name="Text Box 8">
            <a:extLst>
              <a:ext uri="{FF2B5EF4-FFF2-40B4-BE49-F238E27FC236}">
                <a16:creationId xmlns:a16="http://schemas.microsoft.com/office/drawing/2014/main" id="{5B97EE60-555C-48BC-B295-9C048E297954}"/>
              </a:ext>
            </a:extLst>
          </p:cNvPr>
          <p:cNvSpPr txBox="1">
            <a:spLocks noChangeArrowheads="1"/>
          </p:cNvSpPr>
          <p:nvPr/>
        </p:nvSpPr>
        <p:spPr bwMode="auto">
          <a:xfrm>
            <a:off x="6308725" y="5729289"/>
            <a:ext cx="90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FF00"/>
                </a:solidFill>
              </a:rPr>
              <a:t>output: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81"/>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1382"/>
                                        </p:tgtEl>
                                        <p:attrNameLst>
                                          <p:attrName>style.visibility</p:attrName>
                                        </p:attrNameLst>
                                      </p:cBhvr>
                                      <p:to>
                                        <p:strVal val="visible"/>
                                      </p:to>
                                    </p:set>
                                    <p:animEffect transition="in" filter="wipe(left)">
                                      <p:cBhvr>
                                        <p:cTn id="13" dur="500"/>
                                        <p:tgtEl>
                                          <p:spTgt spid="10138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01383"/>
                                        </p:tgtEl>
                                        <p:attrNameLst>
                                          <p:attrName>style.visibility</p:attrName>
                                        </p:attrNameLst>
                                      </p:cBhvr>
                                      <p:to>
                                        <p:strVal val="visible"/>
                                      </p:to>
                                    </p:set>
                                    <p:animEffect transition="in" filter="wipe(left)">
                                      <p:cBhvr>
                                        <p:cTn id="16" dur="500"/>
                                        <p:tgtEl>
                                          <p:spTgt spid="101383"/>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01384"/>
                                        </p:tgtEl>
                                        <p:attrNameLst>
                                          <p:attrName>style.visibility</p:attrName>
                                        </p:attrNameLst>
                                      </p:cBhvr>
                                      <p:to>
                                        <p:strVal val="visible"/>
                                      </p:to>
                                    </p:set>
                                    <p:animEffect transition="in" filter="wipe(left)">
                                      <p:cBhvr>
                                        <p:cTn id="19" dur="500"/>
                                        <p:tgtEl>
                                          <p:spTgt spid="10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0" grpId="0" animBg="1"/>
      <p:bldP spid="101381" grpId="0" animBg="1"/>
      <p:bldP spid="101382" grpId="0" animBg="1"/>
      <p:bldP spid="101383" grpId="0" animBg="1"/>
      <p:bldP spid="10138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17103347-186C-4503-8A45-EE480F258AE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B3D2F092-DDF6-4906-837E-78530E96063A}" type="slidenum">
              <a:rPr lang="en-US" altLang="en-US" sz="1400"/>
              <a:pPr/>
              <a:t>34</a:t>
            </a:fld>
            <a:endParaRPr lang="en-US" altLang="en-US" sz="1400"/>
          </a:p>
        </p:txBody>
      </p:sp>
      <p:sp>
        <p:nvSpPr>
          <p:cNvPr id="19459" name="Rectangle 2">
            <a:extLst>
              <a:ext uri="{FF2B5EF4-FFF2-40B4-BE49-F238E27FC236}">
                <a16:creationId xmlns:a16="http://schemas.microsoft.com/office/drawing/2014/main" id="{66341B66-D321-4BC0-B60A-BB6F86917E11}"/>
              </a:ext>
            </a:extLst>
          </p:cNvPr>
          <p:cNvSpPr>
            <a:spLocks noGrp="1" noChangeArrowheads="1"/>
          </p:cNvSpPr>
          <p:nvPr>
            <p:ph type="title"/>
          </p:nvPr>
        </p:nvSpPr>
        <p:spPr>
          <a:xfrm>
            <a:off x="1524000" y="152400"/>
            <a:ext cx="8953500" cy="685800"/>
          </a:xfrm>
          <a:noFill/>
        </p:spPr>
        <p:txBody>
          <a:bodyPr vert="horz" lIns="92075" tIns="46038" rIns="92075" bIns="46038" rtlCol="0" anchor="b">
            <a:normAutofit/>
          </a:bodyPr>
          <a:lstStyle/>
          <a:p>
            <a:r>
              <a:rPr lang="en-US" altLang="en-US" sz="4000" dirty="0">
                <a:solidFill>
                  <a:srgbClr val="FFFF00"/>
                </a:solidFill>
              </a:rPr>
              <a:t>Constructor Rules for Derived Classes </a:t>
            </a:r>
          </a:p>
        </p:txBody>
      </p:sp>
      <p:sp>
        <p:nvSpPr>
          <p:cNvPr id="19460" name="Rectangle 3">
            <a:extLst>
              <a:ext uri="{FF2B5EF4-FFF2-40B4-BE49-F238E27FC236}">
                <a16:creationId xmlns:a16="http://schemas.microsoft.com/office/drawing/2014/main" id="{97C8E146-63D3-43D0-B15C-35DAC002AF0F}"/>
              </a:ext>
            </a:extLst>
          </p:cNvPr>
          <p:cNvSpPr>
            <a:spLocks noGrp="1" noChangeArrowheads="1"/>
          </p:cNvSpPr>
          <p:nvPr>
            <p:ph type="body" idx="1"/>
          </p:nvPr>
        </p:nvSpPr>
        <p:spPr>
          <a:xfrm>
            <a:off x="2743200" y="914400"/>
            <a:ext cx="6781800" cy="914400"/>
          </a:xfrm>
          <a:noFill/>
        </p:spPr>
        <p:txBody>
          <a:bodyPr vert="horz" lIns="92075" tIns="46038" rIns="92075" bIns="46038" rtlCol="0">
            <a:normAutofit fontScale="92500"/>
          </a:bodyPr>
          <a:lstStyle/>
          <a:p>
            <a:pPr>
              <a:lnSpc>
                <a:spcPct val="90000"/>
              </a:lnSpc>
              <a:buFontTx/>
              <a:buNone/>
            </a:pPr>
            <a:r>
              <a:rPr lang="en-US" altLang="en-US" dirty="0"/>
              <a:t>	</a:t>
            </a:r>
            <a:r>
              <a:rPr lang="en-US" altLang="en-US" dirty="0">
                <a:solidFill>
                  <a:srgbClr val="339933"/>
                </a:solidFill>
              </a:rPr>
              <a:t>You can also specify an constructor of the base class other than the default constructor</a:t>
            </a:r>
          </a:p>
        </p:txBody>
      </p:sp>
      <p:sp>
        <p:nvSpPr>
          <p:cNvPr id="160772" name="Rectangle 4">
            <a:extLst>
              <a:ext uri="{FF2B5EF4-FFF2-40B4-BE49-F238E27FC236}">
                <a16:creationId xmlns:a16="http://schemas.microsoft.com/office/drawing/2014/main" id="{E018142B-FAD4-4782-8603-C44CED9A42F6}"/>
              </a:ext>
            </a:extLst>
          </p:cNvPr>
          <p:cNvSpPr>
            <a:spLocks noChangeArrowheads="1"/>
          </p:cNvSpPr>
          <p:nvPr/>
        </p:nvSpPr>
        <p:spPr bwMode="auto">
          <a:xfrm>
            <a:off x="2209800" y="3124200"/>
            <a:ext cx="3962400" cy="25908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a:solidFill>
                  <a:srgbClr val="000066"/>
                </a:solidFill>
              </a:rPr>
              <a:t>class A {</a:t>
            </a:r>
          </a:p>
          <a:p>
            <a:pPr>
              <a:buFontTx/>
              <a:buNone/>
            </a:pPr>
            <a:r>
              <a:rPr lang="en-US" altLang="en-US" sz="2000">
                <a:solidFill>
                  <a:srgbClr val="000066"/>
                </a:solidFill>
              </a:rPr>
              <a:t>   public:</a:t>
            </a:r>
          </a:p>
          <a:p>
            <a:pPr>
              <a:buFontTx/>
              <a:buNone/>
            </a:pPr>
            <a:r>
              <a:rPr lang="en-US" altLang="en-US" sz="2000">
                <a:solidFill>
                  <a:srgbClr val="000066"/>
                </a:solidFill>
              </a:rPr>
              <a:t>	A ( )</a:t>
            </a:r>
          </a:p>
          <a:p>
            <a:pPr>
              <a:buFontTx/>
              <a:buNone/>
            </a:pPr>
            <a:r>
              <a:rPr lang="en-US" altLang="en-US" sz="2000">
                <a:solidFill>
                  <a:srgbClr val="000066"/>
                </a:solidFill>
              </a:rPr>
              <a:t>	  {cout&lt;&lt; “A:default”&lt;&lt;endl;}</a:t>
            </a:r>
          </a:p>
          <a:p>
            <a:pPr>
              <a:buFontTx/>
              <a:buNone/>
            </a:pPr>
            <a:r>
              <a:rPr lang="en-US" altLang="en-US" sz="2000">
                <a:solidFill>
                  <a:srgbClr val="000066"/>
                </a:solidFill>
              </a:rPr>
              <a:t>	A (int a)</a:t>
            </a:r>
          </a:p>
          <a:p>
            <a:pPr>
              <a:buFontTx/>
              <a:buNone/>
            </a:pPr>
            <a:r>
              <a:rPr lang="en-US" altLang="en-US" sz="2000">
                <a:solidFill>
                  <a:srgbClr val="000066"/>
                </a:solidFill>
              </a:rPr>
              <a:t>	  {cout&lt;&lt;“A:parameter”&lt;&lt;endl;}</a:t>
            </a:r>
          </a:p>
          <a:p>
            <a:pPr>
              <a:buFontTx/>
              <a:buNone/>
            </a:pPr>
            <a:r>
              <a:rPr lang="en-US" altLang="en-US" sz="2000">
                <a:solidFill>
                  <a:srgbClr val="000066"/>
                </a:solidFill>
              </a:rPr>
              <a:t>};</a:t>
            </a:r>
          </a:p>
        </p:txBody>
      </p:sp>
      <p:sp>
        <p:nvSpPr>
          <p:cNvPr id="160773" name="Rectangle 5">
            <a:extLst>
              <a:ext uri="{FF2B5EF4-FFF2-40B4-BE49-F238E27FC236}">
                <a16:creationId xmlns:a16="http://schemas.microsoft.com/office/drawing/2014/main" id="{9B17159D-84A5-4D13-9863-EB73CD206478}"/>
              </a:ext>
            </a:extLst>
          </p:cNvPr>
          <p:cNvSpPr>
            <a:spLocks noChangeArrowheads="1"/>
          </p:cNvSpPr>
          <p:nvPr/>
        </p:nvSpPr>
        <p:spPr bwMode="auto">
          <a:xfrm>
            <a:off x="7086600" y="3200400"/>
            <a:ext cx="3048000" cy="22860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000">
                <a:solidFill>
                  <a:schemeClr val="accent2"/>
                </a:solidFill>
              </a:rPr>
              <a:t>class C : public A {</a:t>
            </a:r>
          </a:p>
          <a:p>
            <a:pPr>
              <a:buFontTx/>
              <a:buNone/>
            </a:pPr>
            <a:r>
              <a:rPr lang="en-US" altLang="en-US" sz="2000">
                <a:solidFill>
                  <a:schemeClr val="accent2"/>
                </a:solidFill>
              </a:rPr>
              <a:t>   public: </a:t>
            </a:r>
          </a:p>
          <a:p>
            <a:pPr>
              <a:buFontTx/>
              <a:buNone/>
            </a:pPr>
            <a:r>
              <a:rPr lang="en-US" altLang="en-US" sz="2000">
                <a:solidFill>
                  <a:schemeClr val="accent2"/>
                </a:solidFill>
              </a:rPr>
              <a:t>	</a:t>
            </a:r>
            <a:r>
              <a:rPr lang="en-US" altLang="en-US" sz="2000">
                <a:solidFill>
                  <a:srgbClr val="0066FF"/>
                </a:solidFill>
              </a:rPr>
              <a:t>C (int a) : A(a)</a:t>
            </a:r>
          </a:p>
          <a:p>
            <a:pPr>
              <a:buFontTx/>
              <a:buNone/>
            </a:pPr>
            <a:r>
              <a:rPr lang="en-US" altLang="en-US" sz="2000">
                <a:solidFill>
                  <a:schemeClr val="accent2"/>
                </a:solidFill>
              </a:rPr>
              <a:t>	    {cout&lt;&lt;“C”&lt;&lt;endl;}</a:t>
            </a:r>
            <a:endParaRPr lang="en-US" altLang="en-US" sz="1800">
              <a:solidFill>
                <a:srgbClr val="FF0000"/>
              </a:solidFill>
            </a:endParaRPr>
          </a:p>
          <a:p>
            <a:pPr>
              <a:buFontTx/>
              <a:buNone/>
            </a:pPr>
            <a:r>
              <a:rPr lang="en-US" altLang="en-US" sz="2000">
                <a:solidFill>
                  <a:schemeClr val="accent2"/>
                </a:solidFill>
              </a:rPr>
              <a:t>};</a:t>
            </a:r>
          </a:p>
        </p:txBody>
      </p:sp>
      <p:sp>
        <p:nvSpPr>
          <p:cNvPr id="160774" name="Text Box 6">
            <a:extLst>
              <a:ext uri="{FF2B5EF4-FFF2-40B4-BE49-F238E27FC236}">
                <a16:creationId xmlns:a16="http://schemas.microsoft.com/office/drawing/2014/main" id="{AC27AF24-C806-4071-9386-D804D1D7E7C3}"/>
              </a:ext>
            </a:extLst>
          </p:cNvPr>
          <p:cNvSpPr txBox="1">
            <a:spLocks noChangeArrowheads="1"/>
          </p:cNvSpPr>
          <p:nvPr/>
        </p:nvSpPr>
        <p:spPr bwMode="auto">
          <a:xfrm>
            <a:off x="4191001" y="6019800"/>
            <a:ext cx="1325563" cy="457200"/>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C test(1);</a:t>
            </a:r>
          </a:p>
        </p:txBody>
      </p:sp>
      <p:sp>
        <p:nvSpPr>
          <p:cNvPr id="160775" name="Text Box 7">
            <a:extLst>
              <a:ext uri="{FF2B5EF4-FFF2-40B4-BE49-F238E27FC236}">
                <a16:creationId xmlns:a16="http://schemas.microsoft.com/office/drawing/2014/main" id="{DAEAC624-A964-4777-89FF-861452B8DC55}"/>
              </a:ext>
            </a:extLst>
          </p:cNvPr>
          <p:cNvSpPr txBox="1">
            <a:spLocks noChangeArrowheads="1"/>
          </p:cNvSpPr>
          <p:nvPr/>
        </p:nvSpPr>
        <p:spPr bwMode="auto">
          <a:xfrm>
            <a:off x="7391400" y="5791201"/>
            <a:ext cx="1752600" cy="830997"/>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t>A:parameter</a:t>
            </a:r>
          </a:p>
          <a:p>
            <a:r>
              <a:rPr lang="en-US" altLang="en-US"/>
              <a:t>C</a:t>
            </a:r>
          </a:p>
        </p:txBody>
      </p:sp>
      <p:sp>
        <p:nvSpPr>
          <p:cNvPr id="160776" name="Text Box 8">
            <a:extLst>
              <a:ext uri="{FF2B5EF4-FFF2-40B4-BE49-F238E27FC236}">
                <a16:creationId xmlns:a16="http://schemas.microsoft.com/office/drawing/2014/main" id="{6DA016A9-4A67-4E62-B306-35BF41563C1F}"/>
              </a:ext>
            </a:extLst>
          </p:cNvPr>
          <p:cNvSpPr txBox="1">
            <a:spLocks noChangeArrowheads="1"/>
          </p:cNvSpPr>
          <p:nvPr/>
        </p:nvSpPr>
        <p:spPr bwMode="auto">
          <a:xfrm>
            <a:off x="6308725" y="5729289"/>
            <a:ext cx="9017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FF00"/>
                </a:solidFill>
              </a:rPr>
              <a:t>output:</a:t>
            </a:r>
          </a:p>
        </p:txBody>
      </p:sp>
      <p:sp>
        <p:nvSpPr>
          <p:cNvPr id="19466" name="Text Box 9">
            <a:extLst>
              <a:ext uri="{FF2B5EF4-FFF2-40B4-BE49-F238E27FC236}">
                <a16:creationId xmlns:a16="http://schemas.microsoft.com/office/drawing/2014/main" id="{383A6346-25FC-45C7-9D1B-A3BFF0827F3D}"/>
              </a:ext>
            </a:extLst>
          </p:cNvPr>
          <p:cNvSpPr txBox="1">
            <a:spLocks noChangeArrowheads="1"/>
          </p:cNvSpPr>
          <p:nvPr/>
        </p:nvSpPr>
        <p:spPr bwMode="auto">
          <a:xfrm>
            <a:off x="2330450" y="1811338"/>
            <a:ext cx="7499350" cy="1160462"/>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Times New Roman" panose="02020603050405020304" pitchFamily="18" charset="0"/>
              </a:defRPr>
            </a:lvl1pPr>
            <a:lvl2pPr>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lvl="1"/>
            <a:endParaRPr lang="en-US" altLang="en-US" sz="800" b="1" dirty="0">
              <a:solidFill>
                <a:schemeClr val="accent2"/>
              </a:solidFill>
            </a:endParaRPr>
          </a:p>
          <a:p>
            <a:pPr lvl="1"/>
            <a:r>
              <a:rPr lang="en-US" altLang="en-US" sz="1800" b="1" dirty="0" err="1">
                <a:solidFill>
                  <a:schemeClr val="accent2"/>
                </a:solidFill>
              </a:rPr>
              <a:t>DerivedClassCon</a:t>
            </a:r>
            <a:r>
              <a:rPr lang="en-US" altLang="en-US" sz="1800" b="1" dirty="0">
                <a:solidFill>
                  <a:schemeClr val="accent2"/>
                </a:solidFill>
              </a:rPr>
              <a:t> ( </a:t>
            </a:r>
            <a:r>
              <a:rPr lang="en-US" altLang="en-US" sz="1800" b="1" dirty="0" err="1">
                <a:solidFill>
                  <a:schemeClr val="accent2"/>
                </a:solidFill>
              </a:rPr>
              <a:t>derivedClass</a:t>
            </a:r>
            <a:r>
              <a:rPr lang="en-US" altLang="en-US" sz="1800" b="1" dirty="0">
                <a:solidFill>
                  <a:schemeClr val="accent2"/>
                </a:solidFill>
              </a:rPr>
              <a:t> </a:t>
            </a:r>
            <a:r>
              <a:rPr lang="en-US" altLang="en-US" sz="1800" b="1" dirty="0" err="1">
                <a:solidFill>
                  <a:schemeClr val="accent2"/>
                </a:solidFill>
              </a:rPr>
              <a:t>args</a:t>
            </a:r>
            <a:r>
              <a:rPr lang="en-US" altLang="en-US" sz="1800" b="1" dirty="0">
                <a:solidFill>
                  <a:schemeClr val="accent2"/>
                </a:solidFill>
              </a:rPr>
              <a:t> ) : </a:t>
            </a:r>
            <a:r>
              <a:rPr lang="en-US" altLang="en-US" sz="1800" b="1" dirty="0" err="1">
                <a:solidFill>
                  <a:schemeClr val="accent2"/>
                </a:solidFill>
              </a:rPr>
              <a:t>BaseClassCon</a:t>
            </a:r>
            <a:r>
              <a:rPr lang="en-US" altLang="en-US" sz="1800" b="1" dirty="0">
                <a:solidFill>
                  <a:schemeClr val="accent2"/>
                </a:solidFill>
              </a:rPr>
              <a:t> ( </a:t>
            </a:r>
            <a:r>
              <a:rPr lang="en-US" altLang="en-US" sz="1800" b="1" dirty="0" err="1">
                <a:solidFill>
                  <a:schemeClr val="accent2"/>
                </a:solidFill>
              </a:rPr>
              <a:t>baseClass</a:t>
            </a:r>
            <a:r>
              <a:rPr lang="en-US" altLang="en-US" sz="1800" b="1" dirty="0">
                <a:solidFill>
                  <a:schemeClr val="accent2"/>
                </a:solidFill>
              </a:rPr>
              <a:t> </a:t>
            </a:r>
            <a:r>
              <a:rPr lang="en-US" altLang="en-US" sz="1800" b="1" dirty="0" err="1">
                <a:solidFill>
                  <a:schemeClr val="accent2"/>
                </a:solidFill>
              </a:rPr>
              <a:t>args</a:t>
            </a:r>
            <a:r>
              <a:rPr lang="en-US" altLang="en-US" sz="1800" b="1" dirty="0">
                <a:solidFill>
                  <a:schemeClr val="accent2"/>
                </a:solidFill>
              </a:rPr>
              <a:t> ) 	</a:t>
            </a:r>
          </a:p>
          <a:p>
            <a:pPr lvl="1"/>
            <a:r>
              <a:rPr lang="en-US" altLang="en-US" sz="1800" b="1" dirty="0">
                <a:solidFill>
                  <a:schemeClr val="accent2"/>
                </a:solidFill>
              </a:rPr>
              <a:t>	{  </a:t>
            </a:r>
            <a:r>
              <a:rPr lang="en-US" altLang="en-US" sz="1800" b="1" dirty="0" err="1">
                <a:solidFill>
                  <a:schemeClr val="accent2"/>
                </a:solidFill>
              </a:rPr>
              <a:t>DerivedClass</a:t>
            </a:r>
            <a:r>
              <a:rPr lang="en-US" altLang="en-US" sz="1800" b="1" dirty="0">
                <a:solidFill>
                  <a:schemeClr val="accent2"/>
                </a:solidFill>
              </a:rPr>
              <a:t> constructor body   }</a:t>
            </a:r>
          </a:p>
          <a:p>
            <a:pPr lvl="1"/>
            <a:endParaRPr lang="en-US" altLang="en-US" sz="800" b="1" dirty="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077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077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60774"/>
                                        </p:tgtEl>
                                        <p:attrNameLst>
                                          <p:attrName>style.visibility</p:attrName>
                                        </p:attrNameLst>
                                      </p:cBhvr>
                                      <p:to>
                                        <p:strVal val="visible"/>
                                      </p:to>
                                    </p:set>
                                    <p:animEffect transition="in" filter="wipe(left)">
                                      <p:cBhvr>
                                        <p:cTn id="13" dur="500"/>
                                        <p:tgtEl>
                                          <p:spTgt spid="16077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0775"/>
                                        </p:tgtEl>
                                        <p:attrNameLst>
                                          <p:attrName>style.visibility</p:attrName>
                                        </p:attrNameLst>
                                      </p:cBhvr>
                                      <p:to>
                                        <p:strVal val="visible"/>
                                      </p:to>
                                    </p:set>
                                    <p:animEffect transition="in" filter="wipe(left)">
                                      <p:cBhvr>
                                        <p:cTn id="16" dur="500"/>
                                        <p:tgtEl>
                                          <p:spTgt spid="160775"/>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0776"/>
                                        </p:tgtEl>
                                        <p:attrNameLst>
                                          <p:attrName>style.visibility</p:attrName>
                                        </p:attrNameLst>
                                      </p:cBhvr>
                                      <p:to>
                                        <p:strVal val="visible"/>
                                      </p:to>
                                    </p:set>
                                    <p:animEffect transition="in" filter="wipe(left)">
                                      <p:cBhvr>
                                        <p:cTn id="19" dur="500"/>
                                        <p:tgtEl>
                                          <p:spTgt spid="160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2" grpId="0" animBg="1"/>
      <p:bldP spid="160773" grpId="0" animBg="1"/>
      <p:bldP spid="160774" grpId="0" animBg="1"/>
      <p:bldP spid="160775" grpId="0" animBg="1"/>
      <p:bldP spid="16077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C5-12FD-48CE-B83B-F325A935CE5D}"/>
              </a:ext>
            </a:extLst>
          </p:cNvPr>
          <p:cNvSpPr>
            <a:spLocks noGrp="1"/>
          </p:cNvSpPr>
          <p:nvPr>
            <p:ph type="title"/>
          </p:nvPr>
        </p:nvSpPr>
        <p:spPr/>
        <p:txBody>
          <a:bodyPr/>
          <a:lstStyle/>
          <a:p>
            <a:pPr algn="ctr"/>
            <a:r>
              <a:rPr lang="en-IN" dirty="0">
                <a:solidFill>
                  <a:srgbClr val="FFFF00"/>
                </a:solidFill>
              </a:rPr>
              <a:t>Method Overriding</a:t>
            </a:r>
          </a:p>
        </p:txBody>
      </p:sp>
      <p:sp>
        <p:nvSpPr>
          <p:cNvPr id="3" name="Content Placeholder 2">
            <a:extLst>
              <a:ext uri="{FF2B5EF4-FFF2-40B4-BE49-F238E27FC236}">
                <a16:creationId xmlns:a16="http://schemas.microsoft.com/office/drawing/2014/main" id="{D7B376B2-EF5B-4793-83DF-1CBB48F6EC09}"/>
              </a:ext>
            </a:extLst>
          </p:cNvPr>
          <p:cNvSpPr>
            <a:spLocks noGrp="1"/>
          </p:cNvSpPr>
          <p:nvPr>
            <p:ph idx="1"/>
          </p:nvPr>
        </p:nvSpPr>
        <p:spPr/>
        <p:txBody>
          <a:bodyPr/>
          <a:lstStyle/>
          <a:p>
            <a:pPr algn="l"/>
            <a:r>
              <a:rPr lang="en-US" sz="3200" b="0" i="0" dirty="0">
                <a:solidFill>
                  <a:schemeClr val="bg1"/>
                </a:solidFill>
                <a:effectLst/>
                <a:latin typeface="euclid_circular_a"/>
              </a:rPr>
              <a:t>As we know, </a:t>
            </a:r>
            <a:r>
              <a:rPr lang="en-US" sz="3200" b="0" i="0" strike="noStrike" dirty="0">
                <a:solidFill>
                  <a:schemeClr val="bg1"/>
                </a:solidFill>
                <a:effectLst/>
                <a:latin typeface="euclid_circular_a"/>
              </a:rPr>
              <a:t>inheritance</a:t>
            </a:r>
            <a:r>
              <a:rPr lang="en-US" sz="3200" b="0" i="0" dirty="0">
                <a:solidFill>
                  <a:schemeClr val="bg1"/>
                </a:solidFill>
                <a:effectLst/>
                <a:latin typeface="euclid_circular_a"/>
              </a:rPr>
              <a:t> is a feature of OOP that allows us to create derived classes from a base class. The derived classes inherit features of the base class.</a:t>
            </a:r>
          </a:p>
          <a:p>
            <a:pPr algn="l"/>
            <a:r>
              <a:rPr lang="en-US" sz="3200" b="0" i="0" dirty="0">
                <a:solidFill>
                  <a:schemeClr val="bg1"/>
                </a:solidFill>
                <a:effectLst/>
                <a:latin typeface="euclid_circular_a"/>
              </a:rPr>
              <a:t>Suppose, the same function is defined in both the derived class and the based class. Now if we call this function using the object of the derived class, the function of the derived class is executed.</a:t>
            </a:r>
          </a:p>
          <a:p>
            <a:pPr algn="l"/>
            <a:r>
              <a:rPr lang="en-US" sz="3200" b="0" i="0" dirty="0">
                <a:solidFill>
                  <a:schemeClr val="bg1"/>
                </a:solidFill>
                <a:effectLst/>
                <a:latin typeface="euclid_circular_a"/>
              </a:rPr>
              <a:t>This is known as </a:t>
            </a:r>
            <a:r>
              <a:rPr lang="en-US" sz="3200" b="1" i="0" dirty="0">
                <a:solidFill>
                  <a:schemeClr val="bg1"/>
                </a:solidFill>
                <a:effectLst/>
                <a:latin typeface="euclid_circular_a"/>
              </a:rPr>
              <a:t>function overriding</a:t>
            </a:r>
            <a:r>
              <a:rPr lang="en-US" sz="3200" b="0" i="0" dirty="0">
                <a:solidFill>
                  <a:schemeClr val="bg1"/>
                </a:solidFill>
                <a:effectLst/>
                <a:latin typeface="euclid_circular_a"/>
              </a:rPr>
              <a:t> in C++. The function in derived class overrides the function in base class.</a:t>
            </a:r>
          </a:p>
          <a:p>
            <a:endParaRPr lang="en-IN" dirty="0">
              <a:solidFill>
                <a:schemeClr val="bg1"/>
              </a:solidFill>
            </a:endParaRPr>
          </a:p>
        </p:txBody>
      </p:sp>
      <p:sp>
        <p:nvSpPr>
          <p:cNvPr id="4" name="Footer Placeholder 3">
            <a:extLst>
              <a:ext uri="{FF2B5EF4-FFF2-40B4-BE49-F238E27FC236}">
                <a16:creationId xmlns:a16="http://schemas.microsoft.com/office/drawing/2014/main" id="{3BA4C672-3768-4369-95EC-8E35078C49DE}"/>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5B6A9B6F-3742-447E-A0AF-92C14B3D5090}"/>
              </a:ext>
            </a:extLst>
          </p:cNvPr>
          <p:cNvSpPr>
            <a:spLocks noGrp="1"/>
          </p:cNvSpPr>
          <p:nvPr>
            <p:ph type="sldNum" sz="quarter" idx="12"/>
          </p:nvPr>
        </p:nvSpPr>
        <p:spPr/>
        <p:txBody>
          <a:bodyPr/>
          <a:lstStyle/>
          <a:p>
            <a:fld id="{08387BCF-C29B-4DD2-8876-32EA639CC6F5}" type="slidenum">
              <a:rPr lang="en-IN" smtClean="0"/>
              <a:t>35</a:t>
            </a:fld>
            <a:endParaRPr lang="en-IN"/>
          </a:p>
        </p:txBody>
      </p:sp>
    </p:spTree>
    <p:extLst>
      <p:ext uri="{BB962C8B-B14F-4D97-AF65-F5344CB8AC3E}">
        <p14:creationId xmlns:p14="http://schemas.microsoft.com/office/powerpoint/2010/main" val="7729481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BD8C7-7196-4826-8E10-DB8B9DA65B32}"/>
              </a:ext>
            </a:extLst>
          </p:cNvPr>
          <p:cNvSpPr>
            <a:spLocks noGrp="1"/>
          </p:cNvSpPr>
          <p:nvPr>
            <p:ph type="title"/>
          </p:nvPr>
        </p:nvSpPr>
        <p:spPr/>
        <p:txBody>
          <a:bodyPr/>
          <a:lstStyle/>
          <a:p>
            <a:pPr algn="ctr"/>
            <a:r>
              <a:rPr lang="en-IN" dirty="0">
                <a:solidFill>
                  <a:srgbClr val="FFFF00"/>
                </a:solidFill>
              </a:rPr>
              <a:t>Method Overriding</a:t>
            </a:r>
            <a:endParaRPr lang="en-IN" dirty="0"/>
          </a:p>
        </p:txBody>
      </p:sp>
      <p:sp>
        <p:nvSpPr>
          <p:cNvPr id="3" name="Content Placeholder 2">
            <a:extLst>
              <a:ext uri="{FF2B5EF4-FFF2-40B4-BE49-F238E27FC236}">
                <a16:creationId xmlns:a16="http://schemas.microsoft.com/office/drawing/2014/main" id="{FD9C3716-6414-4188-A599-849EDF919171}"/>
              </a:ext>
            </a:extLst>
          </p:cNvPr>
          <p:cNvSpPr>
            <a:spLocks noGrp="1"/>
          </p:cNvSpPr>
          <p:nvPr>
            <p:ph idx="1"/>
          </p:nvPr>
        </p:nvSpPr>
        <p:spPr/>
        <p:txBody>
          <a:bodyPr/>
          <a:lstStyle/>
          <a:p>
            <a:pPr algn="just"/>
            <a:r>
              <a:rPr lang="en-US" dirty="0">
                <a:solidFill>
                  <a:schemeClr val="bg1"/>
                </a:solidFill>
                <a:latin typeface="PT Sans"/>
              </a:rPr>
              <a:t>To override a function you must have the same signature in child class. By signature I mean the data type and sequence of parameters. Here we don’t have any parameter in the parent function so we didn’t use any parameter in the child function.</a:t>
            </a:r>
          </a:p>
          <a:p>
            <a:pPr algn="just"/>
            <a:endParaRPr lang="en-US" dirty="0">
              <a:solidFill>
                <a:schemeClr val="bg1"/>
              </a:solidFill>
              <a:latin typeface="PT Sans"/>
            </a:endParaRPr>
          </a:p>
          <a:p>
            <a:pPr algn="just"/>
            <a:r>
              <a:rPr lang="en-US" b="0" i="0" dirty="0">
                <a:solidFill>
                  <a:schemeClr val="bg1"/>
                </a:solidFill>
                <a:effectLst/>
                <a:latin typeface="PT Sans"/>
              </a:rPr>
              <a:t>In function overriding, the function in parent class is called the overridden function and function in child class is called overriding function.</a:t>
            </a:r>
            <a:endParaRPr lang="en-IN" dirty="0">
              <a:solidFill>
                <a:schemeClr val="bg1"/>
              </a:solidFill>
            </a:endParaRPr>
          </a:p>
        </p:txBody>
      </p:sp>
      <p:sp>
        <p:nvSpPr>
          <p:cNvPr id="4" name="Footer Placeholder 3">
            <a:extLst>
              <a:ext uri="{FF2B5EF4-FFF2-40B4-BE49-F238E27FC236}">
                <a16:creationId xmlns:a16="http://schemas.microsoft.com/office/drawing/2014/main" id="{84E07FFF-127F-44E9-80C3-D9BBAA72381D}"/>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40490E3C-F963-461C-A033-2F773A0C7159}"/>
              </a:ext>
            </a:extLst>
          </p:cNvPr>
          <p:cNvSpPr>
            <a:spLocks noGrp="1"/>
          </p:cNvSpPr>
          <p:nvPr>
            <p:ph type="sldNum" sz="quarter" idx="12"/>
          </p:nvPr>
        </p:nvSpPr>
        <p:spPr/>
        <p:txBody>
          <a:bodyPr/>
          <a:lstStyle/>
          <a:p>
            <a:fld id="{08387BCF-C29B-4DD2-8876-32EA639CC6F5}" type="slidenum">
              <a:rPr lang="en-IN" smtClean="0"/>
              <a:t>36</a:t>
            </a:fld>
            <a:endParaRPr lang="en-IN"/>
          </a:p>
        </p:txBody>
      </p:sp>
    </p:spTree>
    <p:extLst>
      <p:ext uri="{BB962C8B-B14F-4D97-AF65-F5344CB8AC3E}">
        <p14:creationId xmlns:p14="http://schemas.microsoft.com/office/powerpoint/2010/main" val="602284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35CA-FF35-4664-BE3B-C2C5B0DDB7C5}"/>
              </a:ext>
            </a:extLst>
          </p:cNvPr>
          <p:cNvSpPr>
            <a:spLocks noGrp="1"/>
          </p:cNvSpPr>
          <p:nvPr>
            <p:ph type="title"/>
          </p:nvPr>
        </p:nvSpPr>
        <p:spPr/>
        <p:txBody>
          <a:bodyPr/>
          <a:lstStyle/>
          <a:p>
            <a:pPr algn="ctr"/>
            <a:r>
              <a:rPr lang="en-US" b="0" i="0" dirty="0">
                <a:solidFill>
                  <a:srgbClr val="FFFF00"/>
                </a:solidFill>
                <a:effectLst/>
                <a:latin typeface="helvetica neue"/>
              </a:rPr>
              <a:t>Requirements for Overriding a Function</a:t>
            </a:r>
            <a:endParaRPr lang="en-IN" dirty="0">
              <a:solidFill>
                <a:srgbClr val="FFFF00"/>
              </a:solidFill>
            </a:endParaRPr>
          </a:p>
        </p:txBody>
      </p:sp>
      <p:sp>
        <p:nvSpPr>
          <p:cNvPr id="3" name="Content Placeholder 2">
            <a:extLst>
              <a:ext uri="{FF2B5EF4-FFF2-40B4-BE49-F238E27FC236}">
                <a16:creationId xmlns:a16="http://schemas.microsoft.com/office/drawing/2014/main" id="{17E9EACB-28D5-42A6-9266-40E3AF8F6BAF}"/>
              </a:ext>
            </a:extLst>
          </p:cNvPr>
          <p:cNvSpPr>
            <a:spLocks noGrp="1"/>
          </p:cNvSpPr>
          <p:nvPr>
            <p:ph idx="1"/>
          </p:nvPr>
        </p:nvSpPr>
        <p:spPr/>
        <p:txBody>
          <a:bodyPr/>
          <a:lstStyle/>
          <a:p>
            <a:pPr algn="just">
              <a:buFont typeface="+mj-lt"/>
              <a:buAutoNum type="arabicPeriod"/>
            </a:pPr>
            <a:r>
              <a:rPr lang="en-US" sz="3600" b="0" i="0" dirty="0">
                <a:solidFill>
                  <a:schemeClr val="bg1"/>
                </a:solidFill>
                <a:effectLst/>
                <a:latin typeface="noto sans"/>
              </a:rPr>
              <a:t>Inheritance should be there. Function overriding cannot be done within a class. For this we require a derived class and a base class.</a:t>
            </a:r>
          </a:p>
          <a:p>
            <a:pPr algn="just">
              <a:buFont typeface="+mj-lt"/>
              <a:buAutoNum type="arabicPeriod"/>
            </a:pPr>
            <a:r>
              <a:rPr lang="en-US" sz="3600" b="0" i="0" dirty="0">
                <a:solidFill>
                  <a:schemeClr val="bg1"/>
                </a:solidFill>
                <a:effectLst/>
                <a:latin typeface="noto sans"/>
              </a:rPr>
              <a:t>Function that is redefined must have exactly the same declaration in both base and derived class, that means same name, same return type and same parameter list.</a:t>
            </a:r>
          </a:p>
          <a:p>
            <a:endParaRPr lang="en-IN" dirty="0"/>
          </a:p>
        </p:txBody>
      </p:sp>
      <p:sp>
        <p:nvSpPr>
          <p:cNvPr id="4" name="Footer Placeholder 3">
            <a:extLst>
              <a:ext uri="{FF2B5EF4-FFF2-40B4-BE49-F238E27FC236}">
                <a16:creationId xmlns:a16="http://schemas.microsoft.com/office/drawing/2014/main" id="{59E7FCE5-07EB-4E75-BC85-02889CCD70E8}"/>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944789DD-8D3D-45A7-8F2E-4B50B8A87453}"/>
              </a:ext>
            </a:extLst>
          </p:cNvPr>
          <p:cNvSpPr>
            <a:spLocks noGrp="1"/>
          </p:cNvSpPr>
          <p:nvPr>
            <p:ph type="sldNum" sz="quarter" idx="12"/>
          </p:nvPr>
        </p:nvSpPr>
        <p:spPr/>
        <p:txBody>
          <a:bodyPr/>
          <a:lstStyle/>
          <a:p>
            <a:fld id="{08387BCF-C29B-4DD2-8876-32EA639CC6F5}" type="slidenum">
              <a:rPr lang="en-IN" smtClean="0"/>
              <a:t>37</a:t>
            </a:fld>
            <a:endParaRPr lang="en-IN"/>
          </a:p>
        </p:txBody>
      </p:sp>
    </p:spTree>
    <p:extLst>
      <p:ext uri="{BB962C8B-B14F-4D97-AF65-F5344CB8AC3E}">
        <p14:creationId xmlns:p14="http://schemas.microsoft.com/office/powerpoint/2010/main" val="30516661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6EC5-12FD-48CE-B83B-F325A935CE5D}"/>
              </a:ext>
            </a:extLst>
          </p:cNvPr>
          <p:cNvSpPr>
            <a:spLocks noGrp="1"/>
          </p:cNvSpPr>
          <p:nvPr>
            <p:ph type="title"/>
          </p:nvPr>
        </p:nvSpPr>
        <p:spPr/>
        <p:txBody>
          <a:bodyPr/>
          <a:lstStyle/>
          <a:p>
            <a:pPr algn="ctr"/>
            <a:r>
              <a:rPr lang="en-IN" dirty="0">
                <a:solidFill>
                  <a:srgbClr val="FFFF00"/>
                </a:solidFill>
              </a:rPr>
              <a:t>Method Overriding</a:t>
            </a:r>
          </a:p>
        </p:txBody>
      </p:sp>
      <p:sp>
        <p:nvSpPr>
          <p:cNvPr id="6" name="Content Placeholder 5">
            <a:extLst>
              <a:ext uri="{FF2B5EF4-FFF2-40B4-BE49-F238E27FC236}">
                <a16:creationId xmlns:a16="http://schemas.microsoft.com/office/drawing/2014/main" id="{874778E7-1AC1-4997-85A9-1C123F1866B4}"/>
              </a:ext>
            </a:extLst>
          </p:cNvPr>
          <p:cNvSpPr>
            <a:spLocks noGrp="1"/>
          </p:cNvSpPr>
          <p:nvPr>
            <p:ph sz="half" idx="1"/>
          </p:nvPr>
        </p:nvSpPr>
        <p:spPr/>
        <p:txBody>
          <a:bodyPr>
            <a:normAutofit fontScale="62500" lnSpcReduction="20000"/>
          </a:bodyPr>
          <a:lstStyle/>
          <a:p>
            <a:pPr marL="0" indent="0">
              <a:buNone/>
            </a:pPr>
            <a:r>
              <a:rPr lang="en-IN" dirty="0">
                <a:solidFill>
                  <a:schemeClr val="bg1"/>
                </a:solidFill>
              </a:rPr>
              <a:t>// C++ program to demonstrate function overriding</a:t>
            </a:r>
          </a:p>
          <a:p>
            <a:pPr marL="0" indent="0">
              <a:buNone/>
            </a:pPr>
            <a:endParaRPr lang="en-IN" dirty="0">
              <a:solidFill>
                <a:schemeClr val="bg1"/>
              </a:solidFill>
            </a:endParaRPr>
          </a:p>
          <a:p>
            <a:pPr marL="0" indent="0">
              <a:buNone/>
            </a:pPr>
            <a:r>
              <a:rPr lang="en-IN" sz="3800" dirty="0">
                <a:solidFill>
                  <a:schemeClr val="bg1"/>
                </a:solidFill>
              </a:rPr>
              <a:t>#include &lt;iostream&gt;</a:t>
            </a:r>
          </a:p>
          <a:p>
            <a:pPr marL="0" indent="0">
              <a:buNone/>
            </a:pPr>
            <a:r>
              <a:rPr lang="en-IN" sz="3800" dirty="0">
                <a:solidFill>
                  <a:schemeClr val="bg1"/>
                </a:solidFill>
              </a:rPr>
              <a:t>using namespace std;</a:t>
            </a:r>
          </a:p>
          <a:p>
            <a:pPr marL="0" indent="0">
              <a:buNone/>
            </a:pPr>
            <a:endParaRPr lang="en-IN" sz="3800" dirty="0">
              <a:solidFill>
                <a:schemeClr val="bg1"/>
              </a:solidFill>
            </a:endParaRPr>
          </a:p>
          <a:p>
            <a:pPr marL="0" indent="0">
              <a:buNone/>
            </a:pPr>
            <a:r>
              <a:rPr lang="en-IN" sz="3800" dirty="0">
                <a:solidFill>
                  <a:schemeClr val="bg1"/>
                </a:solidFill>
              </a:rPr>
              <a:t>class Base {</a:t>
            </a:r>
          </a:p>
          <a:p>
            <a:pPr marL="0" indent="0">
              <a:buNone/>
            </a:pPr>
            <a:r>
              <a:rPr lang="en-IN" sz="3800" dirty="0">
                <a:solidFill>
                  <a:schemeClr val="bg1"/>
                </a:solidFill>
              </a:rPr>
              <a:t>   public:</a:t>
            </a:r>
          </a:p>
          <a:p>
            <a:pPr marL="0" indent="0">
              <a:buNone/>
            </a:pPr>
            <a:r>
              <a:rPr lang="en-IN" sz="3800" dirty="0">
                <a:solidFill>
                  <a:schemeClr val="bg1"/>
                </a:solidFill>
              </a:rPr>
              <a:t>    void print() {</a:t>
            </a:r>
          </a:p>
          <a:p>
            <a:pPr marL="0" indent="0">
              <a:buNone/>
            </a:pPr>
            <a:r>
              <a:rPr lang="en-IN" sz="3800" dirty="0">
                <a:solidFill>
                  <a:schemeClr val="bg1"/>
                </a:solidFill>
              </a:rPr>
              <a:t>        </a:t>
            </a:r>
            <a:r>
              <a:rPr lang="en-IN" sz="3800" dirty="0" err="1">
                <a:solidFill>
                  <a:schemeClr val="bg1"/>
                </a:solidFill>
              </a:rPr>
              <a:t>cout</a:t>
            </a:r>
            <a:r>
              <a:rPr lang="en-IN" sz="3800" dirty="0">
                <a:solidFill>
                  <a:schemeClr val="bg1"/>
                </a:solidFill>
              </a:rPr>
              <a:t> &lt;&lt; "Base Function" &lt;&lt; </a:t>
            </a:r>
            <a:r>
              <a:rPr lang="en-IN" sz="3800" dirty="0" err="1">
                <a:solidFill>
                  <a:schemeClr val="bg1"/>
                </a:solidFill>
              </a:rPr>
              <a:t>endl</a:t>
            </a:r>
            <a:r>
              <a:rPr lang="en-IN" sz="3800" dirty="0">
                <a:solidFill>
                  <a:schemeClr val="bg1"/>
                </a:solidFill>
              </a:rPr>
              <a:t>;</a:t>
            </a:r>
          </a:p>
          <a:p>
            <a:pPr marL="0" indent="0">
              <a:buNone/>
            </a:pPr>
            <a:r>
              <a:rPr lang="en-IN" sz="3800" dirty="0">
                <a:solidFill>
                  <a:schemeClr val="bg1"/>
                </a:solidFill>
              </a:rPr>
              <a:t>    }</a:t>
            </a:r>
          </a:p>
          <a:p>
            <a:pPr marL="0" indent="0">
              <a:buNone/>
            </a:pPr>
            <a:r>
              <a:rPr lang="en-IN" sz="3800" dirty="0">
                <a:solidFill>
                  <a:schemeClr val="bg1"/>
                </a:solidFill>
              </a:rPr>
              <a:t>};</a:t>
            </a:r>
          </a:p>
          <a:p>
            <a:pPr marL="0" indent="0">
              <a:buNone/>
            </a:pPr>
            <a:endParaRPr lang="en-IN" dirty="0">
              <a:solidFill>
                <a:schemeClr val="bg1"/>
              </a:solidFill>
            </a:endParaRPr>
          </a:p>
        </p:txBody>
      </p:sp>
      <p:sp>
        <p:nvSpPr>
          <p:cNvPr id="7" name="Content Placeholder 6">
            <a:extLst>
              <a:ext uri="{FF2B5EF4-FFF2-40B4-BE49-F238E27FC236}">
                <a16:creationId xmlns:a16="http://schemas.microsoft.com/office/drawing/2014/main" id="{1FD391BC-E7C2-47BB-B414-A5F1B25D0793}"/>
              </a:ext>
            </a:extLst>
          </p:cNvPr>
          <p:cNvSpPr>
            <a:spLocks noGrp="1"/>
          </p:cNvSpPr>
          <p:nvPr>
            <p:ph sz="half" idx="2"/>
          </p:nvPr>
        </p:nvSpPr>
        <p:spPr>
          <a:xfrm>
            <a:off x="6172200" y="1690688"/>
            <a:ext cx="5181600" cy="4351338"/>
          </a:xfrm>
        </p:spPr>
        <p:txBody>
          <a:bodyPr>
            <a:noAutofit/>
          </a:bodyPr>
          <a:lstStyle/>
          <a:p>
            <a:pPr marL="0" indent="0">
              <a:buNone/>
            </a:pPr>
            <a:r>
              <a:rPr lang="en-IN" sz="1800" dirty="0">
                <a:solidFill>
                  <a:schemeClr val="bg1"/>
                </a:solidFill>
              </a:rPr>
              <a:t>class Derived : public Base {</a:t>
            </a:r>
          </a:p>
          <a:p>
            <a:pPr marL="0" indent="0">
              <a:buNone/>
            </a:pPr>
            <a:r>
              <a:rPr lang="en-IN" sz="1800" dirty="0">
                <a:solidFill>
                  <a:schemeClr val="bg1"/>
                </a:solidFill>
              </a:rPr>
              <a:t>   public:</a:t>
            </a:r>
          </a:p>
          <a:p>
            <a:pPr marL="0" indent="0">
              <a:buNone/>
            </a:pPr>
            <a:r>
              <a:rPr lang="en-IN" sz="1800" dirty="0">
                <a:solidFill>
                  <a:schemeClr val="bg1"/>
                </a:solidFill>
              </a:rPr>
              <a:t>    void print() {</a:t>
            </a:r>
          </a:p>
          <a:p>
            <a:pPr marL="0" indent="0">
              <a:buNone/>
            </a:pPr>
            <a:r>
              <a:rPr lang="en-IN" sz="1800" dirty="0">
                <a:solidFill>
                  <a:schemeClr val="bg1"/>
                </a:solidFill>
              </a:rPr>
              <a:t>        </a:t>
            </a:r>
            <a:r>
              <a:rPr lang="en-IN" sz="1800" dirty="0" err="1">
                <a:solidFill>
                  <a:schemeClr val="bg1"/>
                </a:solidFill>
              </a:rPr>
              <a:t>cout</a:t>
            </a:r>
            <a:r>
              <a:rPr lang="en-IN" sz="1800" dirty="0">
                <a:solidFill>
                  <a:schemeClr val="bg1"/>
                </a:solidFill>
              </a:rPr>
              <a:t> &lt;&lt; "Derived Function" &lt;&lt; </a:t>
            </a:r>
            <a:r>
              <a:rPr lang="en-IN" sz="1800" dirty="0" err="1">
                <a:solidFill>
                  <a:schemeClr val="bg1"/>
                </a:solidFill>
              </a:rPr>
              <a:t>endl</a:t>
            </a:r>
            <a:r>
              <a:rPr lang="en-IN" sz="1800" dirty="0">
                <a:solidFill>
                  <a:schemeClr val="bg1"/>
                </a:solidFill>
              </a:rPr>
              <a:t>;</a:t>
            </a:r>
          </a:p>
          <a:p>
            <a:pPr marL="0" indent="0">
              <a:buNone/>
            </a:pPr>
            <a:r>
              <a:rPr lang="en-IN" sz="1800" dirty="0">
                <a:solidFill>
                  <a:schemeClr val="bg1"/>
                </a:solidFill>
              </a:rPr>
              <a:t>    }</a:t>
            </a:r>
          </a:p>
          <a:p>
            <a:pPr marL="0" indent="0">
              <a:buNone/>
            </a:pPr>
            <a:r>
              <a:rPr lang="en-IN" sz="1800" dirty="0">
                <a:solidFill>
                  <a:schemeClr val="bg1"/>
                </a:solidFill>
              </a:rPr>
              <a:t>};</a:t>
            </a:r>
          </a:p>
          <a:p>
            <a:pPr marL="0" indent="0">
              <a:buNone/>
            </a:pPr>
            <a:endParaRPr lang="en-IN" sz="1800" dirty="0">
              <a:solidFill>
                <a:schemeClr val="bg1"/>
              </a:solidFill>
            </a:endParaRPr>
          </a:p>
          <a:p>
            <a:pPr marL="0" indent="0">
              <a:buNone/>
            </a:pPr>
            <a:r>
              <a:rPr lang="en-IN" sz="1800" dirty="0">
                <a:solidFill>
                  <a:schemeClr val="bg1"/>
                </a:solidFill>
              </a:rPr>
              <a:t>int main() {</a:t>
            </a:r>
          </a:p>
          <a:p>
            <a:pPr marL="0" indent="0">
              <a:buNone/>
            </a:pPr>
            <a:r>
              <a:rPr lang="en-IN" sz="1800" dirty="0">
                <a:solidFill>
                  <a:schemeClr val="bg1"/>
                </a:solidFill>
              </a:rPr>
              <a:t>    Derived derived1;</a:t>
            </a:r>
          </a:p>
          <a:p>
            <a:pPr marL="0" indent="0">
              <a:buNone/>
            </a:pPr>
            <a:r>
              <a:rPr lang="en-IN" sz="1800" dirty="0">
                <a:solidFill>
                  <a:schemeClr val="bg1"/>
                </a:solidFill>
              </a:rPr>
              <a:t>    derived1.print();</a:t>
            </a:r>
          </a:p>
          <a:p>
            <a:pPr marL="0" indent="0">
              <a:buNone/>
            </a:pPr>
            <a:r>
              <a:rPr lang="en-IN" sz="1800" dirty="0">
                <a:solidFill>
                  <a:schemeClr val="bg1"/>
                </a:solidFill>
              </a:rPr>
              <a:t>    return 0;</a:t>
            </a:r>
          </a:p>
          <a:p>
            <a:pPr marL="0" indent="0">
              <a:buNone/>
            </a:pPr>
            <a:r>
              <a:rPr lang="en-IN" sz="1800" dirty="0">
                <a:solidFill>
                  <a:schemeClr val="bg1"/>
                </a:solidFill>
              </a:rPr>
              <a:t>}</a:t>
            </a:r>
          </a:p>
          <a:p>
            <a:pPr marL="0" indent="0">
              <a:buNone/>
            </a:pPr>
            <a:r>
              <a:rPr lang="en-IN" sz="1800" dirty="0" err="1">
                <a:solidFill>
                  <a:schemeClr val="bg1"/>
                </a:solidFill>
              </a:rPr>
              <a:t>Outpu</a:t>
            </a:r>
            <a:r>
              <a:rPr lang="en-IN" sz="1800" dirty="0">
                <a:solidFill>
                  <a:schemeClr val="bg1"/>
                </a:solidFill>
              </a:rPr>
              <a:t>: Derived Function</a:t>
            </a:r>
          </a:p>
        </p:txBody>
      </p:sp>
      <p:sp>
        <p:nvSpPr>
          <p:cNvPr id="4" name="Footer Placeholder 3">
            <a:extLst>
              <a:ext uri="{FF2B5EF4-FFF2-40B4-BE49-F238E27FC236}">
                <a16:creationId xmlns:a16="http://schemas.microsoft.com/office/drawing/2014/main" id="{3BA4C672-3768-4369-95EC-8E35078C49DE}"/>
              </a:ext>
            </a:extLst>
          </p:cNvPr>
          <p:cNvSpPr>
            <a:spLocks noGrp="1"/>
          </p:cNvSpPr>
          <p:nvPr>
            <p:ph type="ftr" sz="quarter" idx="11"/>
          </p:nvPr>
        </p:nvSpPr>
        <p:spPr/>
        <p:txBody>
          <a:bodyPr/>
          <a:lstStyle/>
          <a:p>
            <a:r>
              <a:rPr lang="en-IN"/>
              <a:t>Prepard by Ashish Mishra</a:t>
            </a:r>
          </a:p>
        </p:txBody>
      </p:sp>
      <p:sp>
        <p:nvSpPr>
          <p:cNvPr id="5" name="Slide Number Placeholder 4">
            <a:extLst>
              <a:ext uri="{FF2B5EF4-FFF2-40B4-BE49-F238E27FC236}">
                <a16:creationId xmlns:a16="http://schemas.microsoft.com/office/drawing/2014/main" id="{5B6A9B6F-3742-447E-A0AF-92C14B3D5090}"/>
              </a:ext>
            </a:extLst>
          </p:cNvPr>
          <p:cNvSpPr>
            <a:spLocks noGrp="1"/>
          </p:cNvSpPr>
          <p:nvPr>
            <p:ph type="sldNum" sz="quarter" idx="12"/>
          </p:nvPr>
        </p:nvSpPr>
        <p:spPr/>
        <p:txBody>
          <a:bodyPr/>
          <a:lstStyle/>
          <a:p>
            <a:fld id="{08387BCF-C29B-4DD2-8876-32EA639CC6F5}" type="slidenum">
              <a:rPr lang="en-IN" smtClean="0"/>
              <a:t>38</a:t>
            </a:fld>
            <a:endParaRPr lang="en-IN"/>
          </a:p>
        </p:txBody>
      </p:sp>
      <p:sp>
        <p:nvSpPr>
          <p:cNvPr id="8" name="Rectangle 1">
            <a:extLst>
              <a:ext uri="{FF2B5EF4-FFF2-40B4-BE49-F238E27FC236}">
                <a16:creationId xmlns:a16="http://schemas.microsoft.com/office/drawing/2014/main" id="{DAC8E764-8404-4548-B140-299A5CACD363}"/>
              </a:ext>
            </a:extLst>
          </p:cNvPr>
          <p:cNvSpPr>
            <a:spLocks noChangeArrowheads="1"/>
          </p:cNvSpPr>
          <p:nvPr/>
        </p:nvSpPr>
        <p:spPr bwMode="auto">
          <a:xfrm>
            <a:off x="0" y="0"/>
            <a:ext cx="12192000" cy="45720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25265E"/>
                </a:solidFill>
                <a:effectLst/>
                <a:latin typeface="Droid Sans Mono"/>
              </a:rPr>
              <a:t>Derived Function</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83705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FD304CE-AD14-4A32-9227-E43AA53102D6}"/>
              </a:ext>
            </a:extLst>
          </p:cNvPr>
          <p:cNvSpPr>
            <a:spLocks noGrp="1"/>
          </p:cNvSpPr>
          <p:nvPr>
            <p:ph type="ctrTitle"/>
          </p:nvPr>
        </p:nvSpPr>
        <p:spPr/>
        <p:txBody>
          <a:bodyPr>
            <a:normAutofit/>
          </a:bodyPr>
          <a:lstStyle/>
          <a:p>
            <a:r>
              <a:rPr lang="en-IN" sz="8800" dirty="0">
                <a:solidFill>
                  <a:schemeClr val="bg1"/>
                </a:solidFill>
              </a:rPr>
              <a:t>THANKS</a:t>
            </a:r>
          </a:p>
        </p:txBody>
      </p:sp>
      <p:sp>
        <p:nvSpPr>
          <p:cNvPr id="8" name="Subtitle 7">
            <a:extLst>
              <a:ext uri="{FF2B5EF4-FFF2-40B4-BE49-F238E27FC236}">
                <a16:creationId xmlns:a16="http://schemas.microsoft.com/office/drawing/2014/main" id="{BF1356D1-BDA6-44F1-BC6F-A4B0CF8A0DB0}"/>
              </a:ext>
            </a:extLst>
          </p:cNvPr>
          <p:cNvSpPr>
            <a:spLocks noGrp="1"/>
          </p:cNvSpPr>
          <p:nvPr>
            <p:ph type="subTitle" idx="1"/>
          </p:nvPr>
        </p:nvSpPr>
        <p:spPr/>
        <p:txBody>
          <a:bodyPr/>
          <a:lstStyle/>
          <a:p>
            <a:endParaRPr lang="en-IN"/>
          </a:p>
        </p:txBody>
      </p:sp>
      <p:sp>
        <p:nvSpPr>
          <p:cNvPr id="5" name="Footer Placeholder 4">
            <a:extLst>
              <a:ext uri="{FF2B5EF4-FFF2-40B4-BE49-F238E27FC236}">
                <a16:creationId xmlns:a16="http://schemas.microsoft.com/office/drawing/2014/main" id="{5499D6FB-6936-4D75-9D66-17B52E3BEDF2}"/>
              </a:ext>
            </a:extLst>
          </p:cNvPr>
          <p:cNvSpPr>
            <a:spLocks noGrp="1"/>
          </p:cNvSpPr>
          <p:nvPr>
            <p:ph type="ftr" sz="quarter" idx="11"/>
          </p:nvPr>
        </p:nvSpPr>
        <p:spPr/>
        <p:txBody>
          <a:bodyPr/>
          <a:lstStyle/>
          <a:p>
            <a:r>
              <a:rPr lang="en-IN"/>
              <a:t>Prepard by Ashish Mishra</a:t>
            </a:r>
          </a:p>
        </p:txBody>
      </p:sp>
      <p:sp>
        <p:nvSpPr>
          <p:cNvPr id="6" name="Slide Number Placeholder 5">
            <a:extLst>
              <a:ext uri="{FF2B5EF4-FFF2-40B4-BE49-F238E27FC236}">
                <a16:creationId xmlns:a16="http://schemas.microsoft.com/office/drawing/2014/main" id="{0676D1AD-5E3F-473C-AF59-E01087F79A4F}"/>
              </a:ext>
            </a:extLst>
          </p:cNvPr>
          <p:cNvSpPr>
            <a:spLocks noGrp="1"/>
          </p:cNvSpPr>
          <p:nvPr>
            <p:ph type="sldNum" sz="quarter" idx="12"/>
          </p:nvPr>
        </p:nvSpPr>
        <p:spPr/>
        <p:txBody>
          <a:bodyPr/>
          <a:lstStyle/>
          <a:p>
            <a:fld id="{08387BCF-C29B-4DD2-8876-32EA639CC6F5}" type="slidenum">
              <a:rPr lang="en-IN" smtClean="0"/>
              <a:t>39</a:t>
            </a:fld>
            <a:endParaRPr lang="en-IN"/>
          </a:p>
        </p:txBody>
      </p:sp>
    </p:spTree>
    <p:extLst>
      <p:ext uri="{BB962C8B-B14F-4D97-AF65-F5344CB8AC3E}">
        <p14:creationId xmlns:p14="http://schemas.microsoft.com/office/powerpoint/2010/main" val="154466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0B7E-4E8B-45C2-9E56-81EA24FD7253}"/>
              </a:ext>
            </a:extLst>
          </p:cNvPr>
          <p:cNvSpPr>
            <a:spLocks noGrp="1"/>
          </p:cNvSpPr>
          <p:nvPr>
            <p:ph type="title"/>
          </p:nvPr>
        </p:nvSpPr>
        <p:spPr/>
        <p:txBody>
          <a:bodyPr/>
          <a:lstStyle/>
          <a:p>
            <a:pPr algn="ctr"/>
            <a:r>
              <a:rPr lang="en-IN" dirty="0">
                <a:solidFill>
                  <a:srgbClr val="FFFF00"/>
                </a:solidFill>
              </a:rPr>
              <a:t>Inheritance</a:t>
            </a:r>
          </a:p>
        </p:txBody>
      </p:sp>
      <p:sp>
        <p:nvSpPr>
          <p:cNvPr id="3" name="Content Placeholder 2">
            <a:extLst>
              <a:ext uri="{FF2B5EF4-FFF2-40B4-BE49-F238E27FC236}">
                <a16:creationId xmlns:a16="http://schemas.microsoft.com/office/drawing/2014/main" id="{F90A8A39-8011-4BEB-A11F-FC7771C9F792}"/>
              </a:ext>
            </a:extLst>
          </p:cNvPr>
          <p:cNvSpPr>
            <a:spLocks noGrp="1"/>
          </p:cNvSpPr>
          <p:nvPr>
            <p:ph idx="1"/>
          </p:nvPr>
        </p:nvSpPr>
        <p:spPr/>
        <p:txBody>
          <a:bodyPr/>
          <a:lstStyle/>
          <a:p>
            <a:pPr>
              <a:buFont typeface="Wingdings" panose="05000000000000000000" pitchFamily="2" charset="2"/>
              <a:buChar char="§"/>
            </a:pPr>
            <a:r>
              <a:rPr lang="en-IN" dirty="0">
                <a:solidFill>
                  <a:schemeClr val="bg1"/>
                </a:solidFill>
              </a:rPr>
              <a:t> </a:t>
            </a:r>
            <a:r>
              <a:rPr lang="en-IN" b="1" dirty="0">
                <a:solidFill>
                  <a:srgbClr val="FFFF00"/>
                </a:solidFill>
              </a:rPr>
              <a:t>Inheritance</a:t>
            </a:r>
            <a:r>
              <a:rPr lang="en-IN" dirty="0">
                <a:solidFill>
                  <a:srgbClr val="FFFF00"/>
                </a:solidFill>
              </a:rPr>
              <a:t> is a way to include functionalities of a parent class to a child class.</a:t>
            </a:r>
          </a:p>
          <a:p>
            <a:pPr>
              <a:buFont typeface="Wingdings" panose="05000000000000000000" pitchFamily="2" charset="2"/>
              <a:buChar char="§"/>
            </a:pPr>
            <a:r>
              <a:rPr lang="en-IN" dirty="0">
                <a:solidFill>
                  <a:srgbClr val="FFFF00"/>
                </a:solidFill>
              </a:rPr>
              <a:t> It doesn’t allow inheritance of private members from parent class.</a:t>
            </a:r>
          </a:p>
          <a:p>
            <a:pPr>
              <a:buFont typeface="Wingdings" panose="05000000000000000000" pitchFamily="2" charset="2"/>
              <a:buChar char="§"/>
            </a:pPr>
            <a:r>
              <a:rPr lang="en-IN" dirty="0">
                <a:solidFill>
                  <a:srgbClr val="FFFF00"/>
                </a:solidFill>
              </a:rPr>
              <a:t> It enhances code reusability.</a:t>
            </a:r>
          </a:p>
          <a:p>
            <a:pPr marL="0" indent="0">
              <a:buNone/>
            </a:pPr>
            <a:endParaRPr lang="en-IN" dirty="0">
              <a:solidFill>
                <a:schemeClr val="bg1"/>
              </a:solidFill>
            </a:endParaRPr>
          </a:p>
        </p:txBody>
      </p:sp>
      <p:graphicFrame>
        <p:nvGraphicFramePr>
          <p:cNvPr id="4" name="Table 4">
            <a:extLst>
              <a:ext uri="{FF2B5EF4-FFF2-40B4-BE49-F238E27FC236}">
                <a16:creationId xmlns:a16="http://schemas.microsoft.com/office/drawing/2014/main" id="{20BD7ADC-B596-49DD-86E6-D82C1F61135E}"/>
              </a:ext>
            </a:extLst>
          </p:cNvPr>
          <p:cNvGraphicFramePr>
            <a:graphicFrameLocks noGrp="1"/>
          </p:cNvGraphicFramePr>
          <p:nvPr>
            <p:extLst>
              <p:ext uri="{D42A27DB-BD31-4B8C-83A1-F6EECF244321}">
                <p14:modId xmlns:p14="http://schemas.microsoft.com/office/powerpoint/2010/main" val="3639287382"/>
              </p:ext>
            </p:extLst>
          </p:nvPr>
        </p:nvGraphicFramePr>
        <p:xfrm>
          <a:off x="5983203" y="3236701"/>
          <a:ext cx="2188308" cy="1179471"/>
        </p:xfrm>
        <a:graphic>
          <a:graphicData uri="http://schemas.openxmlformats.org/drawingml/2006/table">
            <a:tbl>
              <a:tblPr firstRow="1" bandRow="1">
                <a:tableStyleId>{5C22544A-7EE6-4342-B048-85BDC9FD1C3A}</a:tableStyleId>
              </a:tblPr>
              <a:tblGrid>
                <a:gridCol w="2188308">
                  <a:extLst>
                    <a:ext uri="{9D8B030D-6E8A-4147-A177-3AD203B41FA5}">
                      <a16:colId xmlns:a16="http://schemas.microsoft.com/office/drawing/2014/main" val="75413873"/>
                    </a:ext>
                  </a:extLst>
                </a:gridCol>
              </a:tblGrid>
              <a:tr h="393157">
                <a:tc>
                  <a:txBody>
                    <a:bodyPr/>
                    <a:lstStyle/>
                    <a:p>
                      <a:pPr algn="ctr"/>
                      <a:r>
                        <a:rPr lang="en-IN" dirty="0"/>
                        <a:t>Class A</a:t>
                      </a:r>
                    </a:p>
                  </a:txBody>
                  <a:tcPr/>
                </a:tc>
                <a:extLst>
                  <a:ext uri="{0D108BD9-81ED-4DB2-BD59-A6C34878D82A}">
                    <a16:rowId xmlns:a16="http://schemas.microsoft.com/office/drawing/2014/main" val="817985638"/>
                  </a:ext>
                </a:extLst>
              </a:tr>
              <a:tr h="393157">
                <a:tc>
                  <a:txBody>
                    <a:bodyPr/>
                    <a:lstStyle/>
                    <a:p>
                      <a:pPr algn="ctr"/>
                      <a:r>
                        <a:rPr lang="en-IN" dirty="0"/>
                        <a:t>Data</a:t>
                      </a:r>
                    </a:p>
                  </a:txBody>
                  <a:tcPr/>
                </a:tc>
                <a:extLst>
                  <a:ext uri="{0D108BD9-81ED-4DB2-BD59-A6C34878D82A}">
                    <a16:rowId xmlns:a16="http://schemas.microsoft.com/office/drawing/2014/main" val="3625451282"/>
                  </a:ext>
                </a:extLst>
              </a:tr>
              <a:tr h="393157">
                <a:tc>
                  <a:txBody>
                    <a:bodyPr/>
                    <a:lstStyle/>
                    <a:p>
                      <a:pPr algn="ctr"/>
                      <a:r>
                        <a:rPr lang="en-IN" dirty="0"/>
                        <a:t>Functions</a:t>
                      </a:r>
                    </a:p>
                  </a:txBody>
                  <a:tcPr/>
                </a:tc>
                <a:extLst>
                  <a:ext uri="{0D108BD9-81ED-4DB2-BD59-A6C34878D82A}">
                    <a16:rowId xmlns:a16="http://schemas.microsoft.com/office/drawing/2014/main" val="327582886"/>
                  </a:ext>
                </a:extLst>
              </a:tr>
            </a:tbl>
          </a:graphicData>
        </a:graphic>
      </p:graphicFrame>
      <p:graphicFrame>
        <p:nvGraphicFramePr>
          <p:cNvPr id="5" name="Table 4">
            <a:extLst>
              <a:ext uri="{FF2B5EF4-FFF2-40B4-BE49-F238E27FC236}">
                <a16:creationId xmlns:a16="http://schemas.microsoft.com/office/drawing/2014/main" id="{5AFB3BAE-83A2-49CB-B275-F287B702044D}"/>
              </a:ext>
            </a:extLst>
          </p:cNvPr>
          <p:cNvGraphicFramePr>
            <a:graphicFrameLocks noGrp="1"/>
          </p:cNvGraphicFramePr>
          <p:nvPr>
            <p:extLst>
              <p:ext uri="{D42A27DB-BD31-4B8C-83A1-F6EECF244321}">
                <p14:modId xmlns:p14="http://schemas.microsoft.com/office/powerpoint/2010/main" val="2051695789"/>
              </p:ext>
            </p:extLst>
          </p:nvPr>
        </p:nvGraphicFramePr>
        <p:xfrm>
          <a:off x="5983203" y="5026164"/>
          <a:ext cx="2188308" cy="1179471"/>
        </p:xfrm>
        <a:graphic>
          <a:graphicData uri="http://schemas.openxmlformats.org/drawingml/2006/table">
            <a:tbl>
              <a:tblPr firstRow="1" bandRow="1">
                <a:tableStyleId>{5C22544A-7EE6-4342-B048-85BDC9FD1C3A}</a:tableStyleId>
              </a:tblPr>
              <a:tblGrid>
                <a:gridCol w="2188308">
                  <a:extLst>
                    <a:ext uri="{9D8B030D-6E8A-4147-A177-3AD203B41FA5}">
                      <a16:colId xmlns:a16="http://schemas.microsoft.com/office/drawing/2014/main" val="75413873"/>
                    </a:ext>
                  </a:extLst>
                </a:gridCol>
              </a:tblGrid>
              <a:tr h="393157">
                <a:tc>
                  <a:txBody>
                    <a:bodyPr/>
                    <a:lstStyle/>
                    <a:p>
                      <a:pPr algn="ctr"/>
                      <a:r>
                        <a:rPr lang="en-IN" dirty="0"/>
                        <a:t>Class B</a:t>
                      </a:r>
                    </a:p>
                  </a:txBody>
                  <a:tcPr/>
                </a:tc>
                <a:extLst>
                  <a:ext uri="{0D108BD9-81ED-4DB2-BD59-A6C34878D82A}">
                    <a16:rowId xmlns:a16="http://schemas.microsoft.com/office/drawing/2014/main" val="817985638"/>
                  </a:ext>
                </a:extLst>
              </a:tr>
              <a:tr h="393157">
                <a:tc>
                  <a:txBody>
                    <a:bodyPr/>
                    <a:lstStyle/>
                    <a:p>
                      <a:pPr algn="ctr"/>
                      <a:r>
                        <a:rPr lang="en-IN" dirty="0"/>
                        <a:t>Data</a:t>
                      </a:r>
                    </a:p>
                  </a:txBody>
                  <a:tcPr/>
                </a:tc>
                <a:extLst>
                  <a:ext uri="{0D108BD9-81ED-4DB2-BD59-A6C34878D82A}">
                    <a16:rowId xmlns:a16="http://schemas.microsoft.com/office/drawing/2014/main" val="3625451282"/>
                  </a:ext>
                </a:extLst>
              </a:tr>
              <a:tr h="393157">
                <a:tc>
                  <a:txBody>
                    <a:bodyPr/>
                    <a:lstStyle/>
                    <a:p>
                      <a:pPr algn="ctr"/>
                      <a:r>
                        <a:rPr lang="en-IN" dirty="0"/>
                        <a:t>Functions</a:t>
                      </a:r>
                    </a:p>
                  </a:txBody>
                  <a:tcPr/>
                </a:tc>
                <a:extLst>
                  <a:ext uri="{0D108BD9-81ED-4DB2-BD59-A6C34878D82A}">
                    <a16:rowId xmlns:a16="http://schemas.microsoft.com/office/drawing/2014/main" val="327582886"/>
                  </a:ext>
                </a:extLst>
              </a:tr>
            </a:tbl>
          </a:graphicData>
        </a:graphic>
      </p:graphicFrame>
      <p:cxnSp>
        <p:nvCxnSpPr>
          <p:cNvPr id="7" name="Straight Arrow Connector 6">
            <a:extLst>
              <a:ext uri="{FF2B5EF4-FFF2-40B4-BE49-F238E27FC236}">
                <a16:creationId xmlns:a16="http://schemas.microsoft.com/office/drawing/2014/main" id="{B8FA0CA7-DD31-4386-94ED-38FA09668D0D}"/>
              </a:ext>
            </a:extLst>
          </p:cNvPr>
          <p:cNvCxnSpPr>
            <a:endCxn id="4" idx="2"/>
          </p:cNvCxnSpPr>
          <p:nvPr/>
        </p:nvCxnSpPr>
        <p:spPr>
          <a:xfrm flipV="1">
            <a:off x="7077357" y="4416172"/>
            <a:ext cx="0" cy="60999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7423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10B7E-4E8B-45C2-9E56-81EA24FD7253}"/>
              </a:ext>
            </a:extLst>
          </p:cNvPr>
          <p:cNvSpPr>
            <a:spLocks noGrp="1"/>
          </p:cNvSpPr>
          <p:nvPr>
            <p:ph type="title"/>
          </p:nvPr>
        </p:nvSpPr>
        <p:spPr/>
        <p:txBody>
          <a:bodyPr/>
          <a:lstStyle/>
          <a:p>
            <a:pPr algn="ctr"/>
            <a:r>
              <a:rPr lang="en-IN" dirty="0">
                <a:solidFill>
                  <a:srgbClr val="FFFF00"/>
                </a:solidFill>
              </a:rPr>
              <a:t>Inheritance</a:t>
            </a:r>
          </a:p>
        </p:txBody>
      </p:sp>
      <p:sp>
        <p:nvSpPr>
          <p:cNvPr id="3" name="Content Placeholder 2">
            <a:extLst>
              <a:ext uri="{FF2B5EF4-FFF2-40B4-BE49-F238E27FC236}">
                <a16:creationId xmlns:a16="http://schemas.microsoft.com/office/drawing/2014/main" id="{F90A8A39-8011-4BEB-A11F-FC7771C9F792}"/>
              </a:ext>
            </a:extLst>
          </p:cNvPr>
          <p:cNvSpPr>
            <a:spLocks noGrp="1"/>
          </p:cNvSpPr>
          <p:nvPr>
            <p:ph idx="1"/>
          </p:nvPr>
        </p:nvSpPr>
        <p:spPr/>
        <p:txBody>
          <a:bodyPr/>
          <a:lstStyle/>
          <a:p>
            <a:pPr>
              <a:buFont typeface="Wingdings" panose="05000000000000000000" pitchFamily="2" charset="2"/>
              <a:buChar char="§"/>
            </a:pPr>
            <a:r>
              <a:rPr lang="en-IN" dirty="0">
                <a:solidFill>
                  <a:srgbClr val="FFFF00"/>
                </a:solidFill>
              </a:rPr>
              <a:t> </a:t>
            </a:r>
            <a:r>
              <a:rPr lang="en-IN" b="1" dirty="0">
                <a:solidFill>
                  <a:srgbClr val="FFFF00"/>
                </a:solidFill>
              </a:rPr>
              <a:t>Polymorphism</a:t>
            </a:r>
            <a:r>
              <a:rPr lang="en-IN" dirty="0">
                <a:solidFill>
                  <a:srgbClr val="FFFF00"/>
                </a:solidFill>
              </a:rPr>
              <a:t> enables to define many forms of a function and it is invoked based on the object calling it.</a:t>
            </a:r>
          </a:p>
          <a:p>
            <a:pPr>
              <a:buFont typeface="Wingdings" panose="05000000000000000000" pitchFamily="2" charset="2"/>
              <a:buChar char="§"/>
            </a:pPr>
            <a:r>
              <a:rPr lang="en-IN" dirty="0">
                <a:solidFill>
                  <a:srgbClr val="FFFF00"/>
                </a:solidFill>
              </a:rPr>
              <a:t> The functionality of a function differs according to the object that calls it. </a:t>
            </a:r>
          </a:p>
          <a:p>
            <a:pPr>
              <a:buFont typeface="Wingdings" panose="05000000000000000000" pitchFamily="2" charset="2"/>
              <a:buChar char="§"/>
            </a:pPr>
            <a:r>
              <a:rPr lang="en-IN" dirty="0">
                <a:solidFill>
                  <a:srgbClr val="FFFF00"/>
                </a:solidFill>
              </a:rPr>
              <a:t> Inheritance helps to implement polymorphism.</a:t>
            </a:r>
          </a:p>
          <a:p>
            <a:pPr>
              <a:buFont typeface="Wingdings" panose="05000000000000000000" pitchFamily="2" charset="2"/>
              <a:buChar char="§"/>
            </a:pPr>
            <a:endParaRPr lang="en-IN" dirty="0">
              <a:solidFill>
                <a:srgbClr val="FFFF00"/>
              </a:solidFill>
            </a:endParaRPr>
          </a:p>
        </p:txBody>
      </p:sp>
      <p:graphicFrame>
        <p:nvGraphicFramePr>
          <p:cNvPr id="4" name="Table 4">
            <a:extLst>
              <a:ext uri="{FF2B5EF4-FFF2-40B4-BE49-F238E27FC236}">
                <a16:creationId xmlns:a16="http://schemas.microsoft.com/office/drawing/2014/main" id="{58DAA1A6-1B86-41EB-AFA4-18217414F595}"/>
              </a:ext>
            </a:extLst>
          </p:cNvPr>
          <p:cNvGraphicFramePr>
            <a:graphicFrameLocks noGrp="1"/>
          </p:cNvGraphicFramePr>
          <p:nvPr>
            <p:extLst>
              <p:ext uri="{D42A27DB-BD31-4B8C-83A1-F6EECF244321}">
                <p14:modId xmlns:p14="http://schemas.microsoft.com/office/powerpoint/2010/main" val="3921192753"/>
              </p:ext>
            </p:extLst>
          </p:nvPr>
        </p:nvGraphicFramePr>
        <p:xfrm>
          <a:off x="9165492" y="3788229"/>
          <a:ext cx="2188308" cy="1179471"/>
        </p:xfrm>
        <a:graphic>
          <a:graphicData uri="http://schemas.openxmlformats.org/drawingml/2006/table">
            <a:tbl>
              <a:tblPr firstRow="1" bandRow="1">
                <a:tableStyleId>{5C22544A-7EE6-4342-B048-85BDC9FD1C3A}</a:tableStyleId>
              </a:tblPr>
              <a:tblGrid>
                <a:gridCol w="2188308">
                  <a:extLst>
                    <a:ext uri="{9D8B030D-6E8A-4147-A177-3AD203B41FA5}">
                      <a16:colId xmlns:a16="http://schemas.microsoft.com/office/drawing/2014/main" val="75413873"/>
                    </a:ext>
                  </a:extLst>
                </a:gridCol>
              </a:tblGrid>
              <a:tr h="393157">
                <a:tc>
                  <a:txBody>
                    <a:bodyPr/>
                    <a:lstStyle/>
                    <a:p>
                      <a:pPr algn="ctr"/>
                      <a:r>
                        <a:rPr lang="en-IN" dirty="0"/>
                        <a:t>Class A</a:t>
                      </a:r>
                    </a:p>
                  </a:txBody>
                  <a:tcPr/>
                </a:tc>
                <a:extLst>
                  <a:ext uri="{0D108BD9-81ED-4DB2-BD59-A6C34878D82A}">
                    <a16:rowId xmlns:a16="http://schemas.microsoft.com/office/drawing/2014/main" val="817985638"/>
                  </a:ext>
                </a:extLst>
              </a:tr>
              <a:tr h="393157">
                <a:tc>
                  <a:txBody>
                    <a:bodyPr/>
                    <a:lstStyle/>
                    <a:p>
                      <a:pPr algn="ctr"/>
                      <a:r>
                        <a:rPr lang="en-IN" dirty="0"/>
                        <a:t>Data</a:t>
                      </a:r>
                    </a:p>
                  </a:txBody>
                  <a:tcPr/>
                </a:tc>
                <a:extLst>
                  <a:ext uri="{0D108BD9-81ED-4DB2-BD59-A6C34878D82A}">
                    <a16:rowId xmlns:a16="http://schemas.microsoft.com/office/drawing/2014/main" val="3625451282"/>
                  </a:ext>
                </a:extLst>
              </a:tr>
              <a:tr h="393157">
                <a:tc>
                  <a:txBody>
                    <a:bodyPr/>
                    <a:lstStyle/>
                    <a:p>
                      <a:pPr algn="ctr"/>
                      <a:r>
                        <a:rPr lang="en-IN" dirty="0"/>
                        <a:t>Functions</a:t>
                      </a:r>
                    </a:p>
                  </a:txBody>
                  <a:tcPr/>
                </a:tc>
                <a:extLst>
                  <a:ext uri="{0D108BD9-81ED-4DB2-BD59-A6C34878D82A}">
                    <a16:rowId xmlns:a16="http://schemas.microsoft.com/office/drawing/2014/main" val="327582886"/>
                  </a:ext>
                </a:extLst>
              </a:tr>
            </a:tbl>
          </a:graphicData>
        </a:graphic>
      </p:graphicFrame>
      <p:graphicFrame>
        <p:nvGraphicFramePr>
          <p:cNvPr id="5" name="Table 4">
            <a:extLst>
              <a:ext uri="{FF2B5EF4-FFF2-40B4-BE49-F238E27FC236}">
                <a16:creationId xmlns:a16="http://schemas.microsoft.com/office/drawing/2014/main" id="{4F3D2951-9657-400D-A77B-00365EA79661}"/>
              </a:ext>
            </a:extLst>
          </p:cNvPr>
          <p:cNvGraphicFramePr>
            <a:graphicFrameLocks noGrp="1"/>
          </p:cNvGraphicFramePr>
          <p:nvPr>
            <p:extLst>
              <p:ext uri="{D42A27DB-BD31-4B8C-83A1-F6EECF244321}">
                <p14:modId xmlns:p14="http://schemas.microsoft.com/office/powerpoint/2010/main" val="3742208888"/>
              </p:ext>
            </p:extLst>
          </p:nvPr>
        </p:nvGraphicFramePr>
        <p:xfrm>
          <a:off x="9165492" y="5577692"/>
          <a:ext cx="2188308" cy="1152074"/>
        </p:xfrm>
        <a:graphic>
          <a:graphicData uri="http://schemas.openxmlformats.org/drawingml/2006/table">
            <a:tbl>
              <a:tblPr firstRow="1" bandRow="1">
                <a:tableStyleId>{5C22544A-7EE6-4342-B048-85BDC9FD1C3A}</a:tableStyleId>
              </a:tblPr>
              <a:tblGrid>
                <a:gridCol w="2188308">
                  <a:extLst>
                    <a:ext uri="{9D8B030D-6E8A-4147-A177-3AD203B41FA5}">
                      <a16:colId xmlns:a16="http://schemas.microsoft.com/office/drawing/2014/main" val="75413873"/>
                    </a:ext>
                  </a:extLst>
                </a:gridCol>
              </a:tblGrid>
              <a:tr h="0">
                <a:tc>
                  <a:txBody>
                    <a:bodyPr/>
                    <a:lstStyle/>
                    <a:p>
                      <a:pPr algn="ctr"/>
                      <a:r>
                        <a:rPr lang="en-IN" dirty="0"/>
                        <a:t>Class B</a:t>
                      </a:r>
                    </a:p>
                  </a:txBody>
                  <a:tcPr/>
                </a:tc>
                <a:extLst>
                  <a:ext uri="{0D108BD9-81ED-4DB2-BD59-A6C34878D82A}">
                    <a16:rowId xmlns:a16="http://schemas.microsoft.com/office/drawing/2014/main" val="817985638"/>
                  </a:ext>
                </a:extLst>
              </a:tr>
              <a:tr h="393157">
                <a:tc>
                  <a:txBody>
                    <a:bodyPr/>
                    <a:lstStyle/>
                    <a:p>
                      <a:pPr algn="ctr"/>
                      <a:r>
                        <a:rPr lang="en-IN" dirty="0"/>
                        <a:t>Data</a:t>
                      </a:r>
                    </a:p>
                  </a:txBody>
                  <a:tcPr/>
                </a:tc>
                <a:extLst>
                  <a:ext uri="{0D108BD9-81ED-4DB2-BD59-A6C34878D82A}">
                    <a16:rowId xmlns:a16="http://schemas.microsoft.com/office/drawing/2014/main" val="3625451282"/>
                  </a:ext>
                </a:extLst>
              </a:tr>
              <a:tr h="393157">
                <a:tc>
                  <a:txBody>
                    <a:bodyPr/>
                    <a:lstStyle/>
                    <a:p>
                      <a:pPr algn="ctr"/>
                      <a:r>
                        <a:rPr lang="en-IN" dirty="0"/>
                        <a:t>Functions</a:t>
                      </a:r>
                    </a:p>
                  </a:txBody>
                  <a:tcPr/>
                </a:tc>
                <a:extLst>
                  <a:ext uri="{0D108BD9-81ED-4DB2-BD59-A6C34878D82A}">
                    <a16:rowId xmlns:a16="http://schemas.microsoft.com/office/drawing/2014/main" val="327582886"/>
                  </a:ext>
                </a:extLst>
              </a:tr>
            </a:tbl>
          </a:graphicData>
        </a:graphic>
      </p:graphicFrame>
      <p:cxnSp>
        <p:nvCxnSpPr>
          <p:cNvPr id="6" name="Straight Arrow Connector 5">
            <a:extLst>
              <a:ext uri="{FF2B5EF4-FFF2-40B4-BE49-F238E27FC236}">
                <a16:creationId xmlns:a16="http://schemas.microsoft.com/office/drawing/2014/main" id="{8956011D-296A-47B4-BA92-1E10EBAC718E}"/>
              </a:ext>
            </a:extLst>
          </p:cNvPr>
          <p:cNvCxnSpPr>
            <a:cxnSpLocks/>
          </p:cNvCxnSpPr>
          <p:nvPr/>
        </p:nvCxnSpPr>
        <p:spPr>
          <a:xfrm flipV="1">
            <a:off x="10259646" y="4967700"/>
            <a:ext cx="0" cy="609992"/>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08468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39F359D-E141-4A83-A98C-A24384F8BB78}"/>
              </a:ext>
            </a:extLst>
          </p:cNvPr>
          <p:cNvSpPr>
            <a:spLocks noGrp="1" noChangeArrowheads="1"/>
          </p:cNvSpPr>
          <p:nvPr>
            <p:ph type="title"/>
          </p:nvPr>
        </p:nvSpPr>
        <p:spPr/>
        <p:txBody>
          <a:bodyPr/>
          <a:lstStyle/>
          <a:p>
            <a:pPr algn="ctr"/>
            <a:r>
              <a:rPr lang="en-US" altLang="en-US" dirty="0">
                <a:solidFill>
                  <a:srgbClr val="FFFF00"/>
                </a:solidFill>
                <a:ea typeface="MS Mincho" panose="02020609040205080304" pitchFamily="49" charset="-128"/>
              </a:rPr>
              <a:t>Advantages of inheritance</a:t>
            </a:r>
            <a:endParaRPr lang="en-US" altLang="en-US" dirty="0">
              <a:solidFill>
                <a:srgbClr val="FFFF00"/>
              </a:solidFill>
              <a:latin typeface="Courier New" panose="02070309020205020404" pitchFamily="49" charset="0"/>
              <a:cs typeface="Times New Roman" panose="02020603050405020304" pitchFamily="18" charset="0"/>
            </a:endParaRPr>
          </a:p>
        </p:txBody>
      </p:sp>
      <p:sp>
        <p:nvSpPr>
          <p:cNvPr id="6147" name="Rectangle 3">
            <a:extLst>
              <a:ext uri="{FF2B5EF4-FFF2-40B4-BE49-F238E27FC236}">
                <a16:creationId xmlns:a16="http://schemas.microsoft.com/office/drawing/2014/main" id="{21CFE064-000A-4341-8F0A-F781DBF43E11}"/>
              </a:ext>
            </a:extLst>
          </p:cNvPr>
          <p:cNvSpPr>
            <a:spLocks noGrp="1" noChangeArrowheads="1"/>
          </p:cNvSpPr>
          <p:nvPr>
            <p:ph type="body" idx="1"/>
          </p:nvPr>
        </p:nvSpPr>
        <p:spPr>
          <a:xfrm>
            <a:off x="1104899" y="1690688"/>
            <a:ext cx="9982201" cy="3878208"/>
          </a:xfrm>
        </p:spPr>
        <p:txBody>
          <a:bodyPr/>
          <a:lstStyle/>
          <a:p>
            <a:pPr>
              <a:lnSpc>
                <a:spcPct val="90000"/>
              </a:lnSpc>
            </a:pPr>
            <a:r>
              <a:rPr lang="en-US" altLang="en-US" dirty="0">
                <a:solidFill>
                  <a:srgbClr val="FFFF00"/>
                </a:solidFill>
                <a:ea typeface="MS Mincho" panose="02020609040205080304" pitchFamily="49" charset="-128"/>
              </a:rPr>
              <a:t>When a class inherits from another class, there are </a:t>
            </a:r>
            <a:r>
              <a:rPr lang="en-US" altLang="en-US" dirty="0">
                <a:solidFill>
                  <a:srgbClr val="FFFF00"/>
                </a:solidFill>
                <a:effectLst>
                  <a:outerShdw blurRad="38100" dist="38100" dir="2700000" algn="tl">
                    <a:srgbClr val="000000"/>
                  </a:outerShdw>
                </a:effectLst>
                <a:ea typeface="MS Mincho" panose="02020609040205080304" pitchFamily="49" charset="-128"/>
              </a:rPr>
              <a:t>three</a:t>
            </a:r>
            <a:r>
              <a:rPr lang="en-US" altLang="en-US" dirty="0">
                <a:solidFill>
                  <a:srgbClr val="FFFF00"/>
                </a:solidFill>
                <a:ea typeface="MS Mincho" panose="02020609040205080304" pitchFamily="49" charset="-128"/>
              </a:rPr>
              <a:t> benefits:</a:t>
            </a:r>
          </a:p>
          <a:p>
            <a:pPr>
              <a:lnSpc>
                <a:spcPct val="90000"/>
              </a:lnSpc>
            </a:pPr>
            <a:r>
              <a:rPr lang="en-US" altLang="en-US" dirty="0">
                <a:solidFill>
                  <a:srgbClr val="FFFF00"/>
                </a:solidFill>
                <a:ea typeface="MS Mincho" panose="02020609040205080304" pitchFamily="49" charset="-128"/>
              </a:rPr>
              <a:t>(1) You can </a:t>
            </a:r>
            <a:r>
              <a:rPr lang="en-US" altLang="en-US" i="1" u="sng" dirty="0">
                <a:solidFill>
                  <a:srgbClr val="FFFF00"/>
                </a:solidFill>
                <a:ea typeface="MS Mincho" panose="02020609040205080304" pitchFamily="49" charset="-128"/>
              </a:rPr>
              <a:t>reuse</a:t>
            </a:r>
            <a:r>
              <a:rPr lang="en-US" altLang="en-US" dirty="0">
                <a:solidFill>
                  <a:srgbClr val="FFFF00"/>
                </a:solidFill>
                <a:ea typeface="MS Mincho" panose="02020609040205080304" pitchFamily="49" charset="-128"/>
              </a:rPr>
              <a:t> the methods and data of the existing class</a:t>
            </a:r>
            <a:endParaRPr lang="en-US" altLang="en-US" dirty="0">
              <a:solidFill>
                <a:srgbClr val="FFFF00"/>
              </a:solidFill>
              <a:latin typeface="Courier New" panose="02070309020205020404" pitchFamily="49" charset="0"/>
              <a:cs typeface="Times New Roman" panose="02020603050405020304" pitchFamily="18" charset="0"/>
            </a:endParaRPr>
          </a:p>
          <a:p>
            <a:pPr>
              <a:lnSpc>
                <a:spcPct val="90000"/>
              </a:lnSpc>
              <a:buFontTx/>
              <a:buNone/>
            </a:pPr>
            <a:r>
              <a:rPr lang="en-US" altLang="en-US" dirty="0">
                <a:solidFill>
                  <a:srgbClr val="FFFF00"/>
                </a:solidFill>
                <a:ea typeface="MS Mincho" panose="02020609040205080304" pitchFamily="49" charset="-128"/>
              </a:rPr>
              <a:t>	(2) You can </a:t>
            </a:r>
            <a:r>
              <a:rPr lang="en-US" altLang="en-US" i="1" u="sng" dirty="0">
                <a:solidFill>
                  <a:srgbClr val="FFFF00"/>
                </a:solidFill>
                <a:ea typeface="MS Mincho" panose="02020609040205080304" pitchFamily="49" charset="-128"/>
              </a:rPr>
              <a:t>extend</a:t>
            </a:r>
            <a:r>
              <a:rPr lang="en-US" altLang="en-US" dirty="0">
                <a:solidFill>
                  <a:srgbClr val="FFFF00"/>
                </a:solidFill>
                <a:ea typeface="MS Mincho" panose="02020609040205080304" pitchFamily="49" charset="-128"/>
              </a:rPr>
              <a:t> the existing class by adding new data and new methods</a:t>
            </a:r>
            <a:endParaRPr lang="en-US" altLang="en-US" dirty="0">
              <a:solidFill>
                <a:srgbClr val="FFFF00"/>
              </a:solidFill>
              <a:latin typeface="Courier New" panose="02070309020205020404" pitchFamily="49" charset="0"/>
              <a:cs typeface="Times New Roman" panose="02020603050405020304" pitchFamily="18" charset="0"/>
            </a:endParaRPr>
          </a:p>
          <a:p>
            <a:pPr>
              <a:lnSpc>
                <a:spcPct val="90000"/>
              </a:lnSpc>
              <a:buFontTx/>
              <a:buNone/>
            </a:pPr>
            <a:r>
              <a:rPr lang="en-US" altLang="en-US" dirty="0">
                <a:solidFill>
                  <a:srgbClr val="FFFF00"/>
                </a:solidFill>
                <a:ea typeface="MS Mincho" panose="02020609040205080304" pitchFamily="49" charset="-128"/>
              </a:rPr>
              <a:t>	(3) You can </a:t>
            </a:r>
            <a:r>
              <a:rPr lang="en-US" altLang="en-US" i="1" u="sng" dirty="0">
                <a:solidFill>
                  <a:srgbClr val="FFFF00"/>
                </a:solidFill>
                <a:ea typeface="MS Mincho" panose="02020609040205080304" pitchFamily="49" charset="-128"/>
              </a:rPr>
              <a:t>modify</a:t>
            </a:r>
            <a:r>
              <a:rPr lang="en-US" altLang="en-US" dirty="0">
                <a:solidFill>
                  <a:srgbClr val="FFFF00"/>
                </a:solidFill>
                <a:ea typeface="MS Mincho" panose="02020609040205080304" pitchFamily="49" charset="-128"/>
              </a:rPr>
              <a:t> the existing class by overloading its methods with your own implementations</a:t>
            </a:r>
            <a:r>
              <a:rPr lang="en-US" altLang="en-US" dirty="0">
                <a:solidFill>
                  <a:srgbClr val="FFFF00"/>
                </a:solidFill>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FF00"/>
                </a:solidFill>
              </a:rPr>
              <a:t>Inheritance</a:t>
            </a:r>
          </a:p>
        </p:txBody>
      </p:sp>
      <p:sp>
        <p:nvSpPr>
          <p:cNvPr id="3" name="Content Placeholder 2"/>
          <p:cNvSpPr>
            <a:spLocks noGrp="1"/>
          </p:cNvSpPr>
          <p:nvPr>
            <p:ph idx="1"/>
          </p:nvPr>
        </p:nvSpPr>
        <p:spPr/>
        <p:txBody>
          <a:bodyPr/>
          <a:lstStyle/>
          <a:p>
            <a:pPr fontAlgn="base"/>
            <a:endParaRPr lang="en-GB" dirty="0"/>
          </a:p>
          <a:p>
            <a:pPr fontAlgn="base"/>
            <a:endParaRPr lang="en-GB" dirty="0">
              <a:solidFill>
                <a:srgbClr val="FFFF00"/>
              </a:solidFill>
            </a:endParaRPr>
          </a:p>
          <a:p>
            <a:pPr fontAlgn="base"/>
            <a:r>
              <a:rPr lang="en-GB" dirty="0">
                <a:solidFill>
                  <a:srgbClr val="00B0F0"/>
                </a:solidFill>
              </a:rPr>
              <a:t>Why and when to use inheritance?</a:t>
            </a:r>
          </a:p>
          <a:p>
            <a:pPr fontAlgn="base"/>
            <a:r>
              <a:rPr lang="en-GB" dirty="0">
                <a:solidFill>
                  <a:srgbClr val="00B0F0"/>
                </a:solidFill>
              </a:rPr>
              <a:t>Modes of Inheritance</a:t>
            </a:r>
          </a:p>
          <a:p>
            <a:pPr fontAlgn="base"/>
            <a:r>
              <a:rPr lang="en-GB" dirty="0">
                <a:solidFill>
                  <a:srgbClr val="00B0F0"/>
                </a:solidFill>
              </a:rPr>
              <a:t>Types of Inheritance</a:t>
            </a:r>
          </a:p>
          <a:p>
            <a:endParaRPr lang="en-IN" dirty="0"/>
          </a:p>
        </p:txBody>
      </p:sp>
      <p:sp>
        <p:nvSpPr>
          <p:cNvPr id="4" name="Footer Placeholder 3"/>
          <p:cNvSpPr>
            <a:spLocks noGrp="1"/>
          </p:cNvSpPr>
          <p:nvPr>
            <p:ph type="ftr" sz="quarter" idx="11"/>
          </p:nvPr>
        </p:nvSpPr>
        <p:spPr/>
        <p:txBody>
          <a:bodyPr/>
          <a:lstStyle/>
          <a:p>
            <a:r>
              <a:rPr lang="en-IN" dirty="0">
                <a:solidFill>
                  <a:srgbClr val="FFFF00"/>
                </a:solidFill>
              </a:rPr>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7</a:t>
            </a:fld>
            <a:endParaRPr lang="en-IN"/>
          </a:p>
        </p:txBody>
      </p:sp>
    </p:spTree>
    <p:extLst>
      <p:ext uri="{BB962C8B-B14F-4D97-AF65-F5344CB8AC3E}">
        <p14:creationId xmlns:p14="http://schemas.microsoft.com/office/powerpoint/2010/main" val="262070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Why and when to use inheritance?</a:t>
            </a:r>
            <a:endParaRPr lang="en-IN" dirty="0">
              <a:solidFill>
                <a:srgbClr val="FFFF00"/>
              </a:solidFill>
            </a:endParaRPr>
          </a:p>
        </p:txBody>
      </p:sp>
      <p:sp>
        <p:nvSpPr>
          <p:cNvPr id="3" name="Content Placeholder 2"/>
          <p:cNvSpPr>
            <a:spLocks noGrp="1"/>
          </p:cNvSpPr>
          <p:nvPr>
            <p:ph idx="1"/>
          </p:nvPr>
        </p:nvSpPr>
        <p:spPr/>
        <p:txBody>
          <a:bodyPr/>
          <a:lstStyle/>
          <a:p>
            <a:pPr marL="0" indent="0">
              <a:buNone/>
            </a:pPr>
            <a:r>
              <a:rPr lang="en-GB" dirty="0">
                <a:solidFill>
                  <a:srgbClr val="FFFF00"/>
                </a:solidFill>
              </a:rPr>
              <a:t>Consider a group of vehicles. You need to create classes for Bus, Car and Truck. The methods </a:t>
            </a:r>
            <a:r>
              <a:rPr lang="en-GB" dirty="0" err="1">
                <a:solidFill>
                  <a:srgbClr val="FF0000"/>
                </a:solidFill>
              </a:rPr>
              <a:t>fuelAmount</a:t>
            </a:r>
            <a:r>
              <a:rPr lang="en-GB" dirty="0">
                <a:solidFill>
                  <a:srgbClr val="FF0000"/>
                </a:solidFill>
              </a:rPr>
              <a:t>(), capacity(), </a:t>
            </a:r>
            <a:r>
              <a:rPr lang="en-GB" dirty="0" err="1">
                <a:solidFill>
                  <a:srgbClr val="FF0000"/>
                </a:solidFill>
              </a:rPr>
              <a:t>applyBrakes</a:t>
            </a:r>
            <a:r>
              <a:rPr lang="en-GB" dirty="0">
                <a:solidFill>
                  <a:srgbClr val="FF0000"/>
                </a:solidFill>
              </a:rPr>
              <a:t>() </a:t>
            </a:r>
            <a:r>
              <a:rPr lang="en-GB" dirty="0">
                <a:solidFill>
                  <a:srgbClr val="FFFF00"/>
                </a:solidFill>
              </a:rPr>
              <a:t>will be same for all of the three classes.</a:t>
            </a:r>
            <a:endParaRPr lang="en-IN" dirty="0">
              <a:solidFill>
                <a:srgbClr val="FFFF00"/>
              </a:solidFill>
            </a:endParaRPr>
          </a:p>
        </p:txBody>
      </p:sp>
      <p:sp>
        <p:nvSpPr>
          <p:cNvPr id="4" name="Footer Placeholder 3"/>
          <p:cNvSpPr>
            <a:spLocks noGrp="1"/>
          </p:cNvSpPr>
          <p:nvPr>
            <p:ph type="ftr" sz="quarter" idx="11"/>
          </p:nvPr>
        </p:nvSpPr>
        <p:spPr>
          <a:xfrm>
            <a:off x="4065896" y="6356349"/>
            <a:ext cx="5105400" cy="365125"/>
          </a:xfrm>
        </p:spPr>
        <p:txBody>
          <a:bodyPr/>
          <a:lstStyle/>
          <a:p>
            <a:r>
              <a:rPr lang="en-IN" dirty="0"/>
              <a:t>Prepared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8</a:t>
            </a:fld>
            <a:endParaRPr lang="en-IN"/>
          </a:p>
        </p:txBody>
      </p:sp>
      <p:pic>
        <p:nvPicPr>
          <p:cNvPr id="2050" name="Picture 2" descr="inherita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75" y="3337482"/>
            <a:ext cx="8372475" cy="25431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541712" y="5946130"/>
            <a:ext cx="3659188" cy="461665"/>
          </a:xfrm>
          <a:prstGeom prst="rect">
            <a:avLst/>
          </a:prstGeom>
          <a:noFill/>
        </p:spPr>
        <p:txBody>
          <a:bodyPr wrap="square" rtlCol="0">
            <a:spAutoFit/>
          </a:bodyPr>
          <a:lstStyle/>
          <a:p>
            <a:pPr algn="ctr"/>
            <a:r>
              <a:rPr lang="en-IN" sz="2400" b="1" dirty="0">
                <a:solidFill>
                  <a:srgbClr val="FFFF00"/>
                </a:solidFill>
              </a:rPr>
              <a:t>Without Inheritance</a:t>
            </a:r>
          </a:p>
        </p:txBody>
      </p:sp>
    </p:spTree>
    <p:extLst>
      <p:ext uri="{BB962C8B-B14F-4D97-AF65-F5344CB8AC3E}">
        <p14:creationId xmlns:p14="http://schemas.microsoft.com/office/powerpoint/2010/main" val="4143340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solidFill>
                  <a:srgbClr val="FFFF00"/>
                </a:solidFill>
              </a:rPr>
              <a:t>Why and when to use inheritance?</a:t>
            </a:r>
            <a:endParaRPr lang="en-IN" dirty="0"/>
          </a:p>
        </p:txBody>
      </p:sp>
      <p:sp>
        <p:nvSpPr>
          <p:cNvPr id="4" name="Footer Placeholder 3"/>
          <p:cNvSpPr>
            <a:spLocks noGrp="1"/>
          </p:cNvSpPr>
          <p:nvPr>
            <p:ph type="ftr" sz="quarter" idx="11"/>
          </p:nvPr>
        </p:nvSpPr>
        <p:spPr/>
        <p:txBody>
          <a:bodyPr/>
          <a:lstStyle/>
          <a:p>
            <a:r>
              <a:rPr lang="en-IN"/>
              <a:t>Prepard by Ashish Mishra</a:t>
            </a:r>
          </a:p>
        </p:txBody>
      </p:sp>
      <p:sp>
        <p:nvSpPr>
          <p:cNvPr id="5" name="Slide Number Placeholder 4"/>
          <p:cNvSpPr>
            <a:spLocks noGrp="1"/>
          </p:cNvSpPr>
          <p:nvPr>
            <p:ph type="sldNum" sz="quarter" idx="12"/>
          </p:nvPr>
        </p:nvSpPr>
        <p:spPr/>
        <p:txBody>
          <a:bodyPr/>
          <a:lstStyle/>
          <a:p>
            <a:fld id="{08387BCF-C29B-4DD2-8876-32EA639CC6F5}" type="slidenum">
              <a:rPr lang="en-IN" smtClean="0"/>
              <a:t>9</a:t>
            </a:fld>
            <a:endParaRPr lang="en-IN"/>
          </a:p>
        </p:txBody>
      </p:sp>
      <p:pic>
        <p:nvPicPr>
          <p:cNvPr id="3074" name="Picture 2" descr="inheritance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699" y="1529283"/>
            <a:ext cx="8973802" cy="44619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4152106" y="5991224"/>
            <a:ext cx="3659188" cy="461665"/>
          </a:xfrm>
          <a:prstGeom prst="rect">
            <a:avLst/>
          </a:prstGeom>
          <a:noFill/>
        </p:spPr>
        <p:txBody>
          <a:bodyPr wrap="square" rtlCol="0">
            <a:spAutoFit/>
          </a:bodyPr>
          <a:lstStyle/>
          <a:p>
            <a:pPr algn="ctr"/>
            <a:r>
              <a:rPr lang="en-IN" sz="2400" b="1" dirty="0">
                <a:solidFill>
                  <a:srgbClr val="FFFF00"/>
                </a:solidFill>
              </a:rPr>
              <a:t>With Inheritance</a:t>
            </a:r>
          </a:p>
        </p:txBody>
      </p:sp>
      <p:sp>
        <p:nvSpPr>
          <p:cNvPr id="6" name="Oval Callout 5"/>
          <p:cNvSpPr/>
          <p:nvPr/>
        </p:nvSpPr>
        <p:spPr>
          <a:xfrm>
            <a:off x="7467600" y="1815291"/>
            <a:ext cx="2514600" cy="1350443"/>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accent1"/>
                </a:solidFill>
                <a:effectLst>
                  <a:outerShdw blurRad="38100" dist="25400" dir="5400000" algn="ctr" rotWithShape="0">
                    <a:srgbClr val="6E747A">
                      <a:alpha val="43000"/>
                    </a:srgbClr>
                  </a:outerShdw>
                </a:effectLst>
              </a:rPr>
              <a:t>Code Reusability </a:t>
            </a:r>
          </a:p>
        </p:txBody>
      </p:sp>
    </p:spTree>
    <p:extLst>
      <p:ext uri="{BB962C8B-B14F-4D97-AF65-F5344CB8AC3E}">
        <p14:creationId xmlns:p14="http://schemas.microsoft.com/office/powerpoint/2010/main" val="256694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1747</TotalTime>
  <Words>2256</Words>
  <Application>Microsoft Office PowerPoint</Application>
  <PresentationFormat>Widescreen</PresentationFormat>
  <Paragraphs>431</Paragraphs>
  <Slides>39</Slides>
  <Notes>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Arial</vt:lpstr>
      <vt:lpstr>Calibri</vt:lpstr>
      <vt:lpstr>Calibri Light</vt:lpstr>
      <vt:lpstr>Courier New</vt:lpstr>
      <vt:lpstr>Droid Sans Mono</vt:lpstr>
      <vt:lpstr>euclid_circular_a</vt:lpstr>
      <vt:lpstr>helvetica neue</vt:lpstr>
      <vt:lpstr>noto sans</vt:lpstr>
      <vt:lpstr>PT Sans</vt:lpstr>
      <vt:lpstr>Times New Roman</vt:lpstr>
      <vt:lpstr>urw-din</vt:lpstr>
      <vt:lpstr>Wingdings</vt:lpstr>
      <vt:lpstr>Office Theme</vt:lpstr>
      <vt:lpstr>Course Title:  Software Development Fundamentals-2 </vt:lpstr>
      <vt:lpstr>Basic concept of Object Oriented Concept Attributes of Object Oriented Programming</vt:lpstr>
      <vt:lpstr>Inheritance</vt:lpstr>
      <vt:lpstr>Inheritance</vt:lpstr>
      <vt:lpstr>Inheritance</vt:lpstr>
      <vt:lpstr>Advantages of inheritance</vt:lpstr>
      <vt:lpstr>Inheritance</vt:lpstr>
      <vt:lpstr>Why and when to use inheritance?</vt:lpstr>
      <vt:lpstr>Why and when to use inheritance?</vt:lpstr>
      <vt:lpstr>Modes of Inheritance</vt:lpstr>
      <vt:lpstr>Types of Inheritance</vt:lpstr>
      <vt:lpstr>Types of Inheritance: Single Inheritance</vt:lpstr>
      <vt:lpstr>Types of Inheritance: Single Inheritance</vt:lpstr>
      <vt:lpstr>Types of Inheritance- Multiple Inheritance</vt:lpstr>
      <vt:lpstr>Multiple Inheritance Example Program</vt:lpstr>
      <vt:lpstr>Types of Inheritance- Multilevel Inheritance</vt:lpstr>
      <vt:lpstr>Types of Inheritance: Multilevel Inheritance</vt:lpstr>
      <vt:lpstr>Multilevel Inheritance: Example</vt:lpstr>
      <vt:lpstr>Types of Inheritance</vt:lpstr>
      <vt:lpstr>Types of Inheritance</vt:lpstr>
      <vt:lpstr>Types of Inheritance</vt:lpstr>
      <vt:lpstr>Access Specifier in Class Declaration </vt:lpstr>
      <vt:lpstr>Access Specifier</vt:lpstr>
      <vt:lpstr>Access Specifier</vt:lpstr>
      <vt:lpstr>INHERITANCE </vt:lpstr>
      <vt:lpstr>INHERITANCE </vt:lpstr>
      <vt:lpstr>INHERITANCE </vt:lpstr>
      <vt:lpstr>INHERITANCE </vt:lpstr>
      <vt:lpstr>INHERITANCE </vt:lpstr>
      <vt:lpstr>PowerPoint Presentation</vt:lpstr>
      <vt:lpstr>PowerPoint Presentation</vt:lpstr>
      <vt:lpstr>Class Derivation   Constructors and Destructors </vt:lpstr>
      <vt:lpstr>Constructor Rules for Derived Classes </vt:lpstr>
      <vt:lpstr>Constructor Rules for Derived Classes </vt:lpstr>
      <vt:lpstr>Method Overriding</vt:lpstr>
      <vt:lpstr>Method Overriding</vt:lpstr>
      <vt:lpstr>Requirements for Overriding a Function</vt:lpstr>
      <vt:lpstr>Method Overriding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dc:creator>
  <cp:lastModifiedBy>Neetu Sardana</cp:lastModifiedBy>
  <cp:revision>192</cp:revision>
  <dcterms:created xsi:type="dcterms:W3CDTF">2018-01-15T08:25:38Z</dcterms:created>
  <dcterms:modified xsi:type="dcterms:W3CDTF">2021-02-15T10:50:01Z</dcterms:modified>
</cp:coreProperties>
</file>