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59" r:id="rId4"/>
    <p:sldId id="282" r:id="rId5"/>
    <p:sldId id="330" r:id="rId6"/>
    <p:sldId id="283" r:id="rId7"/>
    <p:sldId id="284" r:id="rId8"/>
    <p:sldId id="285" r:id="rId9"/>
    <p:sldId id="286" r:id="rId10"/>
    <p:sldId id="287" r:id="rId11"/>
    <p:sldId id="263" r:id="rId12"/>
    <p:sldId id="264" r:id="rId13"/>
    <p:sldId id="265" r:id="rId14"/>
    <p:sldId id="266" r:id="rId15"/>
    <p:sldId id="289" r:id="rId16"/>
    <p:sldId id="290" r:id="rId17"/>
    <p:sldId id="291" r:id="rId18"/>
    <p:sldId id="292" r:id="rId19"/>
    <p:sldId id="331" r:id="rId20"/>
    <p:sldId id="294" r:id="rId21"/>
    <p:sldId id="295" r:id="rId22"/>
    <p:sldId id="338" r:id="rId23"/>
    <p:sldId id="333" r:id="rId24"/>
    <p:sldId id="340" r:id="rId25"/>
    <p:sldId id="297" r:id="rId26"/>
    <p:sldId id="342" r:id="rId27"/>
    <p:sldId id="344" r:id="rId28"/>
    <p:sldId id="345" r:id="rId29"/>
    <p:sldId id="346" r:id="rId30"/>
    <p:sldId id="334" r:id="rId31"/>
    <p:sldId id="299" r:id="rId32"/>
    <p:sldId id="329" r:id="rId33"/>
    <p:sldId id="300" r:id="rId34"/>
    <p:sldId id="301" r:id="rId35"/>
    <p:sldId id="302" r:id="rId36"/>
    <p:sldId id="335" r:id="rId37"/>
    <p:sldId id="336" r:id="rId38"/>
    <p:sldId id="337" r:id="rId39"/>
    <p:sldId id="307" r:id="rId40"/>
    <p:sldId id="308" r:id="rId41"/>
    <p:sldId id="348" r:id="rId42"/>
    <p:sldId id="309" r:id="rId43"/>
    <p:sldId id="310" r:id="rId44"/>
    <p:sldId id="350" r:id="rId45"/>
    <p:sldId id="311" r:id="rId46"/>
    <p:sldId id="312" r:id="rId47"/>
    <p:sldId id="313" r:id="rId48"/>
    <p:sldId id="314" r:id="rId49"/>
    <p:sldId id="315" r:id="rId50"/>
    <p:sldId id="31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9" d="100"/>
          <a:sy n="49" d="100"/>
        </p:scale>
        <p:origin x="1313" y="2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6C6CE1-F462-4F1E-8A77-FBF2037F67F7}" type="datetimeFigureOut">
              <a:rPr lang="en-US" smtClean="0"/>
              <a:pPr/>
              <a:t>2/10/2021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73E303-EB5C-4895-BB37-237C0381E6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93BF96CA-00EE-430E-A679-556C55E602AB}" type="slidenum">
              <a:rPr lang="en-GB" smtClean="0"/>
              <a:pPr/>
              <a:t>1</a:t>
            </a:fld>
            <a:endParaRPr lang="en-GB"/>
          </a:p>
        </p:txBody>
      </p:sp>
      <p:sp>
        <p:nvSpPr>
          <p:cNvPr id="29699"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29700" name="Rectangle 2"/>
          <p:cNvSpPr>
            <a:spLocks noGrp="1" noRot="1" noChangeAspect="1" noChangeArrowheads="1" noTextEdit="1"/>
          </p:cNvSpPr>
          <p:nvPr>
            <p:ph type="sldImg"/>
          </p:nvPr>
        </p:nvSpPr>
        <p:spPr>
          <a:xfrm>
            <a:off x="1143000" y="685800"/>
            <a:ext cx="4572000" cy="3429000"/>
          </a:xfrm>
          <a:ln/>
        </p:spPr>
      </p:sp>
      <p:sp>
        <p:nvSpPr>
          <p:cNvPr id="29701" name="Rectangle 3"/>
          <p:cNvSpPr>
            <a:spLocks noGrp="1" noChangeArrowheads="1"/>
          </p:cNvSpPr>
          <p:nvPr>
            <p:ph type="body" idx="1"/>
          </p:nvPr>
        </p:nvSpPr>
        <p:spPr bwMode="auto">
          <a:xfrm>
            <a:off x="914508" y="4572732"/>
            <a:ext cx="5028986" cy="3885432"/>
          </a:xfrm>
          <a:prstGeom prst="rect">
            <a:avLst/>
          </a:prstGeom>
          <a:noFill/>
          <a:ln>
            <a:miter lim="800000"/>
            <a:headEnd/>
            <a:tailEnd/>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BB7AF2FF-CB0D-4F44-81B4-60F242DBD872}" type="slidenum">
              <a:rPr lang="en-GB" smtClean="0"/>
              <a:pPr/>
              <a:t>2</a:t>
            </a:fld>
            <a:endParaRPr lang="en-GB"/>
          </a:p>
        </p:txBody>
      </p:sp>
      <p:sp>
        <p:nvSpPr>
          <p:cNvPr id="30723"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30724" name="Rectangle 2"/>
          <p:cNvSpPr>
            <a:spLocks noGrp="1" noRot="1" noChangeAspect="1" noChangeArrowheads="1" noTextEdit="1"/>
          </p:cNvSpPr>
          <p:nvPr>
            <p:ph type="sldImg"/>
          </p:nvPr>
        </p:nvSpPr>
        <p:spPr>
          <a:xfrm>
            <a:off x="1143000" y="685800"/>
            <a:ext cx="4572000" cy="3429000"/>
          </a:xfrm>
          <a:ln/>
        </p:spPr>
      </p:sp>
      <p:sp>
        <p:nvSpPr>
          <p:cNvPr id="30725" name="Rectangle 4"/>
          <p:cNvSpPr>
            <a:spLocks noGrp="1" noChangeArrowheads="1"/>
          </p:cNvSpPr>
          <p:nvPr>
            <p:ph type="body" idx="1"/>
          </p:nvPr>
        </p:nvSpPr>
        <p:spPr bwMode="auto">
          <a:xfrm>
            <a:off x="914508" y="4572732"/>
            <a:ext cx="5028986" cy="3885432"/>
          </a:xfrm>
          <a:prstGeom prst="rect">
            <a:avLst/>
          </a:prstGeom>
          <a:noFill/>
          <a:ln>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28F1283A-19A5-43A3-9CF3-858D53A287C9}" type="slidenum">
              <a:rPr lang="en-GB" smtClean="0"/>
              <a:pPr/>
              <a:t>3</a:t>
            </a:fld>
            <a:endParaRPr lang="en-GB"/>
          </a:p>
        </p:txBody>
      </p:sp>
      <p:sp>
        <p:nvSpPr>
          <p:cNvPr id="31747"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31748" name="Rectangle 2"/>
          <p:cNvSpPr>
            <a:spLocks noGrp="1" noRot="1" noChangeAspect="1" noChangeArrowheads="1" noTextEdit="1"/>
          </p:cNvSpPr>
          <p:nvPr>
            <p:ph type="sldImg"/>
          </p:nvPr>
        </p:nvSpPr>
        <p:spPr>
          <a:xfrm>
            <a:off x="1143000" y="685800"/>
            <a:ext cx="4572000" cy="3429000"/>
          </a:xfrm>
          <a:ln/>
        </p:spPr>
      </p:sp>
      <p:sp>
        <p:nvSpPr>
          <p:cNvPr id="31749" name="Rectangle 4"/>
          <p:cNvSpPr>
            <a:spLocks noGrp="1" noChangeArrowheads="1"/>
          </p:cNvSpPr>
          <p:nvPr>
            <p:ph type="body" idx="1"/>
          </p:nvPr>
        </p:nvSpPr>
        <p:spPr bwMode="auto">
          <a:xfrm>
            <a:off x="914508" y="4572732"/>
            <a:ext cx="5028986" cy="3885432"/>
          </a:xfrm>
          <a:prstGeom prst="rect">
            <a:avLst/>
          </a:prstGeom>
          <a:noFill/>
          <a:ln>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26108704-2A14-4B2C-9BF0-39A5D347EF85}" type="slidenum">
              <a:rPr lang="en-GB" smtClean="0"/>
              <a:pPr/>
              <a:t>11</a:t>
            </a:fld>
            <a:endParaRPr lang="en-GB"/>
          </a:p>
        </p:txBody>
      </p:sp>
      <p:sp>
        <p:nvSpPr>
          <p:cNvPr id="35843"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35844" name="Rectangle 2"/>
          <p:cNvSpPr>
            <a:spLocks noGrp="1" noRot="1" noChangeAspect="1" noChangeArrowheads="1" noTextEdit="1"/>
          </p:cNvSpPr>
          <p:nvPr>
            <p:ph type="sldImg"/>
          </p:nvPr>
        </p:nvSpPr>
        <p:spPr>
          <a:xfrm>
            <a:off x="1143000" y="685800"/>
            <a:ext cx="4572000" cy="3429000"/>
          </a:xfrm>
          <a:ln/>
        </p:spPr>
      </p:sp>
      <p:sp>
        <p:nvSpPr>
          <p:cNvPr id="35845" name="Rectangle 3"/>
          <p:cNvSpPr>
            <a:spLocks noGrp="1" noChangeArrowheads="1"/>
          </p:cNvSpPr>
          <p:nvPr>
            <p:ph type="body" idx="1"/>
          </p:nvPr>
        </p:nvSpPr>
        <p:spPr bwMode="auto">
          <a:xfrm>
            <a:off x="914508" y="4343144"/>
            <a:ext cx="5028986" cy="4115019"/>
          </a:xfrm>
          <a:prstGeom prst="rect">
            <a:avLst/>
          </a:prstGeom>
          <a:noFill/>
          <a:ln>
            <a:miter lim="800000"/>
            <a:headEnd/>
            <a:tailEnd/>
          </a:ln>
        </p:spPr>
        <p:txBody>
          <a:bodyPr/>
          <a:lstStyle/>
          <a:p>
            <a:endParaRPr lang="en-GB"/>
          </a:p>
          <a:p>
            <a:r>
              <a:rPr lang="en-GB"/>
              <a:t>Operator overloading is used for customised functionality of a an operator in a class. This a powerful tool in C++, where hundreds of lines of code can be slashed, if operator overloaded it done properly and efficiently.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24D807DE-E0D6-4A97-9F9F-40DD518F644A}" type="slidenum">
              <a:rPr lang="en-GB" smtClean="0"/>
              <a:pPr/>
              <a:t>12</a:t>
            </a:fld>
            <a:endParaRPr lang="en-GB"/>
          </a:p>
        </p:txBody>
      </p:sp>
      <p:sp>
        <p:nvSpPr>
          <p:cNvPr id="36867"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36868" name="Rectangle 2"/>
          <p:cNvSpPr>
            <a:spLocks noGrp="1" noRot="1" noChangeAspect="1" noChangeArrowheads="1" noTextEdit="1"/>
          </p:cNvSpPr>
          <p:nvPr>
            <p:ph type="sldImg"/>
          </p:nvPr>
        </p:nvSpPr>
        <p:spPr>
          <a:xfrm>
            <a:off x="1143000" y="685800"/>
            <a:ext cx="4572000" cy="3429000"/>
          </a:xfrm>
          <a:ln/>
        </p:spPr>
      </p:sp>
      <p:sp>
        <p:nvSpPr>
          <p:cNvPr id="36869" name="Rectangle 3"/>
          <p:cNvSpPr>
            <a:spLocks noGrp="1" noChangeArrowheads="1"/>
          </p:cNvSpPr>
          <p:nvPr>
            <p:ph type="body" idx="1"/>
          </p:nvPr>
        </p:nvSpPr>
        <p:spPr bwMode="auto">
          <a:xfrm>
            <a:off x="914508" y="4343144"/>
            <a:ext cx="5028986" cy="4115019"/>
          </a:xfrm>
          <a:prstGeom prst="rect">
            <a:avLst/>
          </a:prstGeom>
          <a:noFill/>
          <a:ln>
            <a:miter lim="800000"/>
            <a:headEnd/>
            <a:tailEnd/>
          </a:ln>
        </p:spPr>
        <p:txBody>
          <a:bodyPr/>
          <a:lstStyle/>
          <a:p>
            <a:endParaRPr lang="en-GB" dirty="0"/>
          </a:p>
          <a:p>
            <a:r>
              <a:rPr lang="en-GB" dirty="0"/>
              <a:t>Operator overloading is used for customised functionality of a an operator in a class. This a powerful tool in C++, where hundreds of lines of code can be slashed, if operator overloaded it done properly and efficiently.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0E0AACDE-0893-4E0A-9CD2-9474718D465D}" type="slidenum">
              <a:rPr lang="en-GB" smtClean="0"/>
              <a:pPr/>
              <a:t>13</a:t>
            </a:fld>
            <a:endParaRPr lang="en-GB"/>
          </a:p>
        </p:txBody>
      </p:sp>
      <p:sp>
        <p:nvSpPr>
          <p:cNvPr id="37891"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37892" name="Rectangle 2"/>
          <p:cNvSpPr>
            <a:spLocks noGrp="1" noRot="1" noChangeAspect="1" noChangeArrowheads="1" noTextEdit="1"/>
          </p:cNvSpPr>
          <p:nvPr>
            <p:ph type="sldImg"/>
          </p:nvPr>
        </p:nvSpPr>
        <p:spPr>
          <a:xfrm>
            <a:off x="1143000" y="685800"/>
            <a:ext cx="4572000" cy="3429000"/>
          </a:xfrm>
          <a:ln/>
        </p:spPr>
      </p:sp>
      <p:sp>
        <p:nvSpPr>
          <p:cNvPr id="37893" name="Rectangle 3"/>
          <p:cNvSpPr>
            <a:spLocks noGrp="1" noChangeArrowheads="1"/>
          </p:cNvSpPr>
          <p:nvPr>
            <p:ph type="body" idx="1"/>
          </p:nvPr>
        </p:nvSpPr>
        <p:spPr bwMode="auto">
          <a:xfrm>
            <a:off x="914508" y="4343144"/>
            <a:ext cx="5028986" cy="4115019"/>
          </a:xfrm>
          <a:prstGeom prst="rect">
            <a:avLst/>
          </a:prstGeom>
          <a:noFill/>
          <a:ln>
            <a:miter lim="800000"/>
            <a:headEnd/>
            <a:tailEnd/>
          </a:ln>
        </p:spPr>
        <p:txBody>
          <a:bodyPr/>
          <a:lstStyle/>
          <a:p>
            <a:endParaRPr lang="en-GB"/>
          </a:p>
          <a:p>
            <a:r>
              <a:rPr lang="en-GB"/>
              <a:t>Operator overloading is used for customised functionality of a an operator in a class. This a powerful tool in C++, where hundreds of lines of code can be slashed, if operator overloaded it done properly and efficiently.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miter lim="800000"/>
            <a:headEnd/>
            <a:tailEnd/>
          </a:ln>
        </p:spPr>
        <p:txBody>
          <a:bodyPr/>
          <a:lstStyle/>
          <a:p>
            <a:fld id="{48976DD1-68F1-4BA5-A828-F0CF1C54FECE}" type="slidenum">
              <a:rPr lang="en-GB" smtClean="0"/>
              <a:pPr/>
              <a:t>14</a:t>
            </a:fld>
            <a:endParaRPr lang="en-GB"/>
          </a:p>
        </p:txBody>
      </p:sp>
      <p:sp>
        <p:nvSpPr>
          <p:cNvPr id="38915" name="Rectangle 11"/>
          <p:cNvSpPr>
            <a:spLocks noGrp="1" noChangeArrowheads="1"/>
          </p:cNvSpPr>
          <p:nvPr>
            <p:ph type="hdr" sz="quarter"/>
          </p:nvPr>
        </p:nvSpPr>
        <p:spPr>
          <a:noFill/>
          <a:ln>
            <a:miter lim="800000"/>
            <a:headEnd/>
            <a:tailEnd/>
          </a:ln>
        </p:spPr>
        <p:txBody>
          <a:bodyPr/>
          <a:lstStyle/>
          <a:p>
            <a:r>
              <a:rPr lang="en-GB"/>
              <a:t>Student Book</a:t>
            </a:r>
            <a:endParaRPr lang="en-GB" sz="1200">
              <a:latin typeface="Times New Roman" pitchFamily="18" charset="0"/>
            </a:endParaRPr>
          </a:p>
        </p:txBody>
      </p:sp>
      <p:sp>
        <p:nvSpPr>
          <p:cNvPr id="38916" name="Rectangle 2"/>
          <p:cNvSpPr>
            <a:spLocks noGrp="1" noRot="1" noChangeAspect="1" noChangeArrowheads="1" noTextEdit="1"/>
          </p:cNvSpPr>
          <p:nvPr>
            <p:ph type="sldImg"/>
          </p:nvPr>
        </p:nvSpPr>
        <p:spPr>
          <a:xfrm>
            <a:off x="1143000" y="685800"/>
            <a:ext cx="4572000" cy="3429000"/>
          </a:xfrm>
          <a:ln/>
        </p:spPr>
      </p:sp>
      <p:sp>
        <p:nvSpPr>
          <p:cNvPr id="38917" name="Rectangle 3"/>
          <p:cNvSpPr>
            <a:spLocks noGrp="1" noChangeArrowheads="1"/>
          </p:cNvSpPr>
          <p:nvPr>
            <p:ph type="body" idx="1"/>
          </p:nvPr>
        </p:nvSpPr>
        <p:spPr bwMode="auto">
          <a:xfrm>
            <a:off x="914508" y="4343144"/>
            <a:ext cx="5028986" cy="4115019"/>
          </a:xfrm>
          <a:prstGeom prst="rect">
            <a:avLst/>
          </a:prstGeom>
          <a:noFill/>
          <a:ln>
            <a:miter lim="800000"/>
            <a:headEnd/>
            <a:tailEnd/>
          </a:ln>
        </p:spPr>
        <p:txBody>
          <a:bodyPr/>
          <a:lstStyle/>
          <a:p>
            <a:endParaRPr lang="en-GB"/>
          </a:p>
          <a:p>
            <a:r>
              <a:rPr lang="en-GB"/>
              <a:t>Operator overloading is used for customised functionality of a an operator in a class. This a powerful tool in C++, where hundreds of lines of code can be slashed, if operator overloaded it done properly and efficiently.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BA7F2F4-4DEA-43AD-88D2-62BFB70F013A}"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11E15A-F984-4B5C-99EF-CB067603E6E2}"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4DFD64-D8DF-43C2-A837-715ADB25DC4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4DFD64-D8DF-43C2-A837-715ADB25DC4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4DFD64-D8DF-43C2-A837-715ADB25DC4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D4DFD64-D8DF-43C2-A837-715ADB25DC4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DFD64-D8DF-43C2-A837-715ADB25DC4D}" type="datetimeFigureOut">
              <a:rPr lang="en-US" smtClean="0"/>
              <a:pPr/>
              <a:t>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800">
                <a:latin typeface="Times New Roman" pitchFamily="18" charset="0"/>
                <a:cs typeface="Times New Roman"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1800">
                <a:latin typeface="Times New Roman" pitchFamily="18" charset="0"/>
                <a:cs typeface="Times New Roman" pitchFamily="18" charset="0"/>
              </a:defRPr>
            </a:lvl4pPr>
            <a:lvl5pPr>
              <a:defRPr sz="1800">
                <a:latin typeface="Times New Roman" pitchFamily="18" charset="0"/>
                <a:cs typeface="Times New Roman"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D4DFD64-D8DF-43C2-A837-715ADB25DC4D}"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4DFD64-D8DF-43C2-A837-715ADB25DC4D}" type="datetimeFigureOut">
              <a:rPr lang="en-US" smtClean="0"/>
              <a:pPr/>
              <a:t>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4DFD64-D8DF-43C2-A837-715ADB25DC4D}" type="datetimeFigureOut">
              <a:rPr lang="en-US" smtClean="0"/>
              <a:pPr/>
              <a:t>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DFD64-D8DF-43C2-A837-715ADB25DC4D}" type="datetimeFigureOut">
              <a:rPr lang="en-US" smtClean="0"/>
              <a:pPr/>
              <a:t>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DFD64-D8DF-43C2-A837-715ADB25DC4D}"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DFD64-D8DF-43C2-A837-715ADB25DC4D}" type="datetimeFigureOut">
              <a:rPr lang="en-US" smtClean="0"/>
              <a:pPr/>
              <a:t>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0FC974-A4F3-4799-B84B-E242D54F65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DFD64-D8DF-43C2-A837-715ADB25DC4D}" type="datetimeFigureOut">
              <a:rPr lang="en-US" smtClean="0"/>
              <a:pPr/>
              <a:t>2/10/2021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0FC974-A4F3-4799-B84B-E242D54F65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ctrTitle"/>
          </p:nvPr>
        </p:nvSpPr>
        <p:spPr/>
        <p:txBody>
          <a:bodyPr/>
          <a:lstStyle/>
          <a:p>
            <a:pPr eaLnBrk="1" hangingPunct="1">
              <a:defRPr/>
            </a:pPr>
            <a:r>
              <a:rPr lang="en-GB" dirty="0"/>
              <a:t>Operator Overloading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457200" y="381000"/>
            <a:ext cx="8229600" cy="6172200"/>
          </a:xfrm>
        </p:spPr>
        <p:txBody>
          <a:bodyPr>
            <a:normAutofit/>
          </a:bodyPr>
          <a:lstStyle/>
          <a:p>
            <a:pPr marL="876300" lvl="1" indent="-419100" algn="just">
              <a:lnSpc>
                <a:spcPct val="90000"/>
              </a:lnSpc>
              <a:buNone/>
            </a:pPr>
            <a:r>
              <a:rPr lang="en-US" sz="2400" dirty="0">
                <a:latin typeface="Times New Roman" pitchFamily="18" charset="0"/>
                <a:cs typeface="Times New Roman" pitchFamily="18" charset="0"/>
              </a:rPr>
              <a:t>Examples of already overloaded operators</a:t>
            </a:r>
          </a:p>
          <a:p>
            <a:pPr marL="1295400" lvl="2" indent="-381000" algn="just">
              <a:lnSpc>
                <a:spcPct val="90000"/>
              </a:lnSpc>
            </a:pPr>
            <a:r>
              <a:rPr lang="en-US" dirty="0">
                <a:latin typeface="Times New Roman" pitchFamily="18" charset="0"/>
                <a:cs typeface="Times New Roman" pitchFamily="18" charset="0"/>
              </a:rPr>
              <a:t>Operator </a:t>
            </a:r>
            <a:r>
              <a:rPr lang="en-US" b="1" dirty="0">
                <a:latin typeface="Times New Roman" pitchFamily="18" charset="0"/>
                <a:cs typeface="Times New Roman" pitchFamily="18" charset="0"/>
              </a:rPr>
              <a:t>&lt;&lt;</a:t>
            </a:r>
            <a:r>
              <a:rPr lang="en-US" dirty="0">
                <a:latin typeface="Times New Roman" pitchFamily="18" charset="0"/>
                <a:cs typeface="Times New Roman" pitchFamily="18" charset="0"/>
              </a:rPr>
              <a:t> is both the stream-insertion operator and the bitwise left-shift operator</a:t>
            </a:r>
          </a:p>
          <a:p>
            <a:pPr marL="1295400" lvl="2" indent="-381000" algn="just">
              <a:lnSpc>
                <a:spcPct val="90000"/>
              </a:lnSpc>
            </a:pP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and </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perform arithmetic on multiple types</a:t>
            </a:r>
          </a:p>
          <a:p>
            <a:pPr marL="1295400" lvl="2" indent="-381000" algn="just">
              <a:lnSpc>
                <a:spcPct val="90000"/>
              </a:lnSpc>
              <a:buNone/>
            </a:pPr>
            <a:endParaRPr lang="en-US"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Overloading an operator</a:t>
            </a:r>
          </a:p>
          <a:p>
            <a:pPr lvl="1" algn="just"/>
            <a:r>
              <a:rPr lang="en-US" sz="2400" dirty="0">
                <a:latin typeface="Times New Roman" pitchFamily="18" charset="0"/>
                <a:cs typeface="Times New Roman" pitchFamily="18" charset="0"/>
              </a:rPr>
              <a:t>Write function definition as normal</a:t>
            </a:r>
          </a:p>
          <a:p>
            <a:pPr lvl="1" algn="just"/>
            <a:r>
              <a:rPr lang="en-US" sz="2400" dirty="0">
                <a:latin typeface="Times New Roman" pitchFamily="18" charset="0"/>
                <a:cs typeface="Times New Roman" pitchFamily="18" charset="0"/>
              </a:rPr>
              <a:t>Function name is keyword </a:t>
            </a:r>
            <a:r>
              <a:rPr lang="en-US" sz="2400" b="1" dirty="0">
                <a:latin typeface="Times New Roman" pitchFamily="18" charset="0"/>
                <a:cs typeface="Times New Roman" pitchFamily="18" charset="0"/>
              </a:rPr>
              <a:t>operator</a:t>
            </a:r>
            <a:r>
              <a:rPr lang="en-US" sz="2400" dirty="0">
                <a:latin typeface="Times New Roman" pitchFamily="18" charset="0"/>
                <a:cs typeface="Times New Roman" pitchFamily="18" charset="0"/>
              </a:rPr>
              <a:t> followed by the symbol for the operator being overloaded</a:t>
            </a:r>
          </a:p>
          <a:p>
            <a:pPr lvl="1" algn="just"/>
            <a:r>
              <a:rPr lang="en-US" sz="2400" b="1" dirty="0">
                <a:latin typeface="Times New Roman" pitchFamily="18" charset="0"/>
                <a:cs typeface="Times New Roman" pitchFamily="18" charset="0"/>
              </a:rPr>
              <a:t>Example : operator+</a:t>
            </a:r>
            <a:r>
              <a:rPr lang="en-US" sz="2400" dirty="0">
                <a:latin typeface="Times New Roman" pitchFamily="18" charset="0"/>
                <a:cs typeface="Times New Roman" pitchFamily="18" charset="0"/>
              </a:rPr>
              <a:t> used to overload the addition operator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marL="1295400" lvl="2" indent="-381000" algn="just">
              <a:lnSpc>
                <a:spcPct val="90000"/>
              </a:lnSpc>
              <a:buNone/>
            </a:pP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a:xfrm>
            <a:off x="457200" y="152400"/>
            <a:ext cx="8229600" cy="762000"/>
          </a:xfrm>
        </p:spPr>
        <p:txBody>
          <a:bodyPr/>
          <a:lstStyle/>
          <a:p>
            <a:pPr eaLnBrk="1" hangingPunct="1">
              <a:defRPr/>
            </a:pPr>
            <a:r>
              <a:rPr lang="en-GB" dirty="0"/>
              <a:t>C++ Operator Overloading</a:t>
            </a:r>
          </a:p>
        </p:txBody>
      </p:sp>
      <p:sp>
        <p:nvSpPr>
          <p:cNvPr id="117763" name="Rectangle 3"/>
          <p:cNvSpPr>
            <a:spLocks noGrp="1" noChangeArrowheads="1"/>
          </p:cNvSpPr>
          <p:nvPr>
            <p:ph type="body" idx="1"/>
          </p:nvPr>
        </p:nvSpPr>
        <p:spPr>
          <a:xfrm>
            <a:off x="152400" y="1066800"/>
            <a:ext cx="8763000" cy="5715000"/>
          </a:xfrm>
        </p:spPr>
        <p:txBody>
          <a:bodyPr>
            <a:normAutofit/>
          </a:bodyPr>
          <a:lstStyle/>
          <a:p>
            <a:pPr algn="just" eaLnBrk="1" hangingPunct="1">
              <a:spcBef>
                <a:spcPts val="500"/>
              </a:spcBef>
              <a:spcAft>
                <a:spcPts val="500"/>
              </a:spcAft>
              <a:defRPr/>
            </a:pPr>
            <a:r>
              <a:rPr lang="en-GB" sz="2800" dirty="0"/>
              <a:t>Operator overloading refers to giving normal C++ operators such as +, *, and &lt;= so on, an additional meaning when they are applied to user defined data types</a:t>
            </a:r>
          </a:p>
          <a:p>
            <a:pPr marL="0" indent="0" algn="just" eaLnBrk="1" hangingPunct="1">
              <a:spcBef>
                <a:spcPts val="500"/>
              </a:spcBef>
              <a:spcAft>
                <a:spcPts val="500"/>
              </a:spcAft>
              <a:buFont typeface="Wingdings" pitchFamily="2" charset="2"/>
              <a:buNone/>
              <a:defRPr/>
            </a:pPr>
            <a:r>
              <a:rPr lang="en-GB" sz="2800" dirty="0"/>
              <a:t>    	</a:t>
            </a:r>
            <a:endParaRPr lang="en-GB" sz="2400" dirty="0"/>
          </a:p>
          <a:p>
            <a:pPr marL="0" indent="0" eaLnBrk="1" hangingPunct="1">
              <a:spcBef>
                <a:spcPts val="500"/>
              </a:spcBef>
              <a:spcAft>
                <a:spcPts val="500"/>
              </a:spcAft>
              <a:buFont typeface="Wingdings" pitchFamily="2" charset="2"/>
              <a:buNone/>
              <a:defRPr/>
            </a:pPr>
            <a:endParaRPr lang="en-GB" sz="1600" b="1" dirty="0">
              <a:solidFill>
                <a:srgbClr val="EAEAEA"/>
              </a:solidFill>
              <a:latin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pPr eaLnBrk="1" hangingPunct="1">
              <a:defRPr/>
            </a:pPr>
            <a:r>
              <a:rPr lang="en-GB" dirty="0"/>
              <a:t>C++ Operator Overloading </a:t>
            </a:r>
            <a:r>
              <a:rPr lang="en-GB" sz="2800" dirty="0">
                <a:solidFill>
                  <a:srgbClr val="C00000"/>
                </a:solidFill>
              </a:rPr>
              <a:t>(Syntax)</a:t>
            </a:r>
          </a:p>
        </p:txBody>
      </p:sp>
      <p:sp>
        <p:nvSpPr>
          <p:cNvPr id="5" name="Rectangle 3"/>
          <p:cNvSpPr txBox="1">
            <a:spLocks noChangeArrowheads="1"/>
          </p:cNvSpPr>
          <p:nvPr/>
        </p:nvSpPr>
        <p:spPr bwMode="auto">
          <a:xfrm>
            <a:off x="685800" y="1524000"/>
            <a:ext cx="7772400" cy="4648200"/>
          </a:xfrm>
          <a:prstGeom prst="rect">
            <a:avLst/>
          </a:prstGeom>
          <a:noFill/>
          <a:ln>
            <a:noFill/>
          </a:ln>
          <a:effectLst/>
        </p:spPr>
        <p:txBody>
          <a:bodyPr/>
          <a:lst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a:buFontTx/>
              <a:buNone/>
              <a:defRPr/>
            </a:pPr>
            <a:r>
              <a:rPr lang="en-US" sz="2400" b="1" i="1" dirty="0" err="1">
                <a:latin typeface="Times New Roman" pitchFamily="18" charset="0"/>
                <a:cs typeface="Times New Roman" pitchFamily="18" charset="0"/>
              </a:rPr>
              <a:t>returnType</a:t>
            </a:r>
            <a:r>
              <a:rPr lang="en-US" sz="2400" b="1" dirty="0">
                <a:latin typeface="Times New Roman" pitchFamily="18" charset="0"/>
                <a:cs typeface="Times New Roman" pitchFamily="18" charset="0"/>
              </a:rPr>
              <a:t> operator*(</a:t>
            </a:r>
            <a:r>
              <a:rPr lang="en-US" sz="2400" b="1" i="1" dirty="0">
                <a:latin typeface="Times New Roman" pitchFamily="18" charset="0"/>
                <a:cs typeface="Times New Roman" pitchFamily="18" charset="0"/>
              </a:rPr>
              <a:t>parameters</a:t>
            </a:r>
            <a:r>
              <a:rPr lang="en-US" sz="2400" b="1" dirty="0">
                <a:latin typeface="Times New Roman" pitchFamily="18" charset="0"/>
                <a:cs typeface="Times New Roman" pitchFamily="18" charset="0"/>
              </a:rPr>
              <a:t>);</a:t>
            </a:r>
          </a:p>
          <a:p>
            <a:pPr>
              <a:buFontTx/>
              <a:buNone/>
              <a:defRPr/>
            </a:pPr>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sym typeface="Symbol" pitchFamily="18" charset="2"/>
              </a:rPr>
              <a:t>             </a:t>
            </a:r>
            <a:br>
              <a:rPr lang="en-US" sz="2400" b="1" dirty="0">
                <a:latin typeface="Times New Roman" pitchFamily="18" charset="0"/>
                <a:cs typeface="Times New Roman" pitchFamily="18" charset="0"/>
                <a:sym typeface="Symbol" pitchFamily="18" charset="2"/>
              </a:rPr>
            </a:br>
            <a:r>
              <a:rPr lang="en-US" sz="2000" b="1" dirty="0">
                <a:solidFill>
                  <a:srgbClr val="FF0000"/>
                </a:solidFill>
                <a:latin typeface="Times New Roman" pitchFamily="18" charset="0"/>
                <a:cs typeface="Times New Roman" pitchFamily="18" charset="0"/>
                <a:sym typeface="Symbol" pitchFamily="18" charset="2"/>
              </a:rPr>
              <a:t>any type             keyword    operator symbol</a:t>
            </a:r>
          </a:p>
          <a:p>
            <a:pPr>
              <a:defRPr/>
            </a:pPr>
            <a:endParaRPr lang="en-US" sz="2800" i="1" dirty="0">
              <a:latin typeface="Times New Roman" pitchFamily="18" charset="0"/>
              <a:cs typeface="Times New Roman" pitchFamily="18" charset="0"/>
              <a:sym typeface="Symbol" pitchFamily="18" charset="2"/>
            </a:endParaRPr>
          </a:p>
          <a:p>
            <a:pPr>
              <a:defRPr/>
            </a:pPr>
            <a:r>
              <a:rPr lang="en-US" sz="2800" dirty="0">
                <a:solidFill>
                  <a:srgbClr val="FF0000"/>
                </a:solidFill>
                <a:latin typeface="Times New Roman" pitchFamily="18" charset="0"/>
                <a:cs typeface="Times New Roman" pitchFamily="18" charset="0"/>
                <a:sym typeface="Symbol" pitchFamily="18" charset="2"/>
              </a:rPr>
              <a:t>Return type </a:t>
            </a:r>
            <a:r>
              <a:rPr lang="en-US" sz="2800" dirty="0">
                <a:latin typeface="Times New Roman" pitchFamily="18" charset="0"/>
                <a:cs typeface="Times New Roman" pitchFamily="18" charset="0"/>
                <a:sym typeface="Symbol" pitchFamily="18" charset="2"/>
              </a:rPr>
              <a:t>may be whatever the operator returns</a:t>
            </a:r>
          </a:p>
          <a:p>
            <a:pPr lvl="1">
              <a:defRPr/>
            </a:pPr>
            <a:r>
              <a:rPr lang="en-US" sz="2400" dirty="0">
                <a:latin typeface="Times New Roman" pitchFamily="18" charset="0"/>
                <a:cs typeface="Times New Roman" pitchFamily="18" charset="0"/>
                <a:sym typeface="Symbol" pitchFamily="18" charset="2"/>
              </a:rPr>
              <a:t>Including a reference to the object of the operand</a:t>
            </a:r>
          </a:p>
          <a:p>
            <a:pPr marL="457200" lvl="1" indent="0">
              <a:buFont typeface="Wingdings" pitchFamily="2" charset="2"/>
              <a:buNone/>
              <a:defRPr/>
            </a:pPr>
            <a:endParaRPr lang="en-US" sz="2400" dirty="0">
              <a:latin typeface="Times New Roman" pitchFamily="18" charset="0"/>
              <a:cs typeface="Times New Roman" pitchFamily="18" charset="0"/>
              <a:sym typeface="Symbol" pitchFamily="18" charset="2"/>
            </a:endParaRPr>
          </a:p>
          <a:p>
            <a:pPr>
              <a:defRPr/>
            </a:pPr>
            <a:r>
              <a:rPr lang="en-US" sz="2800" dirty="0">
                <a:solidFill>
                  <a:srgbClr val="FF0000"/>
                </a:solidFill>
                <a:latin typeface="Times New Roman" pitchFamily="18" charset="0"/>
                <a:cs typeface="Times New Roman" pitchFamily="18" charset="0"/>
                <a:sym typeface="Symbol" pitchFamily="18" charset="2"/>
              </a:rPr>
              <a:t>Operator symbol </a:t>
            </a:r>
            <a:r>
              <a:rPr lang="en-US" sz="2800" dirty="0">
                <a:latin typeface="Times New Roman" pitchFamily="18" charset="0"/>
                <a:cs typeface="Times New Roman" pitchFamily="18" charset="0"/>
                <a:sym typeface="Symbol" pitchFamily="18" charset="2"/>
              </a:rPr>
              <a:t>may be any valid operator allowed by the language compiler (see the following list)</a:t>
            </a:r>
            <a:endParaRPr lang="en-US" sz="2800" i="1" dirty="0">
              <a:latin typeface="Times New Roman" pitchFamily="18" charset="0"/>
              <a:cs typeface="Times New Roman" pitchFamily="18" charset="0"/>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ChangeAspect="1"/>
          </p:cNvGraphicFramePr>
          <p:nvPr/>
        </p:nvGraphicFramePr>
        <p:xfrm>
          <a:off x="1371600" y="5257800"/>
          <a:ext cx="6172200" cy="1363663"/>
        </p:xfrm>
        <a:graphic>
          <a:graphicData uri="http://schemas.openxmlformats.org/presentationml/2006/ole">
            <mc:AlternateContent xmlns:mc="http://schemas.openxmlformats.org/markup-compatibility/2006">
              <mc:Choice xmlns:v="urn:schemas-microsoft-com:vml" Requires="v">
                <p:oleObj name="Document" r:id="rId3" imgW="4819291" imgH="1120279" progId="Word.Document.8">
                  <p:embed/>
                </p:oleObj>
              </mc:Choice>
              <mc:Fallback>
                <p:oleObj name="Document" r:id="rId3" imgW="4819291" imgH="1120279"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257800"/>
                        <a:ext cx="6172200" cy="1363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Table 7"/>
          <p:cNvGraphicFramePr>
            <a:graphicFrameLocks noGrp="1"/>
          </p:cNvGraphicFramePr>
          <p:nvPr/>
        </p:nvGraphicFramePr>
        <p:xfrm>
          <a:off x="1371600" y="685800"/>
          <a:ext cx="6172200" cy="4327525"/>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tblGrid>
              <a:tr h="518143">
                <a:tc gridSpan="6">
                  <a:txBody>
                    <a:bodyPr/>
                    <a:lstStyle/>
                    <a:p>
                      <a:pPr algn="ctr"/>
                      <a:r>
                        <a:rPr lang="en-US" sz="2800" dirty="0"/>
                        <a:t>Operators that can</a:t>
                      </a:r>
                      <a:r>
                        <a:rPr lang="en-US" sz="2800" baseline="0" dirty="0"/>
                        <a:t> be overloaded</a:t>
                      </a:r>
                      <a:endParaRPr lang="en-US" sz="2800" dirty="0"/>
                    </a:p>
                  </a:txBody>
                  <a:tcPr marT="45712" marB="45712"/>
                </a:tc>
                <a:tc hMerge="1">
                  <a:txBody>
                    <a:bodyPr/>
                    <a:lstStyle/>
                    <a:p>
                      <a:pPr algn="ctr"/>
                      <a:endParaRPr lang="en-US" sz="1800" dirty="0"/>
                    </a:p>
                  </a:txBody>
                  <a:tcPr/>
                </a:tc>
                <a:tc hMerge="1">
                  <a:txBody>
                    <a:bodyPr/>
                    <a:lstStyle/>
                    <a:p>
                      <a:pPr algn="ctr"/>
                      <a:endParaRPr lang="en-US" sz="1800" dirty="0"/>
                    </a:p>
                  </a:txBody>
                  <a:tcPr/>
                </a:tc>
                <a:tc hMerge="1">
                  <a:txBody>
                    <a:bodyPr/>
                    <a:lstStyle/>
                    <a:p>
                      <a:pPr algn="ctr"/>
                      <a:endParaRPr lang="en-US" sz="1800" dirty="0"/>
                    </a:p>
                  </a:txBody>
                  <a:tcPr/>
                </a:tc>
                <a:tc hMerge="1">
                  <a:txBody>
                    <a:bodyPr/>
                    <a:lstStyle/>
                    <a:p>
                      <a:pPr algn="ctr"/>
                      <a:endParaRPr lang="en-US" sz="1800" dirty="0"/>
                    </a:p>
                  </a:txBody>
                  <a:tcPr/>
                </a:tc>
                <a:tc hMerge="1">
                  <a:txBody>
                    <a:bodyPr/>
                    <a:lstStyle/>
                    <a:p>
                      <a:pPr algn="ctr"/>
                      <a:endParaRPr lang="en-US" sz="1800" dirty="0"/>
                    </a:p>
                  </a:txBody>
                  <a:tcPr/>
                </a:tc>
                <a:extLst>
                  <a:ext uri="{0D108BD9-81ED-4DB2-BD59-A6C34878D82A}">
                    <a16:rowId xmlns:a16="http://schemas.microsoft.com/office/drawing/2014/main" val="10000"/>
                  </a:ext>
                </a:extLst>
              </a:tr>
              <a:tr h="493058">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extLst>
                  <a:ext uri="{0D108BD9-81ED-4DB2-BD59-A6C34878D82A}">
                    <a16:rowId xmlns:a16="http://schemas.microsoft.com/office/drawing/2014/main" val="10001"/>
                  </a:ext>
                </a:extLst>
              </a:tr>
              <a:tr h="493058">
                <a:tc>
                  <a:txBody>
                    <a:bodyPr/>
                    <a:lstStyle/>
                    <a:p>
                      <a:pPr algn="ctr"/>
                      <a:r>
                        <a:rPr lang="en-US" sz="1800" dirty="0"/>
                        <a:t>&amp;</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&lt;</a:t>
                      </a:r>
                    </a:p>
                  </a:txBody>
                  <a:tcPr marT="45712" marB="45712"/>
                </a:tc>
                <a:extLst>
                  <a:ext uri="{0D108BD9-81ED-4DB2-BD59-A6C34878D82A}">
                    <a16:rowId xmlns:a16="http://schemas.microsoft.com/office/drawing/2014/main" val="10002"/>
                  </a:ext>
                </a:extLst>
              </a:tr>
              <a:tr h="493058">
                <a:tc>
                  <a:txBody>
                    <a:bodyPr/>
                    <a:lstStyle/>
                    <a:p>
                      <a:pPr algn="ctr"/>
                      <a:r>
                        <a:rPr lang="en-US" sz="1800" dirty="0"/>
                        <a:t>&gt;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extLst>
                  <a:ext uri="{0D108BD9-81ED-4DB2-BD59-A6C34878D82A}">
                    <a16:rowId xmlns:a16="http://schemas.microsoft.com/office/drawing/2014/main" val="10003"/>
                  </a:ext>
                </a:extLst>
              </a:tr>
              <a:tr h="493058">
                <a:tc>
                  <a:txBody>
                    <a:bodyPr/>
                    <a:lstStyle/>
                    <a:p>
                      <a:pPr algn="ctr"/>
                      <a:r>
                        <a:rPr lang="en-US" sz="1800" dirty="0"/>
                        <a:t>^=</a:t>
                      </a:r>
                    </a:p>
                  </a:txBody>
                  <a:tcPr marT="45712" marB="45712"/>
                </a:tc>
                <a:tc>
                  <a:txBody>
                    <a:bodyPr/>
                    <a:lstStyle/>
                    <a:p>
                      <a:pPr algn="ctr"/>
                      <a:r>
                        <a:rPr lang="en-US" sz="1800" dirty="0"/>
                        <a:t>&amp;=</a:t>
                      </a:r>
                    </a:p>
                  </a:txBody>
                  <a:tcPr marT="45712" marB="45712"/>
                </a:tc>
                <a:tc>
                  <a:txBody>
                    <a:bodyPr/>
                    <a:lstStyle/>
                    <a:p>
                      <a:pPr algn="ctr"/>
                      <a:r>
                        <a:rPr lang="en-US" sz="1800" dirty="0"/>
                        <a:t>|=</a:t>
                      </a:r>
                    </a:p>
                  </a:txBody>
                  <a:tcPr marT="45712" marB="45712"/>
                </a:tc>
                <a:tc>
                  <a:txBody>
                    <a:bodyPr/>
                    <a:lstStyle/>
                    <a:p>
                      <a:pPr algn="ctr"/>
                      <a:r>
                        <a:rPr lang="en-US" sz="1800" dirty="0"/>
                        <a:t>&lt;&lt;</a:t>
                      </a:r>
                    </a:p>
                  </a:txBody>
                  <a:tcPr marT="45712" marB="45712"/>
                </a:tc>
                <a:tc>
                  <a:txBody>
                    <a:bodyPr/>
                    <a:lstStyle/>
                    <a:p>
                      <a:pPr algn="ctr"/>
                      <a:r>
                        <a:rPr lang="en-US" sz="1800" dirty="0"/>
                        <a:t>&gt;&gt;</a:t>
                      </a:r>
                    </a:p>
                  </a:txBody>
                  <a:tcPr marT="45712" marB="45712"/>
                </a:tc>
                <a:tc>
                  <a:txBody>
                    <a:bodyPr/>
                    <a:lstStyle/>
                    <a:p>
                      <a:pPr algn="ctr"/>
                      <a:r>
                        <a:rPr lang="en-US" sz="1800" dirty="0"/>
                        <a:t>&gt;&gt;=</a:t>
                      </a:r>
                    </a:p>
                  </a:txBody>
                  <a:tcPr marT="45712" marB="45712"/>
                </a:tc>
                <a:extLst>
                  <a:ext uri="{0D108BD9-81ED-4DB2-BD59-A6C34878D82A}">
                    <a16:rowId xmlns:a16="http://schemas.microsoft.com/office/drawing/2014/main" val="10004"/>
                  </a:ext>
                </a:extLst>
              </a:tr>
              <a:tr h="493058">
                <a:tc>
                  <a:txBody>
                    <a:bodyPr/>
                    <a:lstStyle/>
                    <a:p>
                      <a:pPr algn="ctr"/>
                      <a:r>
                        <a:rPr lang="en-US" sz="1800" dirty="0"/>
                        <a:t>&lt;&lt;=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&lt;=</a:t>
                      </a:r>
                    </a:p>
                  </a:txBody>
                  <a:tcPr marT="45712" marB="45712"/>
                </a:tc>
                <a:tc>
                  <a:txBody>
                    <a:bodyPr/>
                    <a:lstStyle/>
                    <a:p>
                      <a:pPr algn="ctr"/>
                      <a:r>
                        <a:rPr lang="en-US" sz="1800" dirty="0"/>
                        <a:t>&gt;=</a:t>
                      </a:r>
                    </a:p>
                  </a:txBody>
                  <a:tcPr marT="45712" marB="45712"/>
                </a:tc>
                <a:tc>
                  <a:txBody>
                    <a:bodyPr/>
                    <a:lstStyle/>
                    <a:p>
                      <a:pPr algn="ctr"/>
                      <a:r>
                        <a:rPr lang="en-US" sz="1800" dirty="0"/>
                        <a:t>&amp;&amp;</a:t>
                      </a:r>
                    </a:p>
                  </a:txBody>
                  <a:tcPr marT="45712" marB="45712"/>
                </a:tc>
                <a:extLst>
                  <a:ext uri="{0D108BD9-81ED-4DB2-BD59-A6C34878D82A}">
                    <a16:rowId xmlns:a16="http://schemas.microsoft.com/office/drawing/2014/main" val="10005"/>
                  </a:ext>
                </a:extLst>
              </a:tr>
              <a:tr h="493058">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a:t>
                      </a:r>
                    </a:p>
                  </a:txBody>
                  <a:tcPr marT="45712" marB="45712"/>
                </a:tc>
                <a:tc>
                  <a:txBody>
                    <a:bodyPr/>
                    <a:lstStyle/>
                    <a:p>
                      <a:pPr algn="ctr"/>
                      <a:r>
                        <a:rPr lang="en-US" sz="1800" dirty="0"/>
                        <a:t>-&gt;*</a:t>
                      </a:r>
                    </a:p>
                  </a:txBody>
                  <a:tcPr marT="45712" marB="45712"/>
                </a:tc>
                <a:tc>
                  <a:txBody>
                    <a:bodyPr/>
                    <a:lstStyle/>
                    <a:p>
                      <a:pPr algn="ctr"/>
                      <a:r>
                        <a:rPr lang="en-US" sz="1800" dirty="0"/>
                        <a:t>,</a:t>
                      </a:r>
                    </a:p>
                  </a:txBody>
                  <a:tcPr marT="45712" marB="45712"/>
                </a:tc>
                <a:tc>
                  <a:txBody>
                    <a:bodyPr/>
                    <a:lstStyle/>
                    <a:p>
                      <a:pPr algn="ctr"/>
                      <a:r>
                        <a:rPr lang="en-US" sz="1800" dirty="0"/>
                        <a:t>-&gt;</a:t>
                      </a:r>
                    </a:p>
                  </a:txBody>
                  <a:tcPr marT="45712" marB="45712"/>
                </a:tc>
                <a:extLst>
                  <a:ext uri="{0D108BD9-81ED-4DB2-BD59-A6C34878D82A}">
                    <a16:rowId xmlns:a16="http://schemas.microsoft.com/office/drawing/2014/main" val="10006"/>
                  </a:ext>
                </a:extLst>
              </a:tr>
              <a:tr h="851033">
                <a:tc>
                  <a:txBody>
                    <a:bodyPr/>
                    <a:lstStyle/>
                    <a:p>
                      <a:pPr algn="ctr"/>
                      <a:r>
                        <a:rPr lang="en-US" sz="1800" dirty="0"/>
                        <a:t>[]</a:t>
                      </a:r>
                    </a:p>
                  </a:txBody>
                  <a:tcPr marT="45712" marB="45712"/>
                </a:tc>
                <a:tc>
                  <a:txBody>
                    <a:bodyPr/>
                    <a:lstStyle/>
                    <a:p>
                      <a:pPr algn="ctr"/>
                      <a:r>
                        <a:rPr lang="en-US" sz="1800" dirty="0"/>
                        <a:t>() </a:t>
                      </a:r>
                    </a:p>
                  </a:txBody>
                  <a:tcPr marT="45712" marB="45712"/>
                </a:tc>
                <a:tc>
                  <a:txBody>
                    <a:bodyPr/>
                    <a:lstStyle/>
                    <a:p>
                      <a:pPr algn="ctr"/>
                      <a:r>
                        <a:rPr lang="en-US" sz="1800" dirty="0"/>
                        <a:t>new </a:t>
                      </a:r>
                    </a:p>
                  </a:txBody>
                  <a:tcPr marT="45712" marB="45712"/>
                </a:tc>
                <a:tc>
                  <a:txBody>
                    <a:bodyPr/>
                    <a:lstStyle/>
                    <a:p>
                      <a:pPr algn="ctr"/>
                      <a:r>
                        <a:rPr lang="en-US" sz="1800" dirty="0"/>
                        <a:t>delete</a:t>
                      </a:r>
                    </a:p>
                  </a:txBody>
                  <a:tcPr marT="45712" marB="45712"/>
                </a:tc>
                <a:tc>
                  <a:txBody>
                    <a:bodyPr/>
                    <a:lstStyle/>
                    <a:p>
                      <a:pPr algn="ctr"/>
                      <a:r>
                        <a:rPr lang="en-US" sz="1800" dirty="0"/>
                        <a:t>new[]</a:t>
                      </a:r>
                    </a:p>
                  </a:txBody>
                  <a:tcPr marT="45712" marB="45712"/>
                </a:tc>
                <a:tc>
                  <a:txBody>
                    <a:bodyPr/>
                    <a:lstStyle/>
                    <a:p>
                      <a:pPr algn="ctr"/>
                      <a:r>
                        <a:rPr lang="en-US" sz="1800" dirty="0"/>
                        <a:t>delete[]</a:t>
                      </a:r>
                    </a:p>
                  </a:txBody>
                  <a:tcPr marT="45712" marB="45712"/>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pPr eaLnBrk="1" hangingPunct="1">
              <a:defRPr/>
            </a:pPr>
            <a:r>
              <a:rPr lang="en-US" dirty="0"/>
              <a:t>Types of Operators</a:t>
            </a:r>
          </a:p>
        </p:txBody>
      </p:sp>
      <p:sp>
        <p:nvSpPr>
          <p:cNvPr id="8" name="Content Placeholder 7"/>
          <p:cNvSpPr>
            <a:spLocks noGrp="1"/>
          </p:cNvSpPr>
          <p:nvPr>
            <p:ph idx="1"/>
          </p:nvPr>
        </p:nvSpPr>
        <p:spPr>
          <a:xfrm>
            <a:off x="609600" y="2020888"/>
            <a:ext cx="8229600" cy="4527550"/>
          </a:xfrm>
        </p:spPr>
        <p:txBody>
          <a:bodyPr/>
          <a:lstStyle/>
          <a:p>
            <a:pPr marL="0" indent="0" eaLnBrk="1" hangingPunct="1">
              <a:buFont typeface="Wingdings" pitchFamily="2" charset="2"/>
              <a:buNone/>
              <a:defRPr/>
            </a:pPr>
            <a:r>
              <a:rPr lang="en-GB" dirty="0"/>
              <a:t>		      OPERATORS</a:t>
            </a:r>
          </a:p>
          <a:p>
            <a:pPr marL="0" indent="0" eaLnBrk="1" hangingPunct="1">
              <a:buFont typeface="Wingdings" pitchFamily="2" charset="2"/>
              <a:buNone/>
              <a:defRPr/>
            </a:pPr>
            <a:r>
              <a:rPr lang="en-GB" dirty="0"/>
              <a:t>	</a:t>
            </a:r>
          </a:p>
        </p:txBody>
      </p:sp>
      <p:cxnSp>
        <p:nvCxnSpPr>
          <p:cNvPr id="10" name="Straight Connector 9"/>
          <p:cNvCxnSpPr>
            <a:endCxn id="12294" idx="0"/>
          </p:cNvCxnSpPr>
          <p:nvPr/>
        </p:nvCxnSpPr>
        <p:spPr bwMode="auto">
          <a:xfrm flipH="1">
            <a:off x="2933700" y="2554288"/>
            <a:ext cx="1104900" cy="714375"/>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bwMode="auto">
          <a:xfrm>
            <a:off x="4648200" y="2554288"/>
            <a:ext cx="990600" cy="68580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2294" name="TextBox 13"/>
          <p:cNvSpPr txBox="1">
            <a:spLocks noChangeArrowheads="1"/>
          </p:cNvSpPr>
          <p:nvPr/>
        </p:nvSpPr>
        <p:spPr bwMode="auto">
          <a:xfrm>
            <a:off x="2209800" y="3268663"/>
            <a:ext cx="1447800" cy="584200"/>
          </a:xfrm>
          <a:prstGeom prst="rect">
            <a:avLst/>
          </a:prstGeom>
          <a:noFill/>
          <a:ln w="9525">
            <a:noFill/>
            <a:miter lim="800000"/>
            <a:headEnd/>
            <a:tailEnd/>
          </a:ln>
        </p:spPr>
        <p:txBody>
          <a:bodyPr>
            <a:spAutoFit/>
          </a:bodyPr>
          <a:lstStyle/>
          <a:p>
            <a:r>
              <a:rPr lang="en-GB" sz="3200">
                <a:solidFill>
                  <a:srgbClr val="C00000"/>
                </a:solidFill>
              </a:rPr>
              <a:t>Unary</a:t>
            </a:r>
          </a:p>
        </p:txBody>
      </p:sp>
      <p:sp>
        <p:nvSpPr>
          <p:cNvPr id="12295" name="TextBox 14"/>
          <p:cNvSpPr txBox="1">
            <a:spLocks noChangeArrowheads="1"/>
          </p:cNvSpPr>
          <p:nvPr/>
        </p:nvSpPr>
        <p:spPr bwMode="auto">
          <a:xfrm>
            <a:off x="4670425" y="3246438"/>
            <a:ext cx="2438400" cy="1079500"/>
          </a:xfrm>
          <a:prstGeom prst="rect">
            <a:avLst/>
          </a:prstGeom>
          <a:noFill/>
          <a:ln w="9525">
            <a:noFill/>
            <a:miter lim="800000"/>
            <a:headEnd/>
            <a:tailEnd/>
          </a:ln>
        </p:spPr>
        <p:txBody>
          <a:bodyPr>
            <a:spAutoFit/>
          </a:bodyPr>
          <a:lstStyle/>
          <a:p>
            <a:r>
              <a:rPr lang="en-GB" sz="3200"/>
              <a:t>    </a:t>
            </a:r>
            <a:r>
              <a:rPr lang="en-GB" sz="3200">
                <a:solidFill>
                  <a:srgbClr val="C00000"/>
                </a:solidFill>
              </a:rPr>
              <a:t>Binary</a:t>
            </a:r>
          </a:p>
          <a:p>
            <a:r>
              <a:rPr lang="en-GB" sz="3200"/>
              <a:t>(+, &lt;, =, …)</a:t>
            </a:r>
          </a:p>
        </p:txBody>
      </p:sp>
      <p:cxnSp>
        <p:nvCxnSpPr>
          <p:cNvPr id="21" name="Straight Connector 20"/>
          <p:cNvCxnSpPr/>
          <p:nvPr/>
        </p:nvCxnSpPr>
        <p:spPr bwMode="auto">
          <a:xfrm flipH="1">
            <a:off x="1524000" y="3852863"/>
            <a:ext cx="1104900" cy="71120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bwMode="auto">
          <a:xfrm>
            <a:off x="2933700" y="3878263"/>
            <a:ext cx="990600" cy="68580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2298" name="TextBox 22"/>
          <p:cNvSpPr txBox="1">
            <a:spLocks noChangeArrowheads="1"/>
          </p:cNvSpPr>
          <p:nvPr/>
        </p:nvSpPr>
        <p:spPr bwMode="auto">
          <a:xfrm>
            <a:off x="304800" y="4687888"/>
            <a:ext cx="2438400" cy="1079500"/>
          </a:xfrm>
          <a:prstGeom prst="rect">
            <a:avLst/>
          </a:prstGeom>
          <a:noFill/>
          <a:ln w="9525">
            <a:noFill/>
            <a:miter lim="800000"/>
            <a:headEnd/>
            <a:tailEnd/>
          </a:ln>
        </p:spPr>
        <p:txBody>
          <a:bodyPr>
            <a:spAutoFit/>
          </a:bodyPr>
          <a:lstStyle/>
          <a:p>
            <a:r>
              <a:rPr lang="en-GB" sz="3200"/>
              <a:t>    Prefix</a:t>
            </a:r>
          </a:p>
          <a:p>
            <a:r>
              <a:rPr lang="en-GB" sz="3200"/>
              <a:t>(!, &amp; , ~ , …)</a:t>
            </a:r>
          </a:p>
        </p:txBody>
      </p:sp>
      <p:sp>
        <p:nvSpPr>
          <p:cNvPr id="12299" name="TextBox 23"/>
          <p:cNvSpPr txBox="1">
            <a:spLocks noChangeArrowheads="1"/>
          </p:cNvSpPr>
          <p:nvPr/>
        </p:nvSpPr>
        <p:spPr bwMode="auto">
          <a:xfrm>
            <a:off x="2943225" y="4722813"/>
            <a:ext cx="2438400" cy="1076325"/>
          </a:xfrm>
          <a:prstGeom prst="rect">
            <a:avLst/>
          </a:prstGeom>
          <a:noFill/>
          <a:ln w="9525">
            <a:noFill/>
            <a:miter lim="800000"/>
            <a:headEnd/>
            <a:tailEnd/>
          </a:ln>
        </p:spPr>
        <p:txBody>
          <a:bodyPr>
            <a:spAutoFit/>
          </a:bodyPr>
          <a:lstStyle/>
          <a:p>
            <a:r>
              <a:rPr lang="en-GB" sz="3200"/>
              <a:t>    Postfix</a:t>
            </a:r>
          </a:p>
          <a:p>
            <a:r>
              <a:rPr lang="en-GB" sz="3200"/>
              <a:t>(++, --, …)</a:t>
            </a:r>
          </a:p>
        </p:txBody>
      </p:sp>
      <p:sp>
        <p:nvSpPr>
          <p:cNvPr id="13" name="Rectangle 2"/>
          <p:cNvSpPr txBox="1">
            <a:spLocks noChangeArrowheads="1"/>
          </p:cNvSpPr>
          <p:nvPr/>
        </p:nvSpPr>
        <p:spPr bwMode="auto">
          <a:xfrm>
            <a:off x="6096000" y="2438400"/>
            <a:ext cx="2819400" cy="1143000"/>
          </a:xfrm>
          <a:prstGeom prst="rect">
            <a:avLst/>
          </a:prstGeom>
          <a:noFill/>
          <a:ln>
            <a:noFill/>
          </a:ln>
          <a:effectLst/>
        </p:spPr>
        <p:txBody>
          <a:bodyPr anchor="ctr"/>
          <a:lstStyle/>
          <a:p>
            <a:pPr algn="ctr" eaLnBrk="1" hangingPunct="1">
              <a:defRPr/>
            </a:pPr>
            <a:r>
              <a:rPr lang="en-US" sz="2000" b="1" kern="0" dirty="0">
                <a:solidFill>
                  <a:schemeClr val="tx2"/>
                </a:solidFill>
                <a:effectLst>
                  <a:outerShdw blurRad="38100" dist="38100" dir="2700000" algn="tl">
                    <a:srgbClr val="000000"/>
                  </a:outerShdw>
                </a:effectLst>
                <a:latin typeface="+mj-lt"/>
                <a:ea typeface="+mj-ea"/>
                <a:cs typeface="+mj-cs"/>
              </a:rPr>
              <a:t>Deals with two arguments</a:t>
            </a:r>
          </a:p>
        </p:txBody>
      </p:sp>
      <p:cxnSp>
        <p:nvCxnSpPr>
          <p:cNvPr id="12301" name="Straight Arrow Connector 15"/>
          <p:cNvCxnSpPr>
            <a:cxnSpLocks noChangeShapeType="1"/>
          </p:cNvCxnSpPr>
          <p:nvPr/>
        </p:nvCxnSpPr>
        <p:spPr bwMode="auto">
          <a:xfrm rot="10800000" flipV="1">
            <a:off x="6477000" y="3352800"/>
            <a:ext cx="609600" cy="304800"/>
          </a:xfrm>
          <a:prstGeom prst="straightConnector1">
            <a:avLst/>
          </a:prstGeom>
          <a:noFill/>
          <a:ln w="9525" algn="ctr">
            <a:solidFill>
              <a:schemeClr val="tx1"/>
            </a:solidFill>
            <a:round/>
            <a:headEnd/>
            <a:tailEnd type="arrow" w="med" len="med"/>
          </a:ln>
        </p:spPr>
      </p:cxnSp>
      <p:sp>
        <p:nvSpPr>
          <p:cNvPr id="17" name="Rectangle 2"/>
          <p:cNvSpPr txBox="1">
            <a:spLocks noChangeArrowheads="1"/>
          </p:cNvSpPr>
          <p:nvPr/>
        </p:nvSpPr>
        <p:spPr bwMode="auto">
          <a:xfrm>
            <a:off x="0" y="2362200"/>
            <a:ext cx="2819400" cy="1143000"/>
          </a:xfrm>
          <a:prstGeom prst="rect">
            <a:avLst/>
          </a:prstGeom>
          <a:noFill/>
          <a:ln>
            <a:noFill/>
          </a:ln>
          <a:effectLst/>
        </p:spPr>
        <p:txBody>
          <a:bodyPr anchor="ctr"/>
          <a:lstStyle/>
          <a:p>
            <a:pPr algn="ctr" eaLnBrk="1" hangingPunct="1">
              <a:defRPr/>
            </a:pPr>
            <a:r>
              <a:rPr lang="en-US" sz="2000" b="1" kern="0" dirty="0">
                <a:solidFill>
                  <a:schemeClr val="tx2"/>
                </a:solidFill>
                <a:effectLst>
                  <a:outerShdw blurRad="38100" dist="38100" dir="2700000" algn="tl">
                    <a:srgbClr val="000000"/>
                  </a:outerShdw>
                </a:effectLst>
                <a:latin typeface="+mj-lt"/>
                <a:ea typeface="+mj-ea"/>
                <a:cs typeface="+mj-cs"/>
              </a:rPr>
              <a:t>Deals with one argument</a:t>
            </a:r>
          </a:p>
        </p:txBody>
      </p:sp>
      <p:cxnSp>
        <p:nvCxnSpPr>
          <p:cNvPr id="12303" name="Straight Arrow Connector 18"/>
          <p:cNvCxnSpPr>
            <a:cxnSpLocks noChangeShapeType="1"/>
            <a:endCxn id="12294" idx="1"/>
          </p:cNvCxnSpPr>
          <p:nvPr/>
        </p:nvCxnSpPr>
        <p:spPr bwMode="auto">
          <a:xfrm>
            <a:off x="1600200" y="3200400"/>
            <a:ext cx="609600" cy="360363"/>
          </a:xfrm>
          <a:prstGeom prst="straightConnector1">
            <a:avLst/>
          </a:prstGeom>
          <a:noFill/>
          <a:ln w="9525" algn="ctr">
            <a:solidFill>
              <a:schemeClr val="tx1"/>
            </a:solidFill>
            <a:round/>
            <a:headEnd/>
            <a:tailEnd type="arrow"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357850"/>
          </a:xfrm>
        </p:spPr>
        <p:txBody>
          <a:bodyPr>
            <a:normAutofit/>
          </a:bodyPr>
          <a:lstStyle/>
          <a:p>
            <a:pPr algn="just"/>
            <a:r>
              <a:rPr lang="en-US" sz="2600" dirty="0">
                <a:latin typeface="Times New Roman" pitchFamily="18" charset="0"/>
                <a:cs typeface="Times New Roman" pitchFamily="18" charset="0"/>
              </a:rPr>
              <a:t>First, at least one of the operands in any overloaded operator must be a user-defined type. </a:t>
            </a:r>
          </a:p>
          <a:p>
            <a:pPr algn="just"/>
            <a:r>
              <a:rPr lang="en-US" sz="2600" dirty="0">
                <a:latin typeface="Times New Roman" pitchFamily="18" charset="0"/>
                <a:cs typeface="Times New Roman" pitchFamily="18" charset="0"/>
              </a:rPr>
              <a:t>This means you can not overload the plus operator to work with one integer and one double.</a:t>
            </a:r>
          </a:p>
          <a:p>
            <a:pPr algn="just"/>
            <a:r>
              <a:rPr lang="en-US" sz="2600" dirty="0">
                <a:latin typeface="Times New Roman" pitchFamily="18" charset="0"/>
                <a:cs typeface="Times New Roman" pitchFamily="18" charset="0"/>
              </a:rPr>
              <a:t> However, you could overload the plus operator to work with an integer and a </a:t>
            </a:r>
            <a:r>
              <a:rPr lang="en-US" sz="2600" dirty="0" err="1">
                <a:latin typeface="Times New Roman" pitchFamily="18" charset="0"/>
                <a:cs typeface="Times New Roman" pitchFamily="18" charset="0"/>
              </a:rPr>
              <a:t>Mystring</a:t>
            </a:r>
            <a:r>
              <a:rPr lang="en-US" sz="2600" dirty="0">
                <a:latin typeface="Times New Roman" pitchFamily="18" charset="0"/>
                <a:cs typeface="Times New Roman" pitchFamily="18" charset="0"/>
              </a:rPr>
              <a:t>.</a:t>
            </a:r>
          </a:p>
          <a:p>
            <a:pPr algn="just">
              <a:buNone/>
            </a:pPr>
            <a:endParaRPr lang="en-US" sz="2600" dirty="0">
              <a:latin typeface="Times New Roman" pitchFamily="18" charset="0"/>
              <a:cs typeface="Times New Roman" pitchFamily="18" charset="0"/>
            </a:endParaRPr>
          </a:p>
          <a:p>
            <a:r>
              <a:rPr lang="en-US" sz="2800" dirty="0"/>
              <a:t>No overloading operators for built-in types</a:t>
            </a:r>
          </a:p>
          <a:p>
            <a:pPr lvl="1"/>
            <a:r>
              <a:rPr lang="en-US" sz="2400" dirty="0"/>
              <a:t>Cannot change how two integers are added</a:t>
            </a:r>
          </a:p>
          <a:p>
            <a:pPr lvl="1"/>
            <a:r>
              <a:rPr lang="en-US" sz="2400" dirty="0"/>
              <a:t>Produces a syntax error</a:t>
            </a:r>
          </a:p>
          <a:p>
            <a:pPr algn="just"/>
            <a:endParaRPr lang="en-US" sz="2600" dirty="0">
              <a:latin typeface="Times New Roman" pitchFamily="18" charset="0"/>
              <a:cs typeface="Times New Roman" pitchFamily="18" charset="0"/>
            </a:endParaRPr>
          </a:p>
          <a:p>
            <a:pPr algn="just">
              <a:buNone/>
            </a:pPr>
            <a:endParaRPr lang="en-US" sz="2600" dirty="0">
              <a:latin typeface="Times New Roman" pitchFamily="18" charset="0"/>
              <a:cs typeface="Times New Roman" pitchFamily="18" charset="0"/>
            </a:endParaRPr>
          </a:p>
        </p:txBody>
      </p:sp>
      <p:sp>
        <p:nvSpPr>
          <p:cNvPr id="5" name="Rectangle 2"/>
          <p:cNvSpPr txBox="1">
            <a:spLocks noChangeArrowheads="1"/>
          </p:cNvSpPr>
          <p:nvPr/>
        </p:nvSpPr>
        <p:spPr>
          <a:xfrm>
            <a:off x="685800" y="228600"/>
            <a:ext cx="7772400" cy="9144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1">
                <a:ln>
                  <a:noFill/>
                </a:ln>
                <a:solidFill>
                  <a:schemeClr val="tx1"/>
                </a:solidFill>
                <a:effectLst/>
                <a:uLnTx/>
                <a:uFillTx/>
                <a:latin typeface="Times New Roman" pitchFamily="18" charset="0"/>
                <a:ea typeface="+mj-ea"/>
                <a:cs typeface="Times New Roman" pitchFamily="18" charset="0"/>
              </a:rPr>
              <a:t>Restrictions on Operator Overloadin</a:t>
            </a:r>
            <a:r>
              <a:rPr kumimoji="0" lang="en-US" sz="36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772400" cy="914400"/>
          </a:xfrm>
        </p:spPr>
        <p:txBody>
          <a:bodyPr/>
          <a:lstStyle/>
          <a:p>
            <a:r>
              <a:rPr lang="en-US" sz="3600" noProof="1"/>
              <a:t>Restrictions on Operator Overloadin</a:t>
            </a:r>
            <a:r>
              <a:rPr lang="en-US" sz="3600" dirty="0"/>
              <a:t>g</a:t>
            </a:r>
          </a:p>
        </p:txBody>
      </p:sp>
      <p:sp>
        <p:nvSpPr>
          <p:cNvPr id="8195" name="Rectangle 3"/>
          <p:cNvSpPr>
            <a:spLocks noGrp="1" noChangeArrowheads="1"/>
          </p:cNvSpPr>
          <p:nvPr>
            <p:ph type="body" idx="1"/>
          </p:nvPr>
        </p:nvSpPr>
        <p:spPr>
          <a:xfrm>
            <a:off x="609600" y="1066800"/>
            <a:ext cx="8077200" cy="5791200"/>
          </a:xfrm>
        </p:spPr>
        <p:txBody>
          <a:bodyPr>
            <a:normAutofit/>
          </a:bodyPr>
          <a:lstStyle/>
          <a:p>
            <a:r>
              <a:rPr lang="en-US" sz="2800" dirty="0"/>
              <a:t>Overloading restrictions</a:t>
            </a:r>
          </a:p>
          <a:p>
            <a:pPr lvl="1"/>
            <a:r>
              <a:rPr lang="en-US" sz="2400" dirty="0"/>
              <a:t>Precedence of an operator cannot be changed</a:t>
            </a:r>
          </a:p>
          <a:p>
            <a:pPr lvl="1"/>
            <a:r>
              <a:rPr lang="en-US" sz="2400" dirty="0"/>
              <a:t>Associativity of an operator cannot be changed</a:t>
            </a:r>
          </a:p>
          <a:p>
            <a:pPr lvl="1"/>
            <a:r>
              <a:rPr lang="en-US" sz="2400" dirty="0" err="1"/>
              <a:t>Arity</a:t>
            </a:r>
            <a:r>
              <a:rPr lang="en-US" sz="2400" dirty="0"/>
              <a:t> (number of operands) cannot be changed</a:t>
            </a:r>
          </a:p>
          <a:p>
            <a:pPr lvl="2"/>
            <a:r>
              <a:rPr lang="en-US" sz="2000" dirty="0"/>
              <a:t>Unary operators remain unary, and binary operators remain binary</a:t>
            </a:r>
          </a:p>
          <a:p>
            <a:pPr lvl="2"/>
            <a:r>
              <a:rPr lang="en-US" sz="2000" dirty="0"/>
              <a:t>Operators </a:t>
            </a:r>
            <a:r>
              <a:rPr lang="en-US" sz="2000" b="1" dirty="0">
                <a:latin typeface="Courier New" pitchFamily="49" charset="0"/>
              </a:rPr>
              <a:t>&amp;</a:t>
            </a:r>
            <a:r>
              <a:rPr lang="en-US" sz="2000" dirty="0"/>
              <a:t>, </a:t>
            </a:r>
            <a:r>
              <a:rPr lang="en-US" sz="2000" b="1" dirty="0">
                <a:latin typeface="Courier New" pitchFamily="49" charset="0"/>
              </a:rPr>
              <a:t>*</a:t>
            </a:r>
            <a:r>
              <a:rPr lang="en-US" sz="2000" dirty="0"/>
              <a:t>, </a:t>
            </a:r>
            <a:r>
              <a:rPr lang="en-US" sz="2000" b="1" dirty="0">
                <a:latin typeface="Courier New" pitchFamily="49" charset="0"/>
              </a:rPr>
              <a:t>+</a:t>
            </a:r>
            <a:r>
              <a:rPr lang="en-US" sz="2000" dirty="0"/>
              <a:t> and </a:t>
            </a:r>
            <a:r>
              <a:rPr lang="en-US" sz="2000" b="1" dirty="0">
                <a:latin typeface="Courier New" pitchFamily="49" charset="0"/>
              </a:rPr>
              <a:t>-</a:t>
            </a:r>
            <a:r>
              <a:rPr lang="en-US" sz="2000" dirty="0"/>
              <a:t> each have unary and binary versions</a:t>
            </a:r>
          </a:p>
          <a:p>
            <a:pPr lvl="2"/>
            <a:r>
              <a:rPr lang="en-US" sz="2000" dirty="0"/>
              <a:t>Unary and binary versions can be overloaded separately</a:t>
            </a:r>
          </a:p>
          <a:p>
            <a:r>
              <a:rPr lang="en-US" sz="2800" dirty="0"/>
              <a:t>No new operators can be created</a:t>
            </a:r>
          </a:p>
          <a:p>
            <a:pPr lvl="1"/>
            <a:r>
              <a:rPr lang="en-US" sz="2400" dirty="0"/>
              <a:t>Use only existing operators</a:t>
            </a:r>
          </a:p>
          <a:p>
            <a:pPr lvl="1"/>
            <a:r>
              <a:rPr lang="en-US" sz="2400" dirty="0"/>
              <a:t>For example, you could not create an operator ** to do exponents.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457200" y="457200"/>
            <a:ext cx="8229600" cy="5668963"/>
          </a:xfrm>
        </p:spPr>
        <p:txBody>
          <a:bodyPr/>
          <a:lstStyle/>
          <a:p>
            <a:pPr marL="609600" indent="-609600">
              <a:lnSpc>
                <a:spcPct val="90000"/>
              </a:lnSpc>
            </a:pPr>
            <a:endParaRPr lang="en-US" dirty="0"/>
          </a:p>
          <a:p>
            <a:pPr marL="609600" indent="-609600">
              <a:lnSpc>
                <a:spcPct val="90000"/>
              </a:lnSpc>
              <a:buNone/>
            </a:pPr>
            <a:r>
              <a:rPr lang="en-US" dirty="0"/>
              <a:t>The operator function can be defined either as </a:t>
            </a:r>
          </a:p>
          <a:p>
            <a:pPr marL="609600" indent="-609600">
              <a:lnSpc>
                <a:spcPct val="90000"/>
              </a:lnSpc>
            </a:pPr>
            <a:endParaRPr lang="en-US" dirty="0"/>
          </a:p>
          <a:p>
            <a:pPr marL="609600" indent="-609600">
              <a:lnSpc>
                <a:spcPct val="90000"/>
              </a:lnSpc>
              <a:buFontTx/>
              <a:buAutoNum type="arabicPeriod"/>
            </a:pPr>
            <a:r>
              <a:rPr lang="en-US" sz="3600" dirty="0"/>
              <a:t>Member function </a:t>
            </a:r>
          </a:p>
          <a:p>
            <a:pPr marL="609600" indent="-609600">
              <a:lnSpc>
                <a:spcPct val="90000"/>
              </a:lnSpc>
              <a:buFontTx/>
              <a:buNone/>
            </a:pPr>
            <a:r>
              <a:rPr lang="en-US" dirty="0"/>
              <a:t>   			OR </a:t>
            </a:r>
          </a:p>
          <a:p>
            <a:pPr marL="609600" indent="-609600">
              <a:lnSpc>
                <a:spcPct val="90000"/>
              </a:lnSpc>
              <a:buFontTx/>
              <a:buAutoNum type="arabicPeriod" startAt="2"/>
            </a:pPr>
            <a:r>
              <a:rPr lang="en-US" sz="3600" dirty="0"/>
              <a:t>Friend function</a:t>
            </a:r>
            <a:r>
              <a:rPr lang="en-US" dirty="0"/>
              <a:t> (</a:t>
            </a:r>
            <a:r>
              <a:rPr lang="en-US" dirty="0">
                <a:solidFill>
                  <a:srgbClr val="990033"/>
                </a:solidFill>
              </a:rPr>
              <a:t>non member function</a:t>
            </a:r>
            <a:r>
              <a:rPr lang="en-US" dirty="0"/>
              <a:t>)</a:t>
            </a:r>
          </a:p>
          <a:p>
            <a:pPr marL="609600" indent="-609600">
              <a:lnSpc>
                <a:spcPct val="90000"/>
              </a:lnSpc>
              <a:buFontTx/>
              <a:buNone/>
            </a:pPr>
            <a:endParaRPr lang="en-US" dirty="0"/>
          </a:p>
          <a:p>
            <a:pPr marL="609600" indent="-609600">
              <a:lnSpc>
                <a:spcPct val="90000"/>
              </a:lnSpc>
              <a:buFontTx/>
              <a:buNone/>
            </a:pPr>
            <a:r>
              <a:rPr lang="en-US" dirty="0"/>
              <a:t>Of the class which contains data members to be operated by the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ox(in)">
                                      <p:cBhvr>
                                        <p:cTn id="7" dur="500"/>
                                        <p:tgtEl>
                                          <p:spTgt spid="11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xEl>
                                              <p:pRg st="3" end="3"/>
                                            </p:txEl>
                                          </p:spTgt>
                                        </p:tgtEl>
                                        <p:attrNameLst>
                                          <p:attrName>style.visibility</p:attrName>
                                        </p:attrNameLst>
                                      </p:cBhvr>
                                      <p:to>
                                        <p:strVal val="visible"/>
                                      </p:to>
                                    </p:set>
                                    <p:animEffect transition="in" filter="box(in)">
                                      <p:cBhvr>
                                        <p:cTn id="12" dur="500"/>
                                        <p:tgtEl>
                                          <p:spTgt spid="1126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animEffect transition="in" filter="box(in)">
                                      <p:cBhvr>
                                        <p:cTn id="17" dur="500"/>
                                        <p:tgtEl>
                                          <p:spTgt spid="1126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267">
                                            <p:txEl>
                                              <p:pRg st="5" end="5"/>
                                            </p:txEl>
                                          </p:spTgt>
                                        </p:tgtEl>
                                        <p:attrNameLst>
                                          <p:attrName>style.visibility</p:attrName>
                                        </p:attrNameLst>
                                      </p:cBhvr>
                                      <p:to>
                                        <p:strVal val="visible"/>
                                      </p:to>
                                    </p:set>
                                    <p:animEffect transition="in" filter="box(in)">
                                      <p:cBhvr>
                                        <p:cTn id="22" dur="500"/>
                                        <p:tgtEl>
                                          <p:spTgt spid="112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animEffect transition="in" filter="box(in)">
                                      <p:cBhvr>
                                        <p:cTn id="27"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0"/>
            <a:ext cx="8382000" cy="914400"/>
          </a:xfrm>
        </p:spPr>
        <p:txBody>
          <a:bodyPr/>
          <a:lstStyle/>
          <a:p>
            <a:r>
              <a:rPr lang="en-US" dirty="0"/>
              <a:t>Defined as member function</a:t>
            </a:r>
          </a:p>
        </p:txBody>
      </p:sp>
      <p:sp>
        <p:nvSpPr>
          <p:cNvPr id="4099" name="Rectangle 3"/>
          <p:cNvSpPr>
            <a:spLocks noGrp="1" noChangeArrowheads="1"/>
          </p:cNvSpPr>
          <p:nvPr>
            <p:ph type="body" idx="1"/>
          </p:nvPr>
        </p:nvSpPr>
        <p:spPr>
          <a:xfrm>
            <a:off x="457200" y="685800"/>
            <a:ext cx="8229600" cy="6400800"/>
          </a:xfrm>
        </p:spPr>
        <p:txBody>
          <a:bodyPr/>
          <a:lstStyle/>
          <a:p>
            <a:pPr>
              <a:buFont typeface="Wingdings" pitchFamily="2" charset="2"/>
              <a:buNone/>
            </a:pPr>
            <a:r>
              <a:rPr lang="en-US" sz="2800" dirty="0"/>
              <a:t>1. Defined outside the class then </a:t>
            </a:r>
          </a:p>
          <a:p>
            <a:pPr>
              <a:buFont typeface="Wingdings" pitchFamily="2" charset="2"/>
              <a:buNone/>
            </a:pPr>
            <a:r>
              <a:rPr lang="en-US" sz="2800" dirty="0"/>
              <a:t>Return type </a:t>
            </a:r>
            <a:r>
              <a:rPr lang="en-US" dirty="0">
                <a:solidFill>
                  <a:srgbClr val="990033"/>
                </a:solidFill>
              </a:rPr>
              <a:t>operator</a:t>
            </a:r>
            <a:r>
              <a:rPr lang="en-US" sz="2800" dirty="0"/>
              <a:t> op (</a:t>
            </a:r>
            <a:r>
              <a:rPr lang="en-US" sz="2800" dirty="0" err="1"/>
              <a:t>arg_list</a:t>
            </a:r>
            <a:r>
              <a:rPr lang="en-US" sz="2800" dirty="0"/>
              <a:t>); (Declaration)</a:t>
            </a:r>
          </a:p>
          <a:p>
            <a:pPr>
              <a:buFont typeface="Wingdings" pitchFamily="2" charset="2"/>
              <a:buNone/>
            </a:pPr>
            <a:r>
              <a:rPr lang="en-US" sz="2800" dirty="0"/>
              <a:t>And </a:t>
            </a:r>
          </a:p>
          <a:p>
            <a:pPr>
              <a:buFont typeface="Wingdings" pitchFamily="2" charset="2"/>
              <a:buNone/>
            </a:pPr>
            <a:r>
              <a:rPr lang="en-US" sz="2800" dirty="0"/>
              <a:t>Return type </a:t>
            </a:r>
            <a:r>
              <a:rPr lang="en-US" sz="2800" dirty="0" err="1"/>
              <a:t>class_name</a:t>
            </a:r>
            <a:r>
              <a:rPr lang="en-US" sz="2800" dirty="0"/>
              <a:t> :: operator </a:t>
            </a:r>
            <a:r>
              <a:rPr lang="en-US" sz="2800" dirty="0">
                <a:solidFill>
                  <a:srgbClr val="990033"/>
                </a:solidFill>
              </a:rPr>
              <a:t>op </a:t>
            </a:r>
            <a:r>
              <a:rPr lang="en-US" sz="2800" dirty="0"/>
              <a:t>(</a:t>
            </a:r>
            <a:r>
              <a:rPr lang="en-US" sz="2800" dirty="0" err="1"/>
              <a:t>arg_list</a:t>
            </a:r>
            <a:r>
              <a:rPr lang="en-US" sz="2800" dirty="0"/>
              <a:t>)</a:t>
            </a:r>
          </a:p>
          <a:p>
            <a:pPr>
              <a:buFont typeface="Wingdings" pitchFamily="2" charset="2"/>
              <a:buNone/>
            </a:pPr>
            <a:r>
              <a:rPr lang="en-US" dirty="0"/>
              <a:t>{ (definition)</a:t>
            </a:r>
          </a:p>
          <a:p>
            <a:pPr>
              <a:buFont typeface="Wingdings" pitchFamily="2" charset="2"/>
              <a:buNone/>
            </a:pPr>
            <a:r>
              <a:rPr lang="en-US" dirty="0"/>
              <a:t>Function body….</a:t>
            </a:r>
          </a:p>
          <a:p>
            <a:pPr>
              <a:buFont typeface="Wingdings" pitchFamily="2" charset="2"/>
              <a:buNone/>
            </a:pPr>
            <a:r>
              <a:rPr lang="en-US" dirty="0"/>
              <a:t>}</a:t>
            </a:r>
          </a:p>
          <a:p>
            <a:pPr>
              <a:buFont typeface="Wingdings" pitchFamily="2" charset="2"/>
              <a:buNone/>
            </a:pPr>
            <a:r>
              <a:rPr lang="en-US" dirty="0"/>
              <a:t>2.Defined inside the class</a:t>
            </a:r>
          </a:p>
          <a:p>
            <a:pPr>
              <a:buFont typeface="Wingdings" pitchFamily="2" charset="2"/>
              <a:buNone/>
            </a:pPr>
            <a:r>
              <a:rPr lang="en-US" sz="2800" dirty="0" err="1"/>
              <a:t>Return_type</a:t>
            </a:r>
            <a:r>
              <a:rPr lang="en-US" sz="2800" dirty="0"/>
              <a:t> operator op (</a:t>
            </a:r>
            <a:r>
              <a:rPr lang="en-US" sz="2800" dirty="0" err="1"/>
              <a:t>arg_list</a:t>
            </a:r>
            <a:r>
              <a:rPr lang="en-US" sz="2800" dirty="0"/>
              <a:t>)</a:t>
            </a:r>
          </a:p>
          <a:p>
            <a:pPr>
              <a:buFont typeface="Wingdings" pitchFamily="2" charset="2"/>
              <a:buNone/>
            </a:pPr>
            <a:r>
              <a:rPr lang="en-US" sz="2800" dirty="0"/>
              <a:t>{…function body }</a:t>
            </a:r>
          </a:p>
          <a:p>
            <a:pPr>
              <a:buFont typeface="Wingdings" pitchFamily="2" charset="2"/>
              <a:buNone/>
            </a:pPr>
            <a:endParaRPr lang="en-US" sz="2800" dirty="0"/>
          </a:p>
          <a:p>
            <a:pPr>
              <a:buFont typeface="Wingdings" pitchFamily="2" charset="2"/>
              <a:buNone/>
            </a:pPr>
            <a:endParaRPr lang="en-US" dirty="0"/>
          </a:p>
        </p:txBody>
      </p:sp>
      <p:sp>
        <p:nvSpPr>
          <p:cNvPr id="4100" name="AutoShape 4"/>
          <p:cNvSpPr>
            <a:spLocks noChangeArrowheads="1"/>
          </p:cNvSpPr>
          <p:nvPr/>
        </p:nvSpPr>
        <p:spPr bwMode="auto">
          <a:xfrm rot="10800000">
            <a:off x="381000" y="2895600"/>
            <a:ext cx="2133600" cy="2057400"/>
          </a:xfrm>
          <a:prstGeom prst="wedgeRoundRectCallout">
            <a:avLst>
              <a:gd name="adj1" fmla="val -83333"/>
              <a:gd name="adj2" fmla="val 52931"/>
              <a:gd name="adj3" fmla="val 16667"/>
            </a:avLst>
          </a:prstGeom>
          <a:solidFill>
            <a:schemeClr val="accent1"/>
          </a:solidFill>
          <a:ln w="9525">
            <a:solidFill>
              <a:schemeClr val="tx1"/>
            </a:solidFill>
            <a:miter lim="800000"/>
            <a:headEnd/>
            <a:tailEnd/>
          </a:ln>
          <a:effectLst/>
        </p:spPr>
        <p:txBody>
          <a:bodyPr rot="10800000"/>
          <a:lstStyle/>
          <a:p>
            <a:pPr algn="ctr" eaLnBrk="1" hangingPunct="1"/>
            <a:r>
              <a:rPr lang="en-US" sz="2400" b="1" dirty="0"/>
              <a:t>Objects of this class is to be operated </a:t>
            </a:r>
          </a:p>
        </p:txBody>
      </p:sp>
      <p:sp>
        <p:nvSpPr>
          <p:cNvPr id="4101" name="AutoShape 5"/>
          <p:cNvSpPr>
            <a:spLocks noChangeArrowheads="1"/>
          </p:cNvSpPr>
          <p:nvPr/>
        </p:nvSpPr>
        <p:spPr bwMode="auto">
          <a:xfrm rot="10800000">
            <a:off x="4114800" y="2971800"/>
            <a:ext cx="1905000" cy="1371600"/>
          </a:xfrm>
          <a:prstGeom prst="wedgeRoundRectCallout">
            <a:avLst>
              <a:gd name="adj1" fmla="val -45000"/>
              <a:gd name="adj2" fmla="val 70019"/>
              <a:gd name="adj3" fmla="val 16667"/>
            </a:avLst>
          </a:prstGeom>
          <a:solidFill>
            <a:schemeClr val="accent1"/>
          </a:solidFill>
          <a:ln w="9525">
            <a:solidFill>
              <a:schemeClr val="tx1"/>
            </a:solidFill>
            <a:miter lim="800000"/>
            <a:headEnd/>
            <a:tailEnd/>
          </a:ln>
          <a:effectLst/>
        </p:spPr>
        <p:txBody>
          <a:bodyPr rot="10800000"/>
          <a:lstStyle/>
          <a:p>
            <a:pPr algn="ctr" eaLnBrk="1" hangingPunct="1"/>
            <a:r>
              <a:rPr lang="en-US" sz="2400" b="1" dirty="0"/>
              <a:t>Operator symbol</a:t>
            </a:r>
          </a:p>
          <a:p>
            <a:pPr algn="ctr" eaLnBrk="1" hangingPunct="1"/>
            <a:r>
              <a:rPr lang="en-US" sz="2400" b="1" dirty="0"/>
              <a:t>+,_,*,/, etc</a:t>
            </a:r>
          </a:p>
        </p:txBody>
      </p:sp>
      <p:sp>
        <p:nvSpPr>
          <p:cNvPr id="4102" name="AutoShape 6"/>
          <p:cNvSpPr>
            <a:spLocks noChangeArrowheads="1"/>
          </p:cNvSpPr>
          <p:nvPr/>
        </p:nvSpPr>
        <p:spPr bwMode="auto">
          <a:xfrm rot="10800000">
            <a:off x="5334000" y="2971800"/>
            <a:ext cx="2667000" cy="2286000"/>
          </a:xfrm>
          <a:prstGeom prst="wedgeRoundRectCallout">
            <a:avLst>
              <a:gd name="adj1" fmla="val -20718"/>
              <a:gd name="adj2" fmla="val 62014"/>
              <a:gd name="adj3" fmla="val 16667"/>
            </a:avLst>
          </a:prstGeom>
          <a:solidFill>
            <a:schemeClr val="accent1"/>
          </a:solidFill>
          <a:ln w="9525">
            <a:solidFill>
              <a:schemeClr val="tx1"/>
            </a:solidFill>
            <a:miter lim="800000"/>
            <a:headEnd/>
            <a:tailEnd/>
          </a:ln>
          <a:effectLst/>
        </p:spPr>
        <p:txBody>
          <a:bodyPr rot="10800000"/>
          <a:lstStyle/>
          <a:p>
            <a:pPr algn="ctr" eaLnBrk="1" hangingPunct="1"/>
            <a:r>
              <a:rPr lang="en-US" sz="2400" b="1" dirty="0"/>
              <a:t>Specify  operands other than one being used to invoke this 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linds(horizontal)">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linds(horizontal)">
                                      <p:cBhvr>
                                        <p:cTn id="37" dur="500"/>
                                        <p:tgtEl>
                                          <p:spTgt spid="40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linds(horizontal)">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linds(horizontal)">
                                      <p:cBhvr>
                                        <p:cTn id="47" dur="500"/>
                                        <p:tgtEl>
                                          <p:spTgt spid="40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linds(horizontal)">
                                      <p:cBhvr>
                                        <p:cTn id="52" dur="500"/>
                                        <p:tgtEl>
                                          <p:spTgt spid="409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100"/>
                                        </p:tgtEl>
                                        <p:attrNameLst>
                                          <p:attrName>style.visibility</p:attrName>
                                        </p:attrNameLst>
                                      </p:cBhvr>
                                      <p:to>
                                        <p:strVal val="visible"/>
                                      </p:to>
                                    </p:set>
                                    <p:animEffect transition="in" filter="box(in)">
                                      <p:cBhvr>
                                        <p:cTn id="57" dur="500"/>
                                        <p:tgtEl>
                                          <p:spTgt spid="410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4100"/>
                                        </p:tgtEl>
                                      </p:cBhvr>
                                    </p:animEffect>
                                    <p:set>
                                      <p:cBhvr>
                                        <p:cTn id="62" dur="1" fill="hold">
                                          <p:stCondLst>
                                            <p:cond delay="499"/>
                                          </p:stCondLst>
                                        </p:cTn>
                                        <p:tgtEl>
                                          <p:spTgt spid="410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101"/>
                                        </p:tgtEl>
                                        <p:attrNameLst>
                                          <p:attrName>style.visibility</p:attrName>
                                        </p:attrNameLst>
                                      </p:cBhvr>
                                      <p:to>
                                        <p:strVal val="visible"/>
                                      </p:to>
                                    </p:set>
                                    <p:animEffect transition="in" filter="box(in)">
                                      <p:cBhvr>
                                        <p:cTn id="67" dur="500"/>
                                        <p:tgtEl>
                                          <p:spTgt spid="410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10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5" presetClass="entr" presetSubtype="10" fill="hold" grpId="0" nodeType="clickEffect">
                                  <p:stCondLst>
                                    <p:cond delay="0"/>
                                  </p:stCondLst>
                                  <p:childTnLst>
                                    <p:set>
                                      <p:cBhvr>
                                        <p:cTn id="75" dur="1" fill="hold">
                                          <p:stCondLst>
                                            <p:cond delay="0"/>
                                          </p:stCondLst>
                                        </p:cTn>
                                        <p:tgtEl>
                                          <p:spTgt spid="4102"/>
                                        </p:tgtEl>
                                        <p:attrNameLst>
                                          <p:attrName>style.visibility</p:attrName>
                                        </p:attrNameLst>
                                      </p:cBhvr>
                                      <p:to>
                                        <p:strVal val="visible"/>
                                      </p:to>
                                    </p:set>
                                    <p:animEffect transition="in" filter="checkerboard(across)">
                                      <p:cBhvr>
                                        <p:cTn id="76" dur="500"/>
                                        <p:tgtEl>
                                          <p:spTgt spid="4102"/>
                                        </p:tgtEl>
                                      </p:cBhvr>
                                    </p:animEffect>
                                  </p:childTnLst>
                                </p:cTn>
                              </p:par>
                            </p:childTnLst>
                          </p:cTn>
                        </p:par>
                      </p:childTnLst>
                    </p:cTn>
                  </p:par>
                  <p:par>
                    <p:cTn id="77" fill="hold">
                      <p:stCondLst>
                        <p:cond delay="indefinite"/>
                      </p:stCondLst>
                      <p:childTnLst>
                        <p:par>
                          <p:cTn id="78" fill="hold">
                            <p:stCondLst>
                              <p:cond delay="0"/>
                            </p:stCondLst>
                            <p:childTnLst>
                              <p:par>
                                <p:cTn id="79" presetID="14" presetClass="exit" presetSubtype="10" fill="hold" grpId="1" nodeType="clickEffect">
                                  <p:stCondLst>
                                    <p:cond delay="0"/>
                                  </p:stCondLst>
                                  <p:childTnLst>
                                    <p:animEffect transition="out" filter="randombar(horizontal)">
                                      <p:cBhvr>
                                        <p:cTn id="80" dur="500"/>
                                        <p:tgtEl>
                                          <p:spTgt spid="4102"/>
                                        </p:tgtEl>
                                      </p:cBhvr>
                                    </p:animEffect>
                                    <p:set>
                                      <p:cBhvr>
                                        <p:cTn id="81" dur="1" fill="hold">
                                          <p:stCondLst>
                                            <p:cond delay="499"/>
                                          </p:stCondLst>
                                        </p:cTn>
                                        <p:tgtEl>
                                          <p:spTgt spid="4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00" grpId="0" animBg="1"/>
      <p:bldP spid="4100" grpId="1" animBg="1"/>
      <p:bldP spid="4101" grpId="0" animBg="1"/>
      <p:bldP spid="4101" grpId="1" animBg="1"/>
      <p:bldP spid="4102" grpId="0" animBg="1"/>
      <p:bldP spid="410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Important Note:</a:t>
            </a:r>
          </a:p>
        </p:txBody>
      </p:sp>
      <p:sp>
        <p:nvSpPr>
          <p:cNvPr id="3" name="Content Placeholder 2"/>
          <p:cNvSpPr>
            <a:spLocks noGrp="1"/>
          </p:cNvSpPr>
          <p:nvPr>
            <p:ph idx="1"/>
          </p:nvPr>
        </p:nvSpPr>
        <p:spPr>
          <a:xfrm>
            <a:off x="304800" y="1219200"/>
            <a:ext cx="8458200" cy="5334000"/>
          </a:xfrm>
        </p:spPr>
        <p:txBody>
          <a:bodyPr>
            <a:normAutofit fontScale="77500" lnSpcReduction="20000"/>
          </a:bodyPr>
          <a:lstStyle/>
          <a:p>
            <a:pPr>
              <a:lnSpc>
                <a:spcPct val="160000"/>
              </a:lnSpc>
            </a:pPr>
            <a:r>
              <a:rPr lang="en-US" i="1" dirty="0">
                <a:solidFill>
                  <a:srgbClr val="FF0000"/>
                </a:solidFill>
              </a:rPr>
              <a:t>A member function has no arguments for unary operators and only one for binary operators.</a:t>
            </a:r>
          </a:p>
          <a:p>
            <a:pPr>
              <a:lnSpc>
                <a:spcPct val="160000"/>
              </a:lnSpc>
            </a:pPr>
            <a:r>
              <a:rPr lang="en-US" dirty="0"/>
              <a:t>Because the object used to invoke the member function is passed implicitly and therefore is available for member function.</a:t>
            </a:r>
          </a:p>
          <a:p>
            <a:pPr>
              <a:lnSpc>
                <a:spcPct val="160000"/>
              </a:lnSpc>
            </a:pPr>
            <a:r>
              <a:rPr lang="en-US" i="1" dirty="0">
                <a:solidFill>
                  <a:srgbClr val="FF0000"/>
                </a:solidFill>
              </a:rPr>
              <a:t>A friend function will have one argument for unary operators and two for binary.</a:t>
            </a:r>
          </a:p>
          <a:p>
            <a:pPr>
              <a:lnSpc>
                <a:spcPct val="160000"/>
              </a:lnSpc>
            </a:pPr>
            <a:r>
              <a:rPr lang="en-US" dirty="0"/>
              <a:t>Arguments may be passed either by value or by reference in case of friend function.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p:txBody>
          <a:bodyPr/>
          <a:lstStyle/>
          <a:p>
            <a:pPr eaLnBrk="1" hangingPunct="1">
              <a:defRPr/>
            </a:pPr>
            <a:r>
              <a:rPr lang="en-GB" dirty="0"/>
              <a:t>Objectives</a:t>
            </a:r>
          </a:p>
        </p:txBody>
      </p:sp>
      <p:sp>
        <p:nvSpPr>
          <p:cNvPr id="111619" name="Rectangle 3"/>
          <p:cNvSpPr>
            <a:spLocks noGrp="1" noChangeArrowheads="1"/>
          </p:cNvSpPr>
          <p:nvPr>
            <p:ph type="body" idx="1"/>
          </p:nvPr>
        </p:nvSpPr>
        <p:spPr>
          <a:xfrm>
            <a:off x="304800" y="1524000"/>
            <a:ext cx="8534400" cy="4876800"/>
          </a:xfrm>
        </p:spPr>
        <p:txBody>
          <a:bodyPr/>
          <a:lstStyle/>
          <a:p>
            <a:pPr eaLnBrk="1" hangingPunct="1">
              <a:defRPr/>
            </a:pPr>
            <a:r>
              <a:rPr lang="en-GB" dirty="0"/>
              <a:t>Overloading in C++</a:t>
            </a:r>
          </a:p>
          <a:p>
            <a:pPr lvl="1" eaLnBrk="1" hangingPunct="1">
              <a:defRPr/>
            </a:pPr>
            <a:r>
              <a:rPr lang="en-GB" dirty="0"/>
              <a:t>Function overloading</a:t>
            </a:r>
          </a:p>
          <a:p>
            <a:pPr lvl="1" eaLnBrk="1" hangingPunct="1">
              <a:defRPr/>
            </a:pPr>
            <a:r>
              <a:rPr lang="en-GB" dirty="0"/>
              <a:t>Operator overloading</a:t>
            </a:r>
          </a:p>
          <a:p>
            <a:pPr eaLnBrk="1" hangingPunct="1">
              <a:defRPr/>
            </a:pPr>
            <a:r>
              <a:rPr lang="en-GB" dirty="0"/>
              <a:t>Different types of operators and their overloading</a:t>
            </a:r>
          </a:p>
          <a:p>
            <a:pPr eaLnBrk="1" hangingPunct="1">
              <a:defRPr/>
            </a:pPr>
            <a:r>
              <a:rPr lang="en-GB" dirty="0"/>
              <a:t>Operators that cannot be overloaded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OVEROADING ARITHMETIC OPERATORS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685800"/>
          </a:xfrm>
        </p:spPr>
        <p:txBody>
          <a:bodyPr>
            <a:normAutofit fontScale="90000"/>
          </a:bodyPr>
          <a:lstStyle/>
          <a:p>
            <a:r>
              <a:rPr lang="en-US" dirty="0">
                <a:latin typeface="Times New Roman" pitchFamily="18" charset="0"/>
                <a:cs typeface="Times New Roman" pitchFamily="18" charset="0"/>
              </a:rPr>
              <a:t>Overloading unary operator – (as member function)</a:t>
            </a:r>
          </a:p>
        </p:txBody>
      </p:sp>
      <p:sp>
        <p:nvSpPr>
          <p:cNvPr id="4" name="Content Placeholder 3"/>
          <p:cNvSpPr>
            <a:spLocks noGrp="1"/>
          </p:cNvSpPr>
          <p:nvPr>
            <p:ph sz="half" idx="1"/>
          </p:nvPr>
        </p:nvSpPr>
        <p:spPr>
          <a:xfrm>
            <a:off x="304800" y="1447800"/>
            <a:ext cx="4038600" cy="5410200"/>
          </a:xfrm>
        </p:spPr>
        <p:txBody>
          <a:bodyPr>
            <a:noAutofit/>
          </a:bodyPr>
          <a:lstStyle/>
          <a:p>
            <a:pPr>
              <a:buNone/>
            </a:pPr>
            <a:r>
              <a:rPr lang="en-US" sz="1800" b="1" dirty="0">
                <a:latin typeface="Times New Roman" pitchFamily="18" charset="0"/>
                <a:cs typeface="Times New Roman" pitchFamily="18" charset="0"/>
              </a:rPr>
              <a:t>class space</a:t>
            </a:r>
          </a:p>
          <a:p>
            <a:pPr>
              <a:buNone/>
            </a:pPr>
            <a:r>
              <a:rPr lang="en-US" sz="1800" b="1" dirty="0">
                <a:latin typeface="Times New Roman" pitchFamily="18" charset="0"/>
                <a:cs typeface="Times New Roman" pitchFamily="18" charset="0"/>
              </a:rPr>
              <a:t>{</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x;</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y;</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z;</a:t>
            </a:r>
          </a:p>
          <a:p>
            <a:pPr>
              <a:buNone/>
            </a:pPr>
            <a:endParaRPr lang="en-US" sz="1800" b="1"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   public:</a:t>
            </a:r>
          </a:p>
          <a:p>
            <a:pPr>
              <a:buNone/>
            </a:pPr>
            <a:r>
              <a:rPr lang="en-US" sz="1800" b="1" dirty="0">
                <a:latin typeface="Times New Roman" pitchFamily="18" charset="0"/>
                <a:cs typeface="Times New Roman" pitchFamily="18" charset="0"/>
              </a:rPr>
              <a:t>   space()</a:t>
            </a:r>
          </a:p>
          <a:p>
            <a:pPr>
              <a:buNone/>
            </a:pPr>
            <a:r>
              <a:rPr lang="en-US" sz="1800" b="1" dirty="0">
                <a:latin typeface="Times New Roman" pitchFamily="18" charset="0"/>
                <a:cs typeface="Times New Roman" pitchFamily="18" charset="0"/>
              </a:rPr>
              <a:t>   {	x=y=z=0;   }</a:t>
            </a:r>
          </a:p>
          <a:p>
            <a:pPr>
              <a:buNone/>
            </a:pPr>
            <a:r>
              <a:rPr lang="en-US" sz="1800" b="1" dirty="0">
                <a:latin typeface="Times New Roman" pitchFamily="18" charset="0"/>
                <a:cs typeface="Times New Roman" pitchFamily="18" charset="0"/>
              </a:rPr>
              <a:t>   space(</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a,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a:t>
            </a:r>
            <a:r>
              <a:rPr lang="en-US" sz="1800" b="1" dirty="0"/>
              <a:t>b.</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int</a:t>
            </a:r>
            <a:r>
              <a:rPr lang="en-US" sz="1800" b="1" dirty="0">
                <a:latin typeface="Times New Roman" pitchFamily="18" charset="0"/>
                <a:cs typeface="Times New Roman" pitchFamily="18" charset="0"/>
              </a:rPr>
              <a:t> c)</a:t>
            </a:r>
          </a:p>
          <a:p>
            <a:pPr>
              <a:buNone/>
            </a:pPr>
            <a:r>
              <a:rPr lang="en-US" sz="1800" b="1" dirty="0">
                <a:latin typeface="Times New Roman" pitchFamily="18" charset="0"/>
                <a:cs typeface="Times New Roman" pitchFamily="18" charset="0"/>
              </a:rPr>
              <a:t>   {</a:t>
            </a:r>
          </a:p>
          <a:p>
            <a:pPr>
              <a:buNone/>
            </a:pPr>
            <a:r>
              <a:rPr lang="en-US" sz="1800" b="1" dirty="0">
                <a:latin typeface="Times New Roman" pitchFamily="18" charset="0"/>
                <a:cs typeface="Times New Roman" pitchFamily="18" charset="0"/>
              </a:rPr>
              <a:t>	x=a;</a:t>
            </a:r>
          </a:p>
          <a:p>
            <a:pPr>
              <a:buNone/>
            </a:pPr>
            <a:r>
              <a:rPr lang="en-US" sz="1800" b="1" dirty="0">
                <a:latin typeface="Times New Roman" pitchFamily="18" charset="0"/>
                <a:cs typeface="Times New Roman" pitchFamily="18" charset="0"/>
              </a:rPr>
              <a:t>	y=b;</a:t>
            </a:r>
          </a:p>
          <a:p>
            <a:pPr>
              <a:buNone/>
            </a:pPr>
            <a:r>
              <a:rPr lang="en-US" sz="1800" b="1" dirty="0">
                <a:latin typeface="Times New Roman" pitchFamily="18" charset="0"/>
                <a:cs typeface="Times New Roman" pitchFamily="18" charset="0"/>
              </a:rPr>
              <a:t>	z=c;   }</a:t>
            </a:r>
          </a:p>
          <a:p>
            <a:pPr>
              <a:buNone/>
            </a:pPr>
            <a:r>
              <a:rPr lang="en-US" sz="18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5" name="Content Placeholder 4"/>
          <p:cNvSpPr>
            <a:spLocks noGrp="1"/>
          </p:cNvSpPr>
          <p:nvPr>
            <p:ph sz="half" idx="2"/>
          </p:nvPr>
        </p:nvSpPr>
        <p:spPr>
          <a:xfrm>
            <a:off x="3352800" y="1524000"/>
            <a:ext cx="5791200" cy="5486400"/>
          </a:xfrm>
        </p:spPr>
        <p:txBody>
          <a:bodyPr>
            <a:noAutofit/>
          </a:bodyPr>
          <a:lstStyle/>
          <a:p>
            <a:pPr>
              <a:buNone/>
            </a:pPr>
            <a:r>
              <a:rPr lang="en-US" sz="1800" b="1" dirty="0">
                <a:latin typeface="Times New Roman" pitchFamily="18" charset="0"/>
                <a:cs typeface="Times New Roman" pitchFamily="18" charset="0"/>
              </a:rPr>
              <a:t>void show()</a:t>
            </a:r>
          </a:p>
          <a:p>
            <a:pPr>
              <a:buNone/>
            </a:pPr>
            <a:r>
              <a:rPr lang="en-US" sz="1800" b="1" dirty="0">
                <a:latin typeface="Times New Roman" pitchFamily="18" charset="0"/>
                <a:cs typeface="Times New Roman" pitchFamily="18" charset="0"/>
              </a:rPr>
              <a:t>   {	</a:t>
            </a:r>
            <a:r>
              <a:rPr lang="en-US" sz="1800" b="1" dirty="0" err="1">
                <a:latin typeface="Times New Roman" pitchFamily="18" charset="0"/>
                <a:cs typeface="Times New Roman" pitchFamily="18" charset="0"/>
              </a:rPr>
              <a:t>cout</a:t>
            </a:r>
            <a:r>
              <a:rPr lang="en-US" sz="1800" b="1" dirty="0">
                <a:latin typeface="Times New Roman" pitchFamily="18" charset="0"/>
                <a:cs typeface="Times New Roman" pitchFamily="18" charset="0"/>
              </a:rPr>
              <a:t>&lt;&lt;"x= "&lt;&lt;x&lt;&lt;" y= "&lt;&lt;y&lt;&lt;" z= "&lt;&lt;z;   }</a:t>
            </a:r>
          </a:p>
          <a:p>
            <a:pPr>
              <a:buNone/>
            </a:pPr>
            <a:r>
              <a:rPr lang="en-US" sz="1800" b="1" dirty="0">
                <a:latin typeface="Times New Roman" pitchFamily="18" charset="0"/>
                <a:cs typeface="Times New Roman" pitchFamily="18" charset="0"/>
              </a:rPr>
              <a:t>   </a:t>
            </a:r>
            <a:r>
              <a:rPr lang="en-US" sz="1800" b="1" dirty="0">
                <a:solidFill>
                  <a:srgbClr val="00B050"/>
                </a:solidFill>
                <a:latin typeface="Times New Roman" pitchFamily="18" charset="0"/>
                <a:cs typeface="Times New Roman" pitchFamily="18" charset="0"/>
              </a:rPr>
              <a:t>void operator-()</a:t>
            </a:r>
          </a:p>
          <a:p>
            <a:pPr>
              <a:buNone/>
            </a:pPr>
            <a:r>
              <a:rPr lang="en-US" sz="1800" b="1" dirty="0">
                <a:solidFill>
                  <a:srgbClr val="00B050"/>
                </a:solidFill>
                <a:latin typeface="Times New Roman" pitchFamily="18" charset="0"/>
                <a:cs typeface="Times New Roman" pitchFamily="18" charset="0"/>
              </a:rPr>
              <a:t>   {	x=-x;</a:t>
            </a:r>
          </a:p>
          <a:p>
            <a:pPr>
              <a:buNone/>
            </a:pPr>
            <a:r>
              <a:rPr lang="en-US" sz="1800" b="1" dirty="0">
                <a:solidFill>
                  <a:srgbClr val="00B050"/>
                </a:solidFill>
                <a:latin typeface="Times New Roman" pitchFamily="18" charset="0"/>
                <a:cs typeface="Times New Roman" pitchFamily="18" charset="0"/>
              </a:rPr>
              <a:t>	y=-y;</a:t>
            </a:r>
          </a:p>
          <a:p>
            <a:pPr>
              <a:buNone/>
            </a:pPr>
            <a:r>
              <a:rPr lang="en-US" sz="1800" b="1" dirty="0">
                <a:solidFill>
                  <a:srgbClr val="00B050"/>
                </a:solidFill>
                <a:latin typeface="Times New Roman" pitchFamily="18" charset="0"/>
                <a:cs typeface="Times New Roman" pitchFamily="18" charset="0"/>
              </a:rPr>
              <a:t>	z=-z;  }</a:t>
            </a:r>
          </a:p>
          <a:p>
            <a:pPr>
              <a:buNone/>
            </a:pPr>
            <a:r>
              <a:rPr lang="en-US" sz="1800" b="1" dirty="0">
                <a:latin typeface="Times New Roman" pitchFamily="18" charset="0"/>
                <a:cs typeface="Times New Roman" pitchFamily="18" charset="0"/>
              </a:rPr>
              <a:t>  } ;</a:t>
            </a:r>
          </a:p>
          <a:p>
            <a:pPr>
              <a:buNone/>
            </a:pPr>
            <a:r>
              <a:rPr lang="en-US" sz="1800" b="1" dirty="0">
                <a:latin typeface="Times New Roman" pitchFamily="18" charset="0"/>
                <a:cs typeface="Times New Roman" pitchFamily="18" charset="0"/>
              </a:rPr>
              <a:t>void main()</a:t>
            </a:r>
          </a:p>
          <a:p>
            <a:pPr>
              <a:buNone/>
            </a:pPr>
            <a:r>
              <a:rPr lang="en-US" sz="1800" b="1" dirty="0">
                <a:latin typeface="Times New Roman" pitchFamily="18" charset="0"/>
                <a:cs typeface="Times New Roman" pitchFamily="18" charset="0"/>
              </a:rPr>
              <a:t>{ 	space s(3,-4,5);</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s.show</a:t>
            </a:r>
            <a:r>
              <a:rPr lang="en-US" sz="1800" b="1" dirty="0">
                <a:latin typeface="Times New Roman" pitchFamily="18" charset="0"/>
                <a:cs typeface="Times New Roman" pitchFamily="18" charset="0"/>
              </a:rPr>
              <a:t>();</a:t>
            </a:r>
          </a:p>
          <a:p>
            <a:pPr>
              <a:buNone/>
            </a:pPr>
            <a:r>
              <a:rPr lang="en-US" sz="1800" b="1" dirty="0"/>
              <a:t>      </a:t>
            </a:r>
            <a:r>
              <a:rPr lang="en-US" sz="1800" b="1" dirty="0" err="1"/>
              <a:t>s.operator</a:t>
            </a:r>
            <a:r>
              <a:rPr lang="en-US" sz="1800" b="1" dirty="0"/>
              <a:t>-();</a:t>
            </a:r>
            <a:endParaRPr lang="en-US" sz="1800" b="1" dirty="0">
              <a:latin typeface="Times New Roman" pitchFamily="18" charset="0"/>
              <a:cs typeface="Times New Roman" pitchFamily="18" charset="0"/>
            </a:endParaRPr>
          </a:p>
          <a:p>
            <a:pPr>
              <a:buNone/>
            </a:pPr>
            <a:r>
              <a:rPr lang="en-US" sz="1800" b="1" dirty="0">
                <a:latin typeface="Times New Roman" pitchFamily="18" charset="0"/>
                <a:cs typeface="Times New Roman" pitchFamily="18" charset="0"/>
              </a:rPr>
              <a:t>	-s;                  // equivalent to </a:t>
            </a:r>
            <a:r>
              <a:rPr lang="en-US" sz="1800" b="1" dirty="0" err="1">
                <a:latin typeface="Times New Roman" pitchFamily="18" charset="0"/>
                <a:cs typeface="Times New Roman" pitchFamily="18" charset="0"/>
              </a:rPr>
              <a:t>s.operator</a:t>
            </a:r>
            <a:r>
              <a:rPr lang="en-US" sz="1800" b="1" dirty="0">
                <a:latin typeface="Times New Roman" pitchFamily="18" charset="0"/>
                <a:cs typeface="Times New Roman" pitchFamily="18" charset="0"/>
              </a:rPr>
              <a:t>-();</a:t>
            </a:r>
          </a:p>
          <a:p>
            <a:pPr>
              <a:buNone/>
            </a:pPr>
            <a:r>
              <a:rPr lang="en-US" sz="1800" b="1" dirty="0">
                <a:latin typeface="Times New Roman" pitchFamily="18" charset="0"/>
                <a:cs typeface="Times New Roman" pitchFamily="18" charset="0"/>
              </a:rPr>
              <a:t>		       //s2=-s will not work because no value is returned</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s.show</a:t>
            </a:r>
            <a:r>
              <a:rPr lang="en-US" sz="1800" b="1"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a:t>
            </a:r>
          </a:p>
          <a:p>
            <a:pPr>
              <a:buNone/>
            </a:pP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sz="half" idx="1"/>
          </p:nvPr>
        </p:nvSpPr>
        <p:spPr>
          <a:xfrm>
            <a:off x="228600" y="1905000"/>
            <a:ext cx="8534400" cy="3657600"/>
          </a:xfrm>
        </p:spPr>
        <p:txBody>
          <a:bodyPr>
            <a:normAutofit/>
          </a:bodyPr>
          <a:lstStyle/>
          <a:p>
            <a:pPr>
              <a:lnSpc>
                <a:spcPct val="150000"/>
              </a:lnSpc>
            </a:pPr>
            <a:r>
              <a:rPr lang="en-US" dirty="0"/>
              <a:t>The function operator –() takes no argument.</a:t>
            </a:r>
          </a:p>
          <a:p>
            <a:pPr>
              <a:lnSpc>
                <a:spcPct val="150000"/>
              </a:lnSpc>
            </a:pPr>
            <a:r>
              <a:rPr lang="en-US" dirty="0"/>
              <a:t>Since this function is a member function of the same class, it can directly access the members of the object which activated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38200"/>
          </a:xfrm>
        </p:spPr>
        <p:txBody>
          <a:bodyPr>
            <a:noAutofit/>
          </a:bodyPr>
          <a:lstStyle/>
          <a:p>
            <a:r>
              <a:rPr lang="en-US" sz="3200" dirty="0"/>
              <a:t>Overloading unary operator – (as non-member function)</a:t>
            </a:r>
          </a:p>
        </p:txBody>
      </p:sp>
      <p:sp>
        <p:nvSpPr>
          <p:cNvPr id="4" name="Content Placeholder 3"/>
          <p:cNvSpPr>
            <a:spLocks noGrp="1"/>
          </p:cNvSpPr>
          <p:nvPr>
            <p:ph sz="half" idx="1"/>
          </p:nvPr>
        </p:nvSpPr>
        <p:spPr>
          <a:xfrm>
            <a:off x="304800" y="1143000"/>
            <a:ext cx="4038600" cy="5715000"/>
          </a:xfrm>
        </p:spPr>
        <p:txBody>
          <a:bodyPr>
            <a:noAutofit/>
          </a:bodyPr>
          <a:lstStyle/>
          <a:p>
            <a:pPr>
              <a:buNone/>
            </a:pPr>
            <a:r>
              <a:rPr lang="en-US" sz="2000" dirty="0">
                <a:latin typeface="Times New Roman" pitchFamily="18" charset="0"/>
                <a:cs typeface="Times New Roman" pitchFamily="18" charset="0"/>
              </a:rPr>
              <a:t>class space</a:t>
            </a:r>
          </a:p>
          <a:p>
            <a:pPr>
              <a:buNone/>
            </a:pP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x;</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y;</a:t>
            </a:r>
          </a:p>
          <a:p>
            <a:pPr>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z;</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public:</a:t>
            </a:r>
          </a:p>
          <a:p>
            <a:pPr>
              <a:buNone/>
            </a:pPr>
            <a:r>
              <a:rPr lang="en-US" sz="2000" dirty="0">
                <a:latin typeface="Times New Roman" pitchFamily="18" charset="0"/>
                <a:cs typeface="Times New Roman" pitchFamily="18" charset="0"/>
              </a:rPr>
              <a:t>   space()</a:t>
            </a:r>
          </a:p>
          <a:p>
            <a:pPr>
              <a:buNone/>
            </a:pPr>
            <a:r>
              <a:rPr lang="en-US" sz="2000" dirty="0">
                <a:latin typeface="Times New Roman" pitchFamily="18" charset="0"/>
                <a:cs typeface="Times New Roman" pitchFamily="18" charset="0"/>
              </a:rPr>
              <a:t>   {	x=y=z=0;    }</a:t>
            </a:r>
          </a:p>
          <a:p>
            <a:pPr>
              <a:buNone/>
            </a:pP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space(</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b,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c)</a:t>
            </a:r>
          </a:p>
          <a:p>
            <a:pPr>
              <a:buNone/>
            </a:pPr>
            <a:r>
              <a:rPr lang="en-US" sz="2000" dirty="0">
                <a:latin typeface="Times New Roman" pitchFamily="18" charset="0"/>
                <a:cs typeface="Times New Roman" pitchFamily="18" charset="0"/>
              </a:rPr>
              <a:t>   {	x=a;</a:t>
            </a:r>
          </a:p>
          <a:p>
            <a:pPr>
              <a:buNone/>
            </a:pPr>
            <a:r>
              <a:rPr lang="en-US" sz="2000" dirty="0">
                <a:latin typeface="Times New Roman" pitchFamily="18" charset="0"/>
                <a:cs typeface="Times New Roman" pitchFamily="18" charset="0"/>
              </a:rPr>
              <a:t>	y=b;</a:t>
            </a:r>
          </a:p>
          <a:p>
            <a:pPr>
              <a:buNone/>
            </a:pPr>
            <a:r>
              <a:rPr lang="en-US" sz="2000" dirty="0">
                <a:latin typeface="Times New Roman" pitchFamily="18" charset="0"/>
                <a:cs typeface="Times New Roman" pitchFamily="18" charset="0"/>
              </a:rPr>
              <a:t>	z=c;   }</a:t>
            </a:r>
          </a:p>
          <a:p>
            <a:pPr>
              <a:buNone/>
            </a:pPr>
            <a:r>
              <a:rPr lang="en-US" sz="2000"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sp>
        <p:nvSpPr>
          <p:cNvPr id="5" name="Content Placeholder 4"/>
          <p:cNvSpPr>
            <a:spLocks noGrp="1"/>
          </p:cNvSpPr>
          <p:nvPr>
            <p:ph sz="half" idx="2"/>
          </p:nvPr>
        </p:nvSpPr>
        <p:spPr>
          <a:xfrm>
            <a:off x="3276600" y="990600"/>
            <a:ext cx="6096000" cy="6248400"/>
          </a:xfrm>
        </p:spPr>
        <p:txBody>
          <a:bodyPr>
            <a:noAutofit/>
          </a:bodyPr>
          <a:lstStyle/>
          <a:p>
            <a:pPr>
              <a:buNone/>
            </a:pPr>
            <a:r>
              <a:rPr lang="en-US" sz="1800" dirty="0">
                <a:latin typeface="Times New Roman" pitchFamily="18" charset="0"/>
                <a:cs typeface="Times New Roman" pitchFamily="18" charset="0"/>
              </a:rPr>
              <a:t>void show()</a:t>
            </a:r>
          </a:p>
          <a:p>
            <a:pPr>
              <a:buNone/>
            </a:pP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cout</a:t>
            </a:r>
            <a:r>
              <a:rPr lang="en-US" sz="1800" dirty="0">
                <a:latin typeface="Times New Roman" pitchFamily="18" charset="0"/>
                <a:cs typeface="Times New Roman" pitchFamily="18" charset="0"/>
              </a:rPr>
              <a:t>&lt;&lt;"x= "&lt;&lt;x&lt;&lt;" y= "&lt;&lt;y&lt;&lt;" z= "&lt;&lt;z; }</a:t>
            </a:r>
          </a:p>
          <a:p>
            <a:pPr>
              <a:buNone/>
            </a:pPr>
            <a:r>
              <a:rPr lang="en-US" sz="1800" dirty="0">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friend void operator-(space &amp;s);</a:t>
            </a:r>
          </a:p>
          <a:p>
            <a:pPr>
              <a:buNone/>
            </a:pPr>
            <a:r>
              <a:rPr lang="en-US" sz="1800" dirty="0">
                <a:latin typeface="Times New Roman" pitchFamily="18" charset="0"/>
                <a:cs typeface="Times New Roman" pitchFamily="18" charset="0"/>
              </a:rPr>
              <a:t>} ;</a:t>
            </a:r>
          </a:p>
          <a:p>
            <a:pPr>
              <a:buNone/>
            </a:pPr>
            <a:endParaRPr lang="en-US" sz="1800" dirty="0">
              <a:latin typeface="Times New Roman" pitchFamily="18" charset="0"/>
              <a:cs typeface="Times New Roman" pitchFamily="18" charset="0"/>
            </a:endParaRPr>
          </a:p>
          <a:p>
            <a:pPr>
              <a:buNone/>
            </a:pPr>
            <a:r>
              <a:rPr lang="en-US" sz="1800" dirty="0">
                <a:solidFill>
                  <a:srgbClr val="00B050"/>
                </a:solidFill>
                <a:latin typeface="Times New Roman" pitchFamily="18" charset="0"/>
                <a:cs typeface="Times New Roman" pitchFamily="18" charset="0"/>
              </a:rPr>
              <a:t>void operator-(space &amp;s)</a:t>
            </a:r>
          </a:p>
          <a:p>
            <a:pPr>
              <a:buNone/>
            </a:pPr>
            <a:r>
              <a:rPr lang="en-US" sz="1800" dirty="0">
                <a:solidFill>
                  <a:srgbClr val="00B050"/>
                </a:solidFill>
                <a:latin typeface="Times New Roman" pitchFamily="18" charset="0"/>
                <a:cs typeface="Times New Roman" pitchFamily="18" charset="0"/>
              </a:rPr>
              <a:t>   {	</a:t>
            </a:r>
            <a:r>
              <a:rPr lang="en-US" sz="1800" dirty="0" err="1">
                <a:solidFill>
                  <a:srgbClr val="00B050"/>
                </a:solidFill>
                <a:latin typeface="Times New Roman" pitchFamily="18" charset="0"/>
                <a:cs typeface="Times New Roman" pitchFamily="18" charset="0"/>
              </a:rPr>
              <a:t>s.x</a:t>
            </a:r>
            <a:r>
              <a:rPr lang="en-US" sz="1800" dirty="0">
                <a:solidFill>
                  <a:srgbClr val="00B050"/>
                </a:solidFill>
                <a:latin typeface="Times New Roman" pitchFamily="18" charset="0"/>
                <a:cs typeface="Times New Roman" pitchFamily="18" charset="0"/>
              </a:rPr>
              <a:t>=-</a:t>
            </a:r>
            <a:r>
              <a:rPr lang="en-US" sz="1800" dirty="0" err="1">
                <a:solidFill>
                  <a:srgbClr val="00B050"/>
                </a:solidFill>
                <a:latin typeface="Times New Roman" pitchFamily="18" charset="0"/>
                <a:cs typeface="Times New Roman" pitchFamily="18" charset="0"/>
              </a:rPr>
              <a:t>s.x</a:t>
            </a:r>
            <a:r>
              <a:rPr lang="en-US" sz="1800" dirty="0">
                <a:solidFill>
                  <a:srgbClr val="00B050"/>
                </a:solidFill>
                <a:latin typeface="Times New Roman" pitchFamily="18" charset="0"/>
                <a:cs typeface="Times New Roman" pitchFamily="18" charset="0"/>
              </a:rPr>
              <a:t>;</a:t>
            </a:r>
          </a:p>
          <a:p>
            <a:pPr>
              <a:buNone/>
            </a:pPr>
            <a:r>
              <a:rPr lang="en-US" sz="1800" dirty="0">
                <a:solidFill>
                  <a:srgbClr val="00B050"/>
                </a:solidFill>
                <a:latin typeface="Times New Roman" pitchFamily="18" charset="0"/>
                <a:cs typeface="Times New Roman" pitchFamily="18" charset="0"/>
              </a:rPr>
              <a:t>	</a:t>
            </a:r>
            <a:r>
              <a:rPr lang="en-US" sz="1800" dirty="0" err="1">
                <a:solidFill>
                  <a:srgbClr val="00B050"/>
                </a:solidFill>
                <a:latin typeface="Times New Roman" pitchFamily="18" charset="0"/>
                <a:cs typeface="Times New Roman" pitchFamily="18" charset="0"/>
              </a:rPr>
              <a:t>s.y</a:t>
            </a:r>
            <a:r>
              <a:rPr lang="en-US" sz="1800" dirty="0">
                <a:solidFill>
                  <a:srgbClr val="00B050"/>
                </a:solidFill>
                <a:latin typeface="Times New Roman" pitchFamily="18" charset="0"/>
                <a:cs typeface="Times New Roman" pitchFamily="18" charset="0"/>
              </a:rPr>
              <a:t>=-</a:t>
            </a:r>
            <a:r>
              <a:rPr lang="en-US" sz="1800" dirty="0" err="1">
                <a:solidFill>
                  <a:srgbClr val="00B050"/>
                </a:solidFill>
                <a:latin typeface="Times New Roman" pitchFamily="18" charset="0"/>
                <a:cs typeface="Times New Roman" pitchFamily="18" charset="0"/>
              </a:rPr>
              <a:t>s.y</a:t>
            </a:r>
            <a:r>
              <a:rPr lang="en-US" sz="1800" dirty="0">
                <a:solidFill>
                  <a:srgbClr val="00B050"/>
                </a:solidFill>
                <a:latin typeface="Times New Roman" pitchFamily="18" charset="0"/>
                <a:cs typeface="Times New Roman" pitchFamily="18" charset="0"/>
              </a:rPr>
              <a:t>;</a:t>
            </a:r>
          </a:p>
          <a:p>
            <a:pPr>
              <a:buNone/>
            </a:pPr>
            <a:r>
              <a:rPr lang="en-US" sz="1800" dirty="0">
                <a:solidFill>
                  <a:srgbClr val="00B050"/>
                </a:solidFill>
                <a:latin typeface="Times New Roman" pitchFamily="18" charset="0"/>
                <a:cs typeface="Times New Roman" pitchFamily="18" charset="0"/>
              </a:rPr>
              <a:t>	</a:t>
            </a:r>
            <a:r>
              <a:rPr lang="en-US" sz="1800" dirty="0" err="1">
                <a:solidFill>
                  <a:srgbClr val="00B050"/>
                </a:solidFill>
                <a:latin typeface="Times New Roman" pitchFamily="18" charset="0"/>
                <a:cs typeface="Times New Roman" pitchFamily="18" charset="0"/>
              </a:rPr>
              <a:t>s.z</a:t>
            </a:r>
            <a:r>
              <a:rPr lang="en-US" sz="1800" dirty="0">
                <a:solidFill>
                  <a:srgbClr val="00B050"/>
                </a:solidFill>
                <a:latin typeface="Times New Roman" pitchFamily="18" charset="0"/>
                <a:cs typeface="Times New Roman" pitchFamily="18" charset="0"/>
              </a:rPr>
              <a:t>=-</a:t>
            </a:r>
            <a:r>
              <a:rPr lang="en-US" sz="1800" dirty="0" err="1">
                <a:solidFill>
                  <a:srgbClr val="00B050"/>
                </a:solidFill>
                <a:latin typeface="Times New Roman" pitchFamily="18" charset="0"/>
                <a:cs typeface="Times New Roman" pitchFamily="18" charset="0"/>
              </a:rPr>
              <a:t>s.z</a:t>
            </a:r>
            <a:r>
              <a:rPr lang="en-US" sz="1800" dirty="0">
                <a:solidFill>
                  <a:srgbClr val="00B050"/>
                </a:solidFill>
                <a:latin typeface="Times New Roman" pitchFamily="18" charset="0"/>
                <a:cs typeface="Times New Roman" pitchFamily="18" charset="0"/>
              </a:rPr>
              <a:t>;   }</a:t>
            </a:r>
          </a:p>
          <a:p>
            <a:pPr>
              <a:buNone/>
            </a:pPr>
            <a:r>
              <a:rPr lang="en-US" sz="1800" dirty="0">
                <a:latin typeface="Times New Roman" pitchFamily="18" charset="0"/>
                <a:cs typeface="Times New Roman" pitchFamily="18" charset="0"/>
              </a:rPr>
              <a:t>void main()</a:t>
            </a:r>
          </a:p>
          <a:p>
            <a:pPr>
              <a:buNone/>
            </a:pPr>
            <a:r>
              <a:rPr lang="en-US" sz="1800" dirty="0">
                <a:latin typeface="Times New Roman" pitchFamily="18" charset="0"/>
                <a:cs typeface="Times New Roman" pitchFamily="18" charset="0"/>
              </a:rPr>
              <a:t>{ 	space s(3,-4,5);</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s.show</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	-s;                     // equivalent to operator-(s);</a:t>
            </a:r>
          </a:p>
          <a:p>
            <a:pPr>
              <a:buNone/>
            </a:pPr>
            <a:r>
              <a:rPr lang="en-US" sz="1800" dirty="0">
                <a:latin typeface="Times New Roman" pitchFamily="18" charset="0"/>
                <a:cs typeface="Times New Roman" pitchFamily="18" charset="0"/>
              </a:rPr>
              <a:t>		             // s2=-s will not work because  no value is           		//returned</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s.show</a:t>
            </a:r>
            <a:r>
              <a:rPr lang="en-US" sz="1800" dirty="0">
                <a:latin typeface="Times New Roman" pitchFamily="18" charset="0"/>
                <a:cs typeface="Times New Roman" pitchFamily="18" charset="0"/>
              </a:rPr>
              <a:t>();}</a:t>
            </a:r>
          </a:p>
          <a:p>
            <a:pPr>
              <a:buNone/>
            </a:pP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a:xfrm>
            <a:off x="457200" y="1752600"/>
            <a:ext cx="8229600" cy="4572000"/>
          </a:xfrm>
        </p:spPr>
        <p:txBody>
          <a:bodyPr>
            <a:normAutofit/>
          </a:bodyPr>
          <a:lstStyle/>
          <a:p>
            <a:pPr algn="just"/>
            <a:r>
              <a:rPr lang="en-US" dirty="0"/>
              <a:t>The argument is passed by reference.</a:t>
            </a:r>
          </a:p>
          <a:p>
            <a:pPr algn="just"/>
            <a:r>
              <a:rPr lang="en-US" dirty="0"/>
              <a:t>It will not work if we pass argument by value because only a copy of object that activated the call is passed to </a:t>
            </a:r>
            <a:r>
              <a:rPr lang="en-US" dirty="0">
                <a:solidFill>
                  <a:srgbClr val="FF0000"/>
                </a:solidFill>
              </a:rPr>
              <a:t>operator-().</a:t>
            </a:r>
          </a:p>
          <a:p>
            <a:pPr algn="just"/>
            <a:r>
              <a:rPr lang="en-US" dirty="0"/>
              <a:t>Therefore, the changes made inside the operator function will not reflect in the called object.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Overloading binary operator + (as member function)</a:t>
            </a:r>
          </a:p>
        </p:txBody>
      </p:sp>
      <p:sp>
        <p:nvSpPr>
          <p:cNvPr id="3" name="Content Placeholder 2"/>
          <p:cNvSpPr>
            <a:spLocks noGrp="1"/>
          </p:cNvSpPr>
          <p:nvPr>
            <p:ph sz="half" idx="1"/>
          </p:nvPr>
        </p:nvSpPr>
        <p:spPr>
          <a:xfrm>
            <a:off x="228600" y="1600200"/>
            <a:ext cx="3657600" cy="5257800"/>
          </a:xfrm>
        </p:spPr>
        <p:txBody>
          <a:bodyPr>
            <a:normAutofit fontScale="62500" lnSpcReduction="20000"/>
          </a:bodyPr>
          <a:lstStyle/>
          <a:p>
            <a:pPr>
              <a:buNone/>
            </a:pPr>
            <a:r>
              <a:rPr lang="en-US" b="1" dirty="0"/>
              <a:t>class complex</a:t>
            </a:r>
          </a:p>
          <a:p>
            <a:pPr>
              <a:buNone/>
            </a:pPr>
            <a:r>
              <a:rPr lang="en-US" b="1" dirty="0"/>
              <a:t>{</a:t>
            </a:r>
          </a:p>
          <a:p>
            <a:pPr>
              <a:buNone/>
            </a:pPr>
            <a:r>
              <a:rPr lang="en-US" b="1" dirty="0"/>
              <a:t>	</a:t>
            </a:r>
            <a:r>
              <a:rPr lang="en-US" b="1" dirty="0" err="1"/>
              <a:t>int</a:t>
            </a:r>
            <a:r>
              <a:rPr lang="en-US" b="1" dirty="0"/>
              <a:t> real;</a:t>
            </a:r>
          </a:p>
          <a:p>
            <a:pPr>
              <a:buNone/>
            </a:pPr>
            <a:r>
              <a:rPr lang="en-US" b="1" dirty="0"/>
              <a:t>	</a:t>
            </a:r>
            <a:r>
              <a:rPr lang="en-US" b="1" dirty="0" err="1"/>
              <a:t>int</a:t>
            </a:r>
            <a:r>
              <a:rPr lang="en-US" b="1" dirty="0"/>
              <a:t> </a:t>
            </a:r>
            <a:r>
              <a:rPr lang="en-US" b="1" dirty="0" err="1"/>
              <a:t>imag</a:t>
            </a:r>
            <a:r>
              <a:rPr lang="en-US" b="1" dirty="0"/>
              <a:t>;</a:t>
            </a:r>
          </a:p>
          <a:p>
            <a:pPr>
              <a:buNone/>
            </a:pPr>
            <a:r>
              <a:rPr lang="en-US" b="1" dirty="0"/>
              <a:t>	public:</a:t>
            </a:r>
          </a:p>
          <a:p>
            <a:pPr>
              <a:buNone/>
            </a:pPr>
            <a:r>
              <a:rPr lang="en-US" b="1" dirty="0"/>
              <a:t>	complex(int r, int </a:t>
            </a:r>
            <a:r>
              <a:rPr lang="en-US" b="1" dirty="0" err="1"/>
              <a:t>img</a:t>
            </a:r>
            <a:r>
              <a:rPr lang="en-US" b="1" dirty="0"/>
              <a:t>)</a:t>
            </a:r>
          </a:p>
          <a:p>
            <a:pPr>
              <a:buNone/>
            </a:pPr>
            <a:r>
              <a:rPr lang="en-US" b="1" dirty="0"/>
              <a:t>	{</a:t>
            </a:r>
          </a:p>
          <a:p>
            <a:pPr>
              <a:buNone/>
            </a:pPr>
            <a:r>
              <a:rPr lang="en-US" b="1" dirty="0"/>
              <a:t>		real=r;</a:t>
            </a:r>
          </a:p>
          <a:p>
            <a:pPr>
              <a:buNone/>
            </a:pPr>
            <a:r>
              <a:rPr lang="en-US" b="1" dirty="0"/>
              <a:t>		</a:t>
            </a:r>
            <a:r>
              <a:rPr lang="en-US" b="1" dirty="0" err="1"/>
              <a:t>imag</a:t>
            </a:r>
            <a:r>
              <a:rPr lang="en-US" b="1" dirty="0"/>
              <a:t>=</a:t>
            </a:r>
            <a:r>
              <a:rPr lang="en-US" b="1" dirty="0" err="1"/>
              <a:t>img</a:t>
            </a:r>
            <a:r>
              <a:rPr lang="en-US" b="1" dirty="0"/>
              <a:t>;</a:t>
            </a:r>
          </a:p>
          <a:p>
            <a:pPr>
              <a:buNone/>
            </a:pPr>
            <a:r>
              <a:rPr lang="en-US" b="1" dirty="0"/>
              <a:t>	}</a:t>
            </a:r>
          </a:p>
          <a:p>
            <a:pPr>
              <a:buNone/>
            </a:pPr>
            <a:r>
              <a:rPr lang="en-US" b="1" dirty="0"/>
              <a:t>	complex operator+(complex);</a:t>
            </a:r>
          </a:p>
          <a:p>
            <a:pPr>
              <a:buNone/>
            </a:pPr>
            <a:r>
              <a:rPr lang="en-US" b="1" dirty="0"/>
              <a:t>	void show()</a:t>
            </a:r>
          </a:p>
          <a:p>
            <a:pPr>
              <a:buNone/>
            </a:pPr>
            <a:r>
              <a:rPr lang="en-US" b="1" dirty="0"/>
              <a:t>	{</a:t>
            </a:r>
          </a:p>
          <a:p>
            <a:pPr>
              <a:buNone/>
            </a:pPr>
            <a:r>
              <a:rPr lang="en-US" b="1" dirty="0"/>
              <a:t>	</a:t>
            </a:r>
            <a:r>
              <a:rPr lang="en-US" b="1" dirty="0" err="1"/>
              <a:t>cout</a:t>
            </a:r>
            <a:r>
              <a:rPr lang="en-US" b="1" dirty="0"/>
              <a:t>&lt;&lt;</a:t>
            </a:r>
            <a:r>
              <a:rPr lang="en-US" b="1" dirty="0" err="1"/>
              <a:t>endl</a:t>
            </a:r>
            <a:r>
              <a:rPr lang="en-US" b="1" dirty="0"/>
              <a:t>&lt;&lt;real&lt;&lt;" +j"&lt;&lt;</a:t>
            </a:r>
            <a:r>
              <a:rPr lang="en-US" b="1" dirty="0" err="1"/>
              <a:t>imag</a:t>
            </a:r>
            <a:r>
              <a:rPr lang="en-US" b="1" dirty="0"/>
              <a:t>;</a:t>
            </a:r>
          </a:p>
          <a:p>
            <a:pPr>
              <a:buNone/>
            </a:pPr>
            <a:r>
              <a:rPr lang="en-US" b="1" dirty="0"/>
              <a:t>	}</a:t>
            </a:r>
          </a:p>
          <a:p>
            <a:pPr>
              <a:buNone/>
            </a:pPr>
            <a:r>
              <a:rPr lang="en-US" b="1" dirty="0"/>
              <a:t>};</a:t>
            </a:r>
          </a:p>
          <a:p>
            <a:pPr>
              <a:buNone/>
            </a:pPr>
            <a:endParaRPr lang="en-US" dirty="0"/>
          </a:p>
        </p:txBody>
      </p:sp>
      <p:sp>
        <p:nvSpPr>
          <p:cNvPr id="4" name="Content Placeholder 3"/>
          <p:cNvSpPr>
            <a:spLocks noGrp="1"/>
          </p:cNvSpPr>
          <p:nvPr>
            <p:ph sz="half" idx="2"/>
          </p:nvPr>
        </p:nvSpPr>
        <p:spPr>
          <a:xfrm>
            <a:off x="4267200" y="1600200"/>
            <a:ext cx="4953000" cy="5257800"/>
          </a:xfrm>
        </p:spPr>
        <p:txBody>
          <a:bodyPr>
            <a:noAutofit/>
          </a:bodyPr>
          <a:lstStyle/>
          <a:p>
            <a:pPr>
              <a:buNone/>
            </a:pPr>
            <a:r>
              <a:rPr lang="en-US" sz="1600" b="1" dirty="0"/>
              <a:t>complex </a:t>
            </a:r>
            <a:r>
              <a:rPr lang="en-US" sz="1600" b="1" dirty="0" err="1"/>
              <a:t>complex</a:t>
            </a:r>
            <a:r>
              <a:rPr lang="en-US" sz="1600" b="1" dirty="0"/>
              <a:t>::operator+(complex c)</a:t>
            </a:r>
          </a:p>
          <a:p>
            <a:pPr>
              <a:buNone/>
            </a:pPr>
            <a:r>
              <a:rPr lang="en-US" sz="1600" b="1" dirty="0"/>
              <a:t>{</a:t>
            </a:r>
          </a:p>
          <a:p>
            <a:pPr>
              <a:buNone/>
            </a:pPr>
            <a:r>
              <a:rPr lang="en-US" sz="1600" b="1" dirty="0"/>
              <a:t>	complex temp;</a:t>
            </a:r>
          </a:p>
          <a:p>
            <a:pPr>
              <a:buNone/>
            </a:pPr>
            <a:r>
              <a:rPr lang="en-US" sz="1600" b="1" dirty="0"/>
              <a:t>	</a:t>
            </a:r>
            <a:r>
              <a:rPr lang="en-US" sz="1600" b="1" dirty="0" err="1"/>
              <a:t>temp.real</a:t>
            </a:r>
            <a:r>
              <a:rPr lang="en-US" sz="1600" b="1" dirty="0"/>
              <a:t>=</a:t>
            </a:r>
            <a:r>
              <a:rPr lang="en-US" sz="1600" b="1" dirty="0" err="1"/>
              <a:t>real+c.real</a:t>
            </a:r>
            <a:r>
              <a:rPr lang="en-US" sz="1600" b="1" dirty="0"/>
              <a:t>;</a:t>
            </a:r>
          </a:p>
          <a:p>
            <a:pPr>
              <a:buNone/>
            </a:pPr>
            <a:r>
              <a:rPr lang="en-US" sz="1600" b="1" dirty="0"/>
              <a:t>	</a:t>
            </a:r>
            <a:r>
              <a:rPr lang="en-US" sz="1600" b="1" dirty="0" err="1"/>
              <a:t>temp.imag</a:t>
            </a:r>
            <a:r>
              <a:rPr lang="en-US" sz="1600" b="1" dirty="0"/>
              <a:t>=</a:t>
            </a:r>
            <a:r>
              <a:rPr lang="en-US" sz="1600" b="1" dirty="0" err="1"/>
              <a:t>imag+c.imag</a:t>
            </a:r>
            <a:r>
              <a:rPr lang="en-US" sz="1600" b="1" dirty="0"/>
              <a:t>;</a:t>
            </a:r>
          </a:p>
          <a:p>
            <a:pPr>
              <a:buNone/>
            </a:pPr>
            <a:r>
              <a:rPr lang="en-US" sz="1600" b="1" dirty="0"/>
              <a:t>	return temp;</a:t>
            </a:r>
          </a:p>
          <a:p>
            <a:pPr>
              <a:buNone/>
            </a:pPr>
            <a:r>
              <a:rPr lang="en-US" sz="1600" b="1" dirty="0"/>
              <a:t>}</a:t>
            </a:r>
          </a:p>
          <a:p>
            <a:pPr>
              <a:buNone/>
            </a:pPr>
            <a:r>
              <a:rPr lang="en-US" sz="1600" b="1" dirty="0"/>
              <a:t>void main()</a:t>
            </a:r>
          </a:p>
          <a:p>
            <a:pPr>
              <a:buNone/>
            </a:pPr>
            <a:r>
              <a:rPr lang="en-US" sz="1600" b="1" dirty="0"/>
              <a:t>{	complex c1(3,4);</a:t>
            </a:r>
          </a:p>
          <a:p>
            <a:pPr>
              <a:buNone/>
            </a:pPr>
            <a:r>
              <a:rPr lang="en-US" sz="1600" b="1" dirty="0"/>
              <a:t>	complex c2(5,6);</a:t>
            </a:r>
          </a:p>
          <a:p>
            <a:pPr>
              <a:buNone/>
            </a:pPr>
            <a:r>
              <a:rPr lang="en-US" sz="1600" b="1" dirty="0"/>
              <a:t>	complex c3;</a:t>
            </a:r>
          </a:p>
          <a:p>
            <a:pPr>
              <a:buNone/>
            </a:pPr>
            <a:endParaRPr lang="en-US" sz="1600" b="1" dirty="0"/>
          </a:p>
          <a:p>
            <a:pPr>
              <a:buNone/>
            </a:pPr>
            <a:r>
              <a:rPr lang="en-US" sz="1600" b="1" dirty="0"/>
              <a:t>	c1.show();</a:t>
            </a:r>
          </a:p>
          <a:p>
            <a:pPr>
              <a:buNone/>
            </a:pPr>
            <a:r>
              <a:rPr lang="en-US" sz="1600" b="1" dirty="0"/>
              <a:t>	c2.show();</a:t>
            </a:r>
          </a:p>
          <a:p>
            <a:pPr>
              <a:buNone/>
            </a:pPr>
            <a:r>
              <a:rPr lang="en-US" sz="1600" b="1" dirty="0"/>
              <a:t>	c3=c1+c2;     // equivalent to  c3=c1.operator+(c2)</a:t>
            </a:r>
          </a:p>
          <a:p>
            <a:pPr>
              <a:buNone/>
            </a:pPr>
            <a:r>
              <a:rPr lang="en-US" sz="1600" b="1" dirty="0"/>
              <a:t>	c3.show();</a:t>
            </a:r>
          </a:p>
          <a:p>
            <a:pPr>
              <a:buNone/>
            </a:pPr>
            <a:r>
              <a:rPr lang="en-US" sz="1600" b="1"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Note</a:t>
            </a:r>
          </a:p>
        </p:txBody>
      </p:sp>
      <p:sp>
        <p:nvSpPr>
          <p:cNvPr id="3" name="Content Placeholder 2"/>
          <p:cNvSpPr>
            <a:spLocks noGrp="1"/>
          </p:cNvSpPr>
          <p:nvPr>
            <p:ph idx="1"/>
          </p:nvPr>
        </p:nvSpPr>
        <p:spPr>
          <a:xfrm>
            <a:off x="457200" y="1676400"/>
            <a:ext cx="8229600" cy="4800600"/>
          </a:xfrm>
        </p:spPr>
        <p:txBody>
          <a:bodyPr>
            <a:normAutofit fontScale="77500" lnSpcReduction="20000"/>
          </a:bodyPr>
          <a:lstStyle/>
          <a:p>
            <a:r>
              <a:rPr lang="en-US" dirty="0"/>
              <a:t>Following features of this functions:</a:t>
            </a:r>
          </a:p>
          <a:p>
            <a:r>
              <a:rPr lang="en-US" dirty="0"/>
              <a:t>1. It receives only one </a:t>
            </a:r>
            <a:r>
              <a:rPr lang="en-US" b="1" dirty="0"/>
              <a:t>complex</a:t>
            </a:r>
            <a:r>
              <a:rPr lang="en-US" dirty="0"/>
              <a:t> type argument explicitly.</a:t>
            </a:r>
          </a:p>
          <a:p>
            <a:r>
              <a:rPr lang="en-US" dirty="0"/>
              <a:t>2. It returns a </a:t>
            </a:r>
            <a:r>
              <a:rPr lang="en-US" b="1" dirty="0"/>
              <a:t>complex</a:t>
            </a:r>
            <a:r>
              <a:rPr lang="en-US" dirty="0"/>
              <a:t> type value</a:t>
            </a:r>
          </a:p>
          <a:p>
            <a:r>
              <a:rPr lang="en-US" dirty="0"/>
              <a:t>3. It is a member function of </a:t>
            </a:r>
            <a:r>
              <a:rPr lang="en-US" b="1" dirty="0"/>
              <a:t>complex.</a:t>
            </a:r>
          </a:p>
          <a:p>
            <a:endParaRPr lang="en-US" b="1" dirty="0"/>
          </a:p>
          <a:p>
            <a:r>
              <a:rPr lang="en-US" b="1" dirty="0"/>
              <a:t>The function is expected to add two complex values and return a complex value as the result but receive only one value as argument.  Where does the other value come from?</a:t>
            </a:r>
          </a:p>
          <a:p>
            <a:pPr>
              <a:buNone/>
            </a:pPr>
            <a:endParaRPr lang="en-US" b="1" dirty="0">
              <a:solidFill>
                <a:srgbClr val="FF0000"/>
              </a:solidFill>
            </a:endParaRPr>
          </a:p>
          <a:p>
            <a:pPr>
              <a:buNone/>
            </a:pPr>
            <a:r>
              <a:rPr lang="en-US" b="1" dirty="0">
                <a:solidFill>
                  <a:srgbClr val="FF0000"/>
                </a:solidFill>
              </a:rPr>
              <a:t>Consider the statement </a:t>
            </a:r>
          </a:p>
          <a:p>
            <a:pPr>
              <a:buNone/>
            </a:pPr>
            <a:r>
              <a:rPr lang="en-US" b="1" dirty="0">
                <a:solidFill>
                  <a:srgbClr val="FF0000"/>
                </a:solidFill>
              </a:rPr>
              <a:t>C3= C1+C2;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Explanation</a:t>
            </a:r>
          </a:p>
        </p:txBody>
      </p:sp>
      <p:sp>
        <p:nvSpPr>
          <p:cNvPr id="3" name="Content Placeholder 2"/>
          <p:cNvSpPr>
            <a:spLocks noGrp="1"/>
          </p:cNvSpPr>
          <p:nvPr>
            <p:ph idx="1"/>
          </p:nvPr>
        </p:nvSpPr>
        <p:spPr/>
        <p:txBody>
          <a:bodyPr>
            <a:normAutofit fontScale="92500"/>
          </a:bodyPr>
          <a:lstStyle/>
          <a:p>
            <a:r>
              <a:rPr lang="en-US" dirty="0"/>
              <a:t>We know that a member function can be invoked only by an object of the same class. </a:t>
            </a:r>
          </a:p>
          <a:p>
            <a:r>
              <a:rPr lang="en-US" dirty="0"/>
              <a:t>Here the object:</a:t>
            </a:r>
          </a:p>
          <a:p>
            <a:pPr lvl="1"/>
            <a:r>
              <a:rPr lang="en-US" dirty="0">
                <a:solidFill>
                  <a:srgbClr val="FF0000"/>
                </a:solidFill>
              </a:rPr>
              <a:t>C1 take the responsibility of </a:t>
            </a:r>
            <a:r>
              <a:rPr lang="en-US" b="1" dirty="0">
                <a:solidFill>
                  <a:srgbClr val="FF0000"/>
                </a:solidFill>
              </a:rPr>
              <a:t>invoking the function</a:t>
            </a:r>
          </a:p>
          <a:p>
            <a:pPr lvl="1"/>
            <a:r>
              <a:rPr lang="en-US" dirty="0">
                <a:solidFill>
                  <a:srgbClr val="FF0000"/>
                </a:solidFill>
              </a:rPr>
              <a:t>C2 plays the role </a:t>
            </a:r>
            <a:r>
              <a:rPr lang="en-US" b="1" dirty="0">
                <a:solidFill>
                  <a:srgbClr val="FF0000"/>
                </a:solidFill>
              </a:rPr>
              <a:t>of an argument </a:t>
            </a:r>
            <a:r>
              <a:rPr lang="en-US" dirty="0">
                <a:solidFill>
                  <a:srgbClr val="FF0000"/>
                </a:solidFill>
              </a:rPr>
              <a:t>that is passed to the function. </a:t>
            </a:r>
          </a:p>
          <a:p>
            <a:r>
              <a:rPr lang="en-US" dirty="0"/>
              <a:t>The above invocation statement is equivalent to</a:t>
            </a:r>
          </a:p>
          <a:p>
            <a:r>
              <a:rPr lang="en-US" dirty="0"/>
              <a:t>C3= C1.operator+ (C2);   //usual function call syntax</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Explanation</a:t>
            </a:r>
          </a:p>
        </p:txBody>
      </p:sp>
      <p:sp>
        <p:nvSpPr>
          <p:cNvPr id="3" name="Content Placeholder 2"/>
          <p:cNvSpPr>
            <a:spLocks noGrp="1"/>
          </p:cNvSpPr>
          <p:nvPr>
            <p:ph idx="1"/>
          </p:nvPr>
        </p:nvSpPr>
        <p:spPr/>
        <p:txBody>
          <a:bodyPr>
            <a:normAutofit lnSpcReduction="10000"/>
          </a:bodyPr>
          <a:lstStyle/>
          <a:p>
            <a:pPr algn="just">
              <a:lnSpc>
                <a:spcPct val="150000"/>
              </a:lnSpc>
            </a:pPr>
            <a:r>
              <a:rPr lang="en-US" dirty="0"/>
              <a:t>Therefore, in the operator+ () function, the data members of </a:t>
            </a:r>
            <a:r>
              <a:rPr lang="en-US" dirty="0">
                <a:solidFill>
                  <a:srgbClr val="FF0000"/>
                </a:solidFill>
              </a:rPr>
              <a:t>C1 are accessed directly </a:t>
            </a:r>
            <a:r>
              <a:rPr lang="en-US" dirty="0"/>
              <a:t>and the data members of C2 (that is passed as an argument) are accessed using the dot operator.</a:t>
            </a:r>
          </a:p>
          <a:p>
            <a:pPr algn="just">
              <a:lnSpc>
                <a:spcPct val="150000"/>
              </a:lnSpc>
            </a:pPr>
            <a:r>
              <a:rPr lang="en-US" dirty="0"/>
              <a:t> Thus, both the objects are available for the function.</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 of the + overloaded operator</a:t>
            </a:r>
          </a:p>
        </p:txBody>
      </p:sp>
      <p:pic>
        <p:nvPicPr>
          <p:cNvPr id="41986" name="Picture 2"/>
          <p:cNvPicPr>
            <a:picLocks noChangeAspect="1" noChangeArrowheads="1"/>
          </p:cNvPicPr>
          <p:nvPr/>
        </p:nvPicPr>
        <p:blipFill>
          <a:blip r:embed="rId2"/>
          <a:srcRect/>
          <a:stretch>
            <a:fillRect/>
          </a:stretch>
        </p:blipFill>
        <p:spPr bwMode="auto">
          <a:xfrm>
            <a:off x="1371600" y="1524000"/>
            <a:ext cx="6736562" cy="4953000"/>
          </a:xfrm>
          <a:prstGeom prst="rect">
            <a:avLst/>
          </a:prstGeom>
          <a:noFill/>
          <a:ln w="9525">
            <a:solidFill>
              <a:schemeClr val="accent1"/>
            </a:solid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1752600" y="38100"/>
            <a:ext cx="5105400" cy="914400"/>
          </a:xfrm>
        </p:spPr>
        <p:txBody>
          <a:bodyPr/>
          <a:lstStyle/>
          <a:p>
            <a:pPr eaLnBrk="1" hangingPunct="1">
              <a:defRPr/>
            </a:pPr>
            <a:r>
              <a:rPr lang="en-GB" dirty="0"/>
              <a:t>C++ Overloading</a:t>
            </a:r>
          </a:p>
        </p:txBody>
      </p:sp>
      <p:sp>
        <p:nvSpPr>
          <p:cNvPr id="111619" name="Rectangle 3"/>
          <p:cNvSpPr>
            <a:spLocks noGrp="1" noChangeArrowheads="1"/>
          </p:cNvSpPr>
          <p:nvPr>
            <p:ph type="body" idx="1"/>
          </p:nvPr>
        </p:nvSpPr>
        <p:spPr>
          <a:xfrm>
            <a:off x="533400" y="1752600"/>
            <a:ext cx="8077200" cy="4495800"/>
          </a:xfrm>
        </p:spPr>
        <p:txBody>
          <a:bodyPr>
            <a:normAutofit/>
          </a:bodyPr>
          <a:lstStyle/>
          <a:p>
            <a:pPr algn="just" eaLnBrk="1" hangingPunct="1">
              <a:defRPr/>
            </a:pPr>
            <a:r>
              <a:rPr lang="en-GB" sz="2800" dirty="0"/>
              <a:t>Overloading in C++ allows to specify more than one definition for a </a:t>
            </a:r>
            <a:r>
              <a:rPr lang="en-GB" sz="2800" b="1" dirty="0">
                <a:solidFill>
                  <a:srgbClr val="FF0000"/>
                </a:solidFill>
              </a:rPr>
              <a:t>function</a:t>
            </a:r>
            <a:r>
              <a:rPr lang="en-GB" sz="2800" dirty="0"/>
              <a:t> name or an </a:t>
            </a:r>
            <a:r>
              <a:rPr lang="en-GB" sz="2800" b="1" dirty="0">
                <a:solidFill>
                  <a:srgbClr val="FF0000"/>
                </a:solidFill>
              </a:rPr>
              <a:t>operator</a:t>
            </a:r>
            <a:r>
              <a:rPr lang="en-GB" sz="2800" dirty="0"/>
              <a:t> in the same scope, which is called </a:t>
            </a:r>
            <a:r>
              <a:rPr lang="en-GB" sz="2800" b="1" dirty="0">
                <a:solidFill>
                  <a:srgbClr val="FF0000"/>
                </a:solidFill>
              </a:rPr>
              <a:t>function overloading</a:t>
            </a:r>
            <a:r>
              <a:rPr lang="en-GB" sz="2800" dirty="0">
                <a:solidFill>
                  <a:srgbClr val="FF0000"/>
                </a:solidFill>
              </a:rPr>
              <a:t> </a:t>
            </a:r>
            <a:r>
              <a:rPr lang="en-GB" sz="2800" dirty="0"/>
              <a:t>and </a:t>
            </a:r>
            <a:r>
              <a:rPr lang="en-GB" sz="2800" b="1" dirty="0">
                <a:solidFill>
                  <a:srgbClr val="FF0000"/>
                </a:solidFill>
              </a:rPr>
              <a:t>operator overloading</a:t>
            </a:r>
            <a:r>
              <a:rPr lang="en-GB" sz="2800" dirty="0"/>
              <a:t> respectively.</a:t>
            </a:r>
          </a:p>
          <a:p>
            <a:pPr algn="just" eaLnBrk="1" hangingPunct="1">
              <a:defRPr/>
            </a:pPr>
            <a:endParaRPr lang="en-GB" sz="3000" dirty="0"/>
          </a:p>
          <a:p>
            <a:pPr algn="just" eaLnBrk="1" hangingPunct="1">
              <a:defRPr/>
            </a:pPr>
            <a:endParaRPr lang="en-GB" sz="3000" dirty="0"/>
          </a:p>
          <a:p>
            <a:pPr algn="just" eaLnBrk="1" hangingPunct="1">
              <a:defRPr/>
            </a:pPr>
            <a:endParaRPr lang="en-GB" sz="3000" dirty="0"/>
          </a:p>
          <a:p>
            <a:pPr algn="just" eaLnBrk="1" hangingPunct="1">
              <a:defRPr/>
            </a:pPr>
            <a:endParaRPr lang="en-GB"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Overloading binary operator + (as non-member function)</a:t>
            </a:r>
          </a:p>
        </p:txBody>
      </p:sp>
      <p:sp>
        <p:nvSpPr>
          <p:cNvPr id="3" name="Content Placeholder 2"/>
          <p:cNvSpPr>
            <a:spLocks noGrp="1"/>
          </p:cNvSpPr>
          <p:nvPr>
            <p:ph sz="half" idx="1"/>
          </p:nvPr>
        </p:nvSpPr>
        <p:spPr>
          <a:xfrm>
            <a:off x="0" y="1295400"/>
            <a:ext cx="4800600" cy="5562600"/>
          </a:xfrm>
        </p:spPr>
        <p:txBody>
          <a:bodyPr>
            <a:normAutofit fontScale="62500" lnSpcReduction="20000"/>
          </a:bodyPr>
          <a:lstStyle/>
          <a:p>
            <a:pPr>
              <a:buNone/>
            </a:pPr>
            <a:r>
              <a:rPr lang="en-US" b="1" dirty="0"/>
              <a:t>class complex</a:t>
            </a:r>
          </a:p>
          <a:p>
            <a:pPr>
              <a:buNone/>
            </a:pPr>
            <a:r>
              <a:rPr lang="en-US" b="1" dirty="0"/>
              <a:t>{</a:t>
            </a:r>
          </a:p>
          <a:p>
            <a:pPr>
              <a:buNone/>
            </a:pPr>
            <a:r>
              <a:rPr lang="en-US" b="1" dirty="0"/>
              <a:t>	</a:t>
            </a:r>
            <a:r>
              <a:rPr lang="en-US" b="1" dirty="0" err="1"/>
              <a:t>int</a:t>
            </a:r>
            <a:r>
              <a:rPr lang="en-US" b="1" dirty="0"/>
              <a:t> real;</a:t>
            </a:r>
          </a:p>
          <a:p>
            <a:pPr>
              <a:buNone/>
            </a:pPr>
            <a:r>
              <a:rPr lang="en-US" b="1" dirty="0"/>
              <a:t>	</a:t>
            </a:r>
            <a:r>
              <a:rPr lang="en-US" b="1" dirty="0" err="1"/>
              <a:t>int</a:t>
            </a:r>
            <a:r>
              <a:rPr lang="en-US" b="1" dirty="0"/>
              <a:t> </a:t>
            </a:r>
            <a:r>
              <a:rPr lang="en-US" b="1" dirty="0" err="1"/>
              <a:t>imag</a:t>
            </a:r>
            <a:r>
              <a:rPr lang="en-US" b="1" dirty="0"/>
              <a:t>;</a:t>
            </a:r>
          </a:p>
          <a:p>
            <a:pPr>
              <a:buNone/>
            </a:pPr>
            <a:r>
              <a:rPr lang="en-US" b="1" dirty="0"/>
              <a:t>	public:</a:t>
            </a:r>
          </a:p>
          <a:p>
            <a:pPr>
              <a:buNone/>
            </a:pPr>
            <a:r>
              <a:rPr lang="en-US" b="1" dirty="0"/>
              <a:t>	complex()</a:t>
            </a:r>
          </a:p>
          <a:p>
            <a:pPr>
              <a:buNone/>
            </a:pPr>
            <a:r>
              <a:rPr lang="en-US" b="1" dirty="0"/>
              <a:t>	{}</a:t>
            </a:r>
          </a:p>
          <a:p>
            <a:pPr>
              <a:buNone/>
            </a:pPr>
            <a:r>
              <a:rPr lang="en-US" b="1" dirty="0"/>
              <a:t>	complex(</a:t>
            </a:r>
            <a:r>
              <a:rPr lang="en-US" b="1" dirty="0" err="1"/>
              <a:t>int</a:t>
            </a:r>
            <a:r>
              <a:rPr lang="en-US" b="1" dirty="0"/>
              <a:t> r, </a:t>
            </a:r>
            <a:r>
              <a:rPr lang="en-US" b="1" dirty="0" err="1"/>
              <a:t>int</a:t>
            </a:r>
            <a:r>
              <a:rPr lang="en-US" b="1" dirty="0"/>
              <a:t> </a:t>
            </a:r>
            <a:r>
              <a:rPr lang="en-US" b="1" dirty="0" err="1"/>
              <a:t>img</a:t>
            </a:r>
            <a:r>
              <a:rPr lang="en-US" b="1" dirty="0"/>
              <a:t>)</a:t>
            </a:r>
          </a:p>
          <a:p>
            <a:pPr>
              <a:buNone/>
            </a:pPr>
            <a:r>
              <a:rPr lang="en-US" b="1" dirty="0"/>
              <a:t>	{</a:t>
            </a:r>
          </a:p>
          <a:p>
            <a:pPr>
              <a:buNone/>
            </a:pPr>
            <a:r>
              <a:rPr lang="en-US" b="1" dirty="0"/>
              <a:t>		real=r;</a:t>
            </a:r>
          </a:p>
          <a:p>
            <a:pPr>
              <a:buNone/>
            </a:pPr>
            <a:r>
              <a:rPr lang="en-US" b="1" dirty="0"/>
              <a:t>		</a:t>
            </a:r>
            <a:r>
              <a:rPr lang="en-US" b="1" dirty="0" err="1"/>
              <a:t>imag</a:t>
            </a:r>
            <a:r>
              <a:rPr lang="en-US" b="1" dirty="0"/>
              <a:t>=</a:t>
            </a:r>
            <a:r>
              <a:rPr lang="en-US" b="1" dirty="0" err="1"/>
              <a:t>img</a:t>
            </a:r>
            <a:r>
              <a:rPr lang="en-US" b="1" dirty="0"/>
              <a:t>;</a:t>
            </a:r>
          </a:p>
          <a:p>
            <a:pPr>
              <a:buNone/>
            </a:pPr>
            <a:r>
              <a:rPr lang="en-US" b="1" dirty="0"/>
              <a:t>	}</a:t>
            </a:r>
          </a:p>
          <a:p>
            <a:pPr>
              <a:buNone/>
            </a:pPr>
            <a:r>
              <a:rPr lang="en-US" b="1" dirty="0">
                <a:solidFill>
                  <a:srgbClr val="FF0000"/>
                </a:solidFill>
              </a:rPr>
              <a:t>friend complex operator+(</a:t>
            </a:r>
            <a:r>
              <a:rPr lang="en-US" b="1" dirty="0" err="1">
                <a:solidFill>
                  <a:srgbClr val="FF0000"/>
                </a:solidFill>
              </a:rPr>
              <a:t>complex,complex</a:t>
            </a:r>
            <a:r>
              <a:rPr lang="en-US" b="1" dirty="0">
                <a:solidFill>
                  <a:srgbClr val="FF0000"/>
                </a:solidFill>
              </a:rPr>
              <a:t>);</a:t>
            </a:r>
          </a:p>
          <a:p>
            <a:pPr>
              <a:buNone/>
            </a:pPr>
            <a:r>
              <a:rPr lang="en-US" b="1" dirty="0"/>
              <a:t>	void show()</a:t>
            </a:r>
          </a:p>
          <a:p>
            <a:pPr>
              <a:buNone/>
            </a:pPr>
            <a:r>
              <a:rPr lang="en-US" b="1" dirty="0"/>
              <a:t>	{</a:t>
            </a:r>
          </a:p>
          <a:p>
            <a:pPr>
              <a:buNone/>
            </a:pPr>
            <a:r>
              <a:rPr lang="en-US" b="1" dirty="0"/>
              <a:t>	</a:t>
            </a:r>
            <a:r>
              <a:rPr lang="en-US" b="1" dirty="0" err="1"/>
              <a:t>cout</a:t>
            </a:r>
            <a:r>
              <a:rPr lang="en-US" b="1" dirty="0"/>
              <a:t>&lt;&lt;</a:t>
            </a:r>
            <a:r>
              <a:rPr lang="en-US" b="1" dirty="0" err="1"/>
              <a:t>endl</a:t>
            </a:r>
            <a:r>
              <a:rPr lang="en-US" b="1" dirty="0"/>
              <a:t>&lt;&lt;real&lt;&lt;" +j"&lt;&lt;</a:t>
            </a:r>
            <a:r>
              <a:rPr lang="en-US" b="1" dirty="0" err="1"/>
              <a:t>imag</a:t>
            </a:r>
            <a:r>
              <a:rPr lang="en-US" b="1" dirty="0"/>
              <a:t>;</a:t>
            </a:r>
          </a:p>
          <a:p>
            <a:pPr>
              <a:buNone/>
            </a:pPr>
            <a:r>
              <a:rPr lang="en-US" b="1" dirty="0"/>
              <a:t>	}</a:t>
            </a:r>
          </a:p>
          <a:p>
            <a:pPr>
              <a:buNone/>
            </a:pPr>
            <a:r>
              <a:rPr lang="en-US" b="1" dirty="0"/>
              <a:t>};</a:t>
            </a:r>
          </a:p>
          <a:p>
            <a:pPr>
              <a:buNone/>
            </a:pPr>
            <a:endParaRPr lang="en-US" dirty="0"/>
          </a:p>
        </p:txBody>
      </p:sp>
      <p:sp>
        <p:nvSpPr>
          <p:cNvPr id="4" name="Content Placeholder 3"/>
          <p:cNvSpPr>
            <a:spLocks noGrp="1"/>
          </p:cNvSpPr>
          <p:nvPr>
            <p:ph sz="half" idx="2"/>
          </p:nvPr>
        </p:nvSpPr>
        <p:spPr>
          <a:xfrm>
            <a:off x="4267200" y="1325562"/>
            <a:ext cx="5105400" cy="5257800"/>
          </a:xfrm>
        </p:spPr>
        <p:txBody>
          <a:bodyPr>
            <a:noAutofit/>
          </a:bodyPr>
          <a:lstStyle/>
          <a:p>
            <a:pPr>
              <a:buNone/>
            </a:pPr>
            <a:r>
              <a:rPr lang="en-US" sz="1600" b="1" dirty="0"/>
              <a:t>complex operator+(complex c1,complex c2)</a:t>
            </a:r>
          </a:p>
          <a:p>
            <a:pPr>
              <a:buNone/>
            </a:pPr>
            <a:r>
              <a:rPr lang="en-US" sz="1600" b="1" dirty="0"/>
              <a:t>{</a:t>
            </a:r>
          </a:p>
          <a:p>
            <a:pPr>
              <a:buNone/>
            </a:pPr>
            <a:r>
              <a:rPr lang="en-US" sz="1600" b="1" dirty="0"/>
              <a:t>	complex temp;</a:t>
            </a:r>
          </a:p>
          <a:p>
            <a:pPr>
              <a:buNone/>
            </a:pPr>
            <a:r>
              <a:rPr lang="en-US" sz="1600" b="1" dirty="0"/>
              <a:t>	</a:t>
            </a:r>
            <a:r>
              <a:rPr lang="en-US" sz="1600" b="1" dirty="0" err="1"/>
              <a:t>temp.real</a:t>
            </a:r>
            <a:r>
              <a:rPr lang="en-US" sz="1600" b="1" dirty="0"/>
              <a:t>=c1.real+c2.real;</a:t>
            </a:r>
          </a:p>
          <a:p>
            <a:pPr>
              <a:buNone/>
            </a:pPr>
            <a:r>
              <a:rPr lang="en-US" sz="1600" b="1" dirty="0"/>
              <a:t>	</a:t>
            </a:r>
            <a:r>
              <a:rPr lang="en-US" sz="1600" b="1" dirty="0" err="1"/>
              <a:t>temp.imag</a:t>
            </a:r>
            <a:r>
              <a:rPr lang="en-US" sz="1600" b="1" dirty="0"/>
              <a:t>=c2.imag+c2.imag;</a:t>
            </a:r>
          </a:p>
          <a:p>
            <a:pPr>
              <a:buNone/>
            </a:pPr>
            <a:r>
              <a:rPr lang="en-US" sz="1600" b="1" dirty="0"/>
              <a:t>	return temp;</a:t>
            </a:r>
          </a:p>
          <a:p>
            <a:pPr>
              <a:buNone/>
            </a:pPr>
            <a:r>
              <a:rPr lang="en-US" sz="1600" b="1" dirty="0"/>
              <a:t>}</a:t>
            </a:r>
          </a:p>
          <a:p>
            <a:pPr>
              <a:buNone/>
            </a:pPr>
            <a:endParaRPr lang="en-US" sz="1600" b="1" dirty="0"/>
          </a:p>
          <a:p>
            <a:pPr>
              <a:buNone/>
            </a:pPr>
            <a:r>
              <a:rPr lang="en-US" sz="1600" b="1" dirty="0"/>
              <a:t>void main()</a:t>
            </a:r>
          </a:p>
          <a:p>
            <a:pPr>
              <a:buNone/>
            </a:pPr>
            <a:r>
              <a:rPr lang="en-US" sz="1600" b="1" dirty="0"/>
              <a:t>{</a:t>
            </a:r>
          </a:p>
          <a:p>
            <a:pPr>
              <a:buNone/>
            </a:pPr>
            <a:r>
              <a:rPr lang="en-US" sz="1600" b="1" dirty="0"/>
              <a:t>	complex c1(3,4);</a:t>
            </a:r>
          </a:p>
          <a:p>
            <a:pPr>
              <a:buNone/>
            </a:pPr>
            <a:r>
              <a:rPr lang="en-US" sz="1600" b="1" dirty="0"/>
              <a:t>	complex c2(5,6);</a:t>
            </a:r>
          </a:p>
          <a:p>
            <a:pPr>
              <a:buNone/>
            </a:pPr>
            <a:r>
              <a:rPr lang="en-US" sz="1600" b="1" dirty="0"/>
              <a:t>	complex c3;</a:t>
            </a:r>
          </a:p>
          <a:p>
            <a:pPr>
              <a:buNone/>
            </a:pPr>
            <a:r>
              <a:rPr lang="en-US" sz="1600" b="1" dirty="0"/>
              <a:t>	c1.show();</a:t>
            </a:r>
          </a:p>
          <a:p>
            <a:pPr>
              <a:buNone/>
            </a:pPr>
            <a:r>
              <a:rPr lang="en-US" sz="1600" b="1" dirty="0"/>
              <a:t>	c2.show();</a:t>
            </a:r>
          </a:p>
          <a:p>
            <a:pPr>
              <a:buNone/>
            </a:pPr>
            <a:r>
              <a:rPr lang="en-US" sz="1600" b="1" dirty="0"/>
              <a:t>	c3=c1+c2;     //   equivalent to c3=operator+(c1,c2);</a:t>
            </a:r>
          </a:p>
          <a:p>
            <a:pPr>
              <a:buNone/>
            </a:pPr>
            <a:r>
              <a:rPr lang="en-US" sz="1600" b="1" dirty="0"/>
              <a:t>	c3.show();   }</a:t>
            </a:r>
            <a:endParaRPr lang="en-US" sz="14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Prefix increment Operator  ++ Overloading</a:t>
            </a:r>
          </a:p>
        </p:txBody>
      </p:sp>
      <p:sp>
        <p:nvSpPr>
          <p:cNvPr id="3" name="Content Placeholder 2"/>
          <p:cNvSpPr>
            <a:spLocks noGrp="1"/>
          </p:cNvSpPr>
          <p:nvPr>
            <p:ph sz="half" idx="1"/>
          </p:nvPr>
        </p:nvSpPr>
        <p:spPr>
          <a:xfrm>
            <a:off x="381000" y="1752600"/>
            <a:ext cx="4038600" cy="4678363"/>
          </a:xfrm>
        </p:spPr>
        <p:txBody>
          <a:bodyPr>
            <a:normAutofit fontScale="70000" lnSpcReduction="20000"/>
          </a:bodyPr>
          <a:lstStyle/>
          <a:p>
            <a:pPr>
              <a:buNone/>
            </a:pPr>
            <a:r>
              <a:rPr lang="en-US" b="1" dirty="0"/>
              <a:t>class Check </a:t>
            </a:r>
            <a:r>
              <a:rPr lang="en-US" dirty="0"/>
              <a:t>{ </a:t>
            </a:r>
          </a:p>
          <a:p>
            <a:pPr>
              <a:buNone/>
            </a:pPr>
            <a:r>
              <a:rPr lang="en-US" dirty="0"/>
              <a:t>private: </a:t>
            </a:r>
            <a:r>
              <a:rPr lang="en-US" dirty="0" err="1"/>
              <a:t>int</a:t>
            </a:r>
            <a:r>
              <a:rPr lang="en-US" dirty="0"/>
              <a:t> </a:t>
            </a:r>
            <a:r>
              <a:rPr lang="en-US" dirty="0" err="1"/>
              <a:t>i</a:t>
            </a:r>
            <a:r>
              <a:rPr lang="en-US" dirty="0"/>
              <a:t>; </a:t>
            </a:r>
          </a:p>
          <a:p>
            <a:pPr>
              <a:buNone/>
            </a:pPr>
            <a:endParaRPr lang="en-US" dirty="0"/>
          </a:p>
          <a:p>
            <a:pPr>
              <a:buNone/>
            </a:pPr>
            <a:r>
              <a:rPr lang="en-US" dirty="0"/>
              <a:t>public: </a:t>
            </a:r>
          </a:p>
          <a:p>
            <a:pPr>
              <a:buNone/>
            </a:pPr>
            <a:r>
              <a:rPr lang="en-US" dirty="0"/>
              <a:t>Check(){</a:t>
            </a:r>
            <a:r>
              <a:rPr lang="en-US" dirty="0" err="1"/>
              <a:t>i</a:t>
            </a:r>
            <a:r>
              <a:rPr lang="en-US" dirty="0"/>
              <a:t>=0; }</a:t>
            </a:r>
          </a:p>
          <a:p>
            <a:pPr>
              <a:buNone/>
            </a:pPr>
            <a:r>
              <a:rPr lang="en-US" dirty="0">
                <a:solidFill>
                  <a:srgbClr val="FF0000"/>
                </a:solidFill>
              </a:rPr>
              <a:t>Check operator ++() { </a:t>
            </a:r>
          </a:p>
          <a:p>
            <a:pPr>
              <a:buNone/>
            </a:pPr>
            <a:r>
              <a:rPr lang="en-US" dirty="0">
                <a:solidFill>
                  <a:srgbClr val="FF0000"/>
                </a:solidFill>
              </a:rPr>
              <a:t>	Check temp;</a:t>
            </a:r>
          </a:p>
          <a:p>
            <a:pPr>
              <a:buNone/>
            </a:pPr>
            <a:r>
              <a:rPr lang="en-US" dirty="0">
                <a:solidFill>
                  <a:srgbClr val="FF0000"/>
                </a:solidFill>
              </a:rPr>
              <a:t> 	 ++</a:t>
            </a:r>
            <a:r>
              <a:rPr lang="en-US" dirty="0" err="1">
                <a:solidFill>
                  <a:srgbClr val="FF0000"/>
                </a:solidFill>
              </a:rPr>
              <a:t>i</a:t>
            </a:r>
            <a:r>
              <a:rPr lang="en-US" dirty="0">
                <a:solidFill>
                  <a:srgbClr val="FF0000"/>
                </a:solidFill>
              </a:rPr>
              <a:t>; </a:t>
            </a:r>
          </a:p>
          <a:p>
            <a:pPr>
              <a:buNone/>
            </a:pPr>
            <a:r>
              <a:rPr lang="en-US" dirty="0">
                <a:solidFill>
                  <a:srgbClr val="FF0000"/>
                </a:solidFill>
              </a:rPr>
              <a:t>	</a:t>
            </a:r>
            <a:r>
              <a:rPr lang="en-US" dirty="0" err="1">
                <a:solidFill>
                  <a:srgbClr val="FF0000"/>
                </a:solidFill>
              </a:rPr>
              <a:t>temp.i</a:t>
            </a:r>
            <a:r>
              <a:rPr lang="en-US" dirty="0">
                <a:solidFill>
                  <a:srgbClr val="FF0000"/>
                </a:solidFill>
              </a:rPr>
              <a:t>=</a:t>
            </a:r>
            <a:r>
              <a:rPr lang="en-US" dirty="0" err="1">
                <a:solidFill>
                  <a:srgbClr val="FF0000"/>
                </a:solidFill>
              </a:rPr>
              <a:t>i</a:t>
            </a:r>
            <a:r>
              <a:rPr lang="en-US" dirty="0">
                <a:solidFill>
                  <a:srgbClr val="FF0000"/>
                </a:solidFill>
              </a:rPr>
              <a:t>; </a:t>
            </a:r>
          </a:p>
          <a:p>
            <a:pPr>
              <a:buNone/>
            </a:pPr>
            <a:r>
              <a:rPr lang="en-US" dirty="0">
                <a:solidFill>
                  <a:srgbClr val="FF0000"/>
                </a:solidFill>
              </a:rPr>
              <a:t>	return temp; </a:t>
            </a:r>
          </a:p>
          <a:p>
            <a:pPr>
              <a:buNone/>
            </a:pPr>
            <a:r>
              <a:rPr lang="en-US" dirty="0">
                <a:solidFill>
                  <a:srgbClr val="FF0000"/>
                </a:solidFill>
              </a:rPr>
              <a:t>} </a:t>
            </a:r>
          </a:p>
          <a:p>
            <a:pPr>
              <a:buNone/>
            </a:pPr>
            <a:r>
              <a:rPr lang="en-US" dirty="0"/>
              <a:t>void Display() { </a:t>
            </a:r>
            <a:r>
              <a:rPr lang="en-US" dirty="0" err="1"/>
              <a:t>cout</a:t>
            </a:r>
            <a:r>
              <a:rPr lang="en-US" dirty="0"/>
              <a:t>&lt;&lt;"</a:t>
            </a:r>
            <a:r>
              <a:rPr lang="en-US" dirty="0" err="1"/>
              <a:t>i</a:t>
            </a:r>
            <a:r>
              <a:rPr lang="en-US" dirty="0"/>
              <a:t>="&lt;&lt;</a:t>
            </a:r>
            <a:r>
              <a:rPr lang="en-US" dirty="0" err="1"/>
              <a:t>i</a:t>
            </a:r>
            <a:r>
              <a:rPr lang="en-US" dirty="0"/>
              <a:t>&lt;&lt;</a:t>
            </a:r>
            <a:r>
              <a:rPr lang="en-US" dirty="0" err="1"/>
              <a:t>endl</a:t>
            </a:r>
            <a:r>
              <a:rPr lang="en-US" dirty="0"/>
              <a:t>; } }; </a:t>
            </a:r>
          </a:p>
        </p:txBody>
      </p:sp>
      <p:sp>
        <p:nvSpPr>
          <p:cNvPr id="4" name="Content Placeholder 3"/>
          <p:cNvSpPr>
            <a:spLocks noGrp="1"/>
          </p:cNvSpPr>
          <p:nvPr>
            <p:ph sz="half" idx="2"/>
          </p:nvPr>
        </p:nvSpPr>
        <p:spPr>
          <a:xfrm>
            <a:off x="4800600" y="1828800"/>
            <a:ext cx="4038600" cy="4525963"/>
          </a:xfrm>
        </p:spPr>
        <p:txBody>
          <a:bodyPr>
            <a:normAutofit fontScale="70000" lnSpcReduction="20000"/>
          </a:bodyPr>
          <a:lstStyle/>
          <a:p>
            <a:pPr>
              <a:buNone/>
            </a:pPr>
            <a:r>
              <a:rPr lang="en-US" dirty="0"/>
              <a:t>int main()</a:t>
            </a:r>
          </a:p>
          <a:p>
            <a:pPr>
              <a:buNone/>
            </a:pPr>
            <a:r>
              <a:rPr lang="en-US" dirty="0"/>
              <a:t>{ </a:t>
            </a:r>
          </a:p>
          <a:p>
            <a:pPr>
              <a:lnSpc>
                <a:spcPct val="170000"/>
              </a:lnSpc>
              <a:spcBef>
                <a:spcPts val="0"/>
              </a:spcBef>
              <a:buNone/>
            </a:pPr>
            <a:r>
              <a:rPr lang="en-US" b="1" dirty="0"/>
              <a:t>Check </a:t>
            </a:r>
            <a:r>
              <a:rPr lang="en-US" b="1" dirty="0" err="1"/>
              <a:t>obj</a:t>
            </a:r>
            <a:r>
              <a:rPr lang="en-US" b="1" dirty="0"/>
              <a:t>, obj1; </a:t>
            </a:r>
          </a:p>
          <a:p>
            <a:pPr>
              <a:lnSpc>
                <a:spcPct val="170000"/>
              </a:lnSpc>
              <a:spcBef>
                <a:spcPts val="0"/>
              </a:spcBef>
              <a:buNone/>
            </a:pPr>
            <a:r>
              <a:rPr lang="en-US" dirty="0" err="1"/>
              <a:t>obj.Display</a:t>
            </a:r>
            <a:r>
              <a:rPr lang="en-US" dirty="0"/>
              <a:t>(); </a:t>
            </a:r>
          </a:p>
          <a:p>
            <a:pPr>
              <a:lnSpc>
                <a:spcPct val="170000"/>
              </a:lnSpc>
              <a:spcBef>
                <a:spcPts val="0"/>
              </a:spcBef>
              <a:buNone/>
            </a:pPr>
            <a:r>
              <a:rPr lang="en-US" dirty="0"/>
              <a:t>obj1.Display(); </a:t>
            </a:r>
          </a:p>
          <a:p>
            <a:pPr>
              <a:lnSpc>
                <a:spcPct val="170000"/>
              </a:lnSpc>
              <a:spcBef>
                <a:spcPts val="0"/>
              </a:spcBef>
              <a:buNone/>
            </a:pPr>
            <a:r>
              <a:rPr lang="en-US" dirty="0"/>
              <a:t>obj1=++obj; </a:t>
            </a:r>
          </a:p>
          <a:p>
            <a:pPr>
              <a:lnSpc>
                <a:spcPct val="170000"/>
              </a:lnSpc>
              <a:spcBef>
                <a:spcPts val="0"/>
              </a:spcBef>
              <a:buNone/>
            </a:pPr>
            <a:r>
              <a:rPr lang="en-US" dirty="0" err="1"/>
              <a:t>obj.Display</a:t>
            </a:r>
            <a:r>
              <a:rPr lang="en-US" dirty="0"/>
              <a:t>(); </a:t>
            </a:r>
          </a:p>
          <a:p>
            <a:pPr>
              <a:lnSpc>
                <a:spcPct val="170000"/>
              </a:lnSpc>
              <a:spcBef>
                <a:spcPts val="0"/>
              </a:spcBef>
              <a:buNone/>
            </a:pPr>
            <a:r>
              <a:rPr lang="en-US" dirty="0"/>
              <a:t>obj1.Display(); </a:t>
            </a:r>
          </a:p>
          <a:p>
            <a:pPr>
              <a:lnSpc>
                <a:spcPct val="170000"/>
              </a:lnSpc>
              <a:spcBef>
                <a:spcPts val="0"/>
              </a:spcBef>
              <a:buNone/>
            </a:pPr>
            <a:r>
              <a:rPr lang="en-US" dirty="0"/>
              <a:t>return 0; </a:t>
            </a:r>
          </a:p>
          <a:p>
            <a:pPr>
              <a:buNone/>
            </a:pP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7030A0"/>
                </a:solidFill>
              </a:rPr>
              <a:t>Output:- </a:t>
            </a:r>
            <a:br>
              <a:rPr lang="en-US" dirty="0">
                <a:solidFill>
                  <a:srgbClr val="7030A0"/>
                </a:solidFill>
              </a:rPr>
            </a:br>
            <a:endParaRPr lang="en-US" dirty="0"/>
          </a:p>
        </p:txBody>
      </p:sp>
      <p:sp>
        <p:nvSpPr>
          <p:cNvPr id="3" name="Content Placeholder 2"/>
          <p:cNvSpPr>
            <a:spLocks noGrp="1"/>
          </p:cNvSpPr>
          <p:nvPr>
            <p:ph sz="half" idx="1"/>
          </p:nvPr>
        </p:nvSpPr>
        <p:spPr/>
        <p:txBody>
          <a:bodyPr/>
          <a:lstStyle/>
          <a:p>
            <a:pPr>
              <a:buNone/>
            </a:pPr>
            <a:r>
              <a:rPr lang="en-US" dirty="0" err="1">
                <a:solidFill>
                  <a:srgbClr val="7030A0"/>
                </a:solidFill>
              </a:rPr>
              <a:t>i</a:t>
            </a:r>
            <a:r>
              <a:rPr lang="en-US" dirty="0">
                <a:solidFill>
                  <a:srgbClr val="7030A0"/>
                </a:solidFill>
              </a:rPr>
              <a:t>=0 </a:t>
            </a:r>
          </a:p>
          <a:p>
            <a:pPr>
              <a:buNone/>
            </a:pPr>
            <a:r>
              <a:rPr lang="en-US" dirty="0" err="1">
                <a:solidFill>
                  <a:srgbClr val="7030A0"/>
                </a:solidFill>
              </a:rPr>
              <a:t>i</a:t>
            </a:r>
            <a:r>
              <a:rPr lang="en-US" dirty="0">
                <a:solidFill>
                  <a:srgbClr val="7030A0"/>
                </a:solidFill>
              </a:rPr>
              <a:t>=0</a:t>
            </a:r>
          </a:p>
          <a:p>
            <a:pPr>
              <a:buNone/>
            </a:pPr>
            <a:r>
              <a:rPr lang="en-US" dirty="0">
                <a:solidFill>
                  <a:srgbClr val="7030A0"/>
                </a:solidFill>
              </a:rPr>
              <a:t> </a:t>
            </a:r>
            <a:r>
              <a:rPr lang="en-US" dirty="0" err="1">
                <a:solidFill>
                  <a:srgbClr val="7030A0"/>
                </a:solidFill>
              </a:rPr>
              <a:t>i</a:t>
            </a:r>
            <a:r>
              <a:rPr lang="en-US" dirty="0">
                <a:solidFill>
                  <a:srgbClr val="7030A0"/>
                </a:solidFill>
              </a:rPr>
              <a:t>=1</a:t>
            </a:r>
          </a:p>
          <a:p>
            <a:pPr>
              <a:buNone/>
            </a:pPr>
            <a:r>
              <a:rPr lang="en-US" dirty="0">
                <a:solidFill>
                  <a:srgbClr val="7030A0"/>
                </a:solidFill>
              </a:rPr>
              <a:t> </a:t>
            </a:r>
            <a:r>
              <a:rPr lang="en-US" dirty="0" err="1">
                <a:solidFill>
                  <a:srgbClr val="7030A0"/>
                </a:solidFill>
              </a:rPr>
              <a:t>i</a:t>
            </a:r>
            <a:r>
              <a:rPr lang="en-US" dirty="0">
                <a:solidFill>
                  <a:srgbClr val="7030A0"/>
                </a:solidFill>
              </a:rPr>
              <a:t>=1</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Postfix increment operator overloading</a:t>
            </a:r>
          </a:p>
        </p:txBody>
      </p:sp>
      <p:sp>
        <p:nvSpPr>
          <p:cNvPr id="4" name="Content Placeholder 3"/>
          <p:cNvSpPr>
            <a:spLocks noGrp="1"/>
          </p:cNvSpPr>
          <p:nvPr>
            <p:ph sz="half" idx="2"/>
          </p:nvPr>
        </p:nvSpPr>
        <p:spPr>
          <a:xfrm>
            <a:off x="4648200" y="1600200"/>
            <a:ext cx="4191000" cy="5257800"/>
          </a:xfrm>
        </p:spPr>
        <p:txBody>
          <a:bodyPr>
            <a:normAutofit/>
          </a:bodyPr>
          <a:lstStyle/>
          <a:p>
            <a:pPr>
              <a:buNone/>
            </a:pPr>
            <a:r>
              <a:rPr lang="en-US" dirty="0" err="1"/>
              <a:t>int</a:t>
            </a:r>
            <a:r>
              <a:rPr lang="en-US" dirty="0"/>
              <a:t> main() {</a:t>
            </a:r>
          </a:p>
          <a:p>
            <a:pPr>
              <a:buNone/>
            </a:pPr>
            <a:r>
              <a:rPr lang="en-US" dirty="0"/>
              <a:t> </a:t>
            </a:r>
            <a:r>
              <a:rPr lang="en-US" sz="2400" dirty="0"/>
              <a:t>Check obj, obj1; </a:t>
            </a:r>
          </a:p>
          <a:p>
            <a:pPr>
              <a:buNone/>
            </a:pPr>
            <a:r>
              <a:rPr lang="en-US" sz="2400" dirty="0"/>
              <a:t>    </a:t>
            </a:r>
            <a:r>
              <a:rPr lang="en-US" sz="2400" dirty="0" err="1"/>
              <a:t>obj.Display</a:t>
            </a:r>
            <a:r>
              <a:rPr lang="en-US" sz="2400" dirty="0"/>
              <a:t>(); </a:t>
            </a:r>
          </a:p>
          <a:p>
            <a:pPr>
              <a:buNone/>
            </a:pPr>
            <a:r>
              <a:rPr lang="en-US" sz="2400" dirty="0"/>
              <a:t>    obj1.Display(); </a:t>
            </a:r>
          </a:p>
          <a:p>
            <a:pPr>
              <a:buNone/>
            </a:pPr>
            <a:r>
              <a:rPr lang="en-US" sz="2400" dirty="0"/>
              <a:t>    obj1=++</a:t>
            </a:r>
            <a:r>
              <a:rPr lang="en-US" sz="2400" dirty="0" err="1"/>
              <a:t>obj</a:t>
            </a:r>
            <a:r>
              <a:rPr lang="en-US" sz="2400" dirty="0"/>
              <a:t>;</a:t>
            </a:r>
          </a:p>
          <a:p>
            <a:pPr>
              <a:buNone/>
            </a:pPr>
            <a:r>
              <a:rPr lang="en-US" sz="2400" dirty="0"/>
              <a:t>    </a:t>
            </a:r>
            <a:r>
              <a:rPr lang="en-US" sz="2400" dirty="0" err="1"/>
              <a:t>obj.Display</a:t>
            </a:r>
            <a:r>
              <a:rPr lang="en-US" sz="2400" dirty="0"/>
              <a:t>(); </a:t>
            </a:r>
          </a:p>
          <a:p>
            <a:pPr>
              <a:buNone/>
            </a:pPr>
            <a:r>
              <a:rPr lang="en-US" sz="2400" dirty="0"/>
              <a:t>    obj1.Display(); </a:t>
            </a:r>
          </a:p>
          <a:p>
            <a:pPr>
              <a:buNone/>
            </a:pPr>
            <a:r>
              <a:rPr lang="en-US" sz="2400" dirty="0"/>
              <a:t>    obj1=obj++; </a:t>
            </a:r>
          </a:p>
          <a:p>
            <a:pPr>
              <a:buNone/>
            </a:pPr>
            <a:r>
              <a:rPr lang="en-US" sz="2400" dirty="0"/>
              <a:t>    </a:t>
            </a:r>
            <a:r>
              <a:rPr lang="en-US" sz="2400" dirty="0" err="1"/>
              <a:t>obj.Display</a:t>
            </a:r>
            <a:r>
              <a:rPr lang="en-US" sz="2400" dirty="0"/>
              <a:t>(); </a:t>
            </a:r>
          </a:p>
          <a:p>
            <a:pPr>
              <a:buNone/>
            </a:pPr>
            <a:r>
              <a:rPr lang="en-US" sz="2400" dirty="0"/>
              <a:t>    obj1.Display(); </a:t>
            </a:r>
          </a:p>
          <a:p>
            <a:pPr>
              <a:buNone/>
            </a:pPr>
            <a:r>
              <a:rPr lang="en-US" dirty="0"/>
              <a:t>return 0; }</a:t>
            </a:r>
          </a:p>
        </p:txBody>
      </p:sp>
      <p:sp>
        <p:nvSpPr>
          <p:cNvPr id="5" name="Rectangle 4"/>
          <p:cNvSpPr/>
          <p:nvPr/>
        </p:nvSpPr>
        <p:spPr>
          <a:xfrm>
            <a:off x="336395" y="1770394"/>
            <a:ext cx="4572000" cy="5078313"/>
          </a:xfrm>
          <a:prstGeom prst="rect">
            <a:avLst/>
          </a:prstGeom>
        </p:spPr>
        <p:txBody>
          <a:bodyPr wrap="square">
            <a:spAutoFit/>
          </a:bodyPr>
          <a:lstStyle/>
          <a:p>
            <a:pPr>
              <a:buNone/>
            </a:pPr>
            <a:r>
              <a:rPr lang="en-US" sz="2400" dirty="0">
                <a:latin typeface="Times New Roman" pitchFamily="18" charset="0"/>
                <a:cs typeface="Times New Roman" pitchFamily="18" charset="0"/>
              </a:rPr>
              <a:t>class Check { </a:t>
            </a:r>
          </a:p>
          <a:p>
            <a:pPr>
              <a:buNone/>
            </a:pPr>
            <a:r>
              <a:rPr lang="en-US" sz="2400" dirty="0">
                <a:latin typeface="Times New Roman" pitchFamily="18" charset="0"/>
                <a:cs typeface="Times New Roman" pitchFamily="18" charset="0"/>
              </a:rPr>
              <a:t>private: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public: Check() </a:t>
            </a:r>
          </a:p>
          <a:p>
            <a:pPr>
              <a:buNone/>
            </a:pP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 }</a:t>
            </a:r>
          </a:p>
          <a:p>
            <a:pPr>
              <a:buNone/>
            </a:pPr>
            <a:r>
              <a:rPr lang="en-US" sz="2400" dirty="0">
                <a:solidFill>
                  <a:srgbClr val="FF0000"/>
                </a:solidFill>
                <a:latin typeface="Times New Roman" pitchFamily="18" charset="0"/>
                <a:cs typeface="Times New Roman" pitchFamily="18" charset="0"/>
              </a:rPr>
              <a:t>Check operator ++ () </a:t>
            </a:r>
          </a:p>
          <a:p>
            <a:pPr>
              <a:buNone/>
            </a:pPr>
            <a:r>
              <a:rPr lang="en-US" sz="2400" dirty="0">
                <a:solidFill>
                  <a:srgbClr val="FF0000"/>
                </a:solidFill>
                <a:latin typeface="Times New Roman" pitchFamily="18" charset="0"/>
                <a:cs typeface="Times New Roman" pitchFamily="18" charset="0"/>
              </a:rPr>
              <a:t>{ </a:t>
            </a:r>
          </a:p>
          <a:p>
            <a:pPr>
              <a:buNone/>
            </a:pPr>
            <a:r>
              <a:rPr lang="en-US" sz="2400" dirty="0">
                <a:solidFill>
                  <a:srgbClr val="FF0000"/>
                </a:solidFill>
                <a:latin typeface="Times New Roman" pitchFamily="18" charset="0"/>
                <a:cs typeface="Times New Roman" pitchFamily="18" charset="0"/>
              </a:rPr>
              <a:t> Check temp;</a:t>
            </a:r>
          </a:p>
          <a:p>
            <a:pPr>
              <a:buNone/>
            </a:pP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temp.i</a:t>
            </a:r>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i</a:t>
            </a:r>
            <a:r>
              <a:rPr lang="en-US" sz="2400" dirty="0">
                <a:solidFill>
                  <a:srgbClr val="FF0000"/>
                </a:solidFill>
                <a:latin typeface="Times New Roman" pitchFamily="18" charset="0"/>
                <a:cs typeface="Times New Roman" pitchFamily="18" charset="0"/>
              </a:rPr>
              <a:t>++; </a:t>
            </a:r>
          </a:p>
          <a:p>
            <a:pPr>
              <a:buNone/>
            </a:pPr>
            <a:r>
              <a:rPr lang="en-US" sz="2400" dirty="0">
                <a:solidFill>
                  <a:srgbClr val="FF0000"/>
                </a:solidFill>
                <a:latin typeface="Times New Roman" pitchFamily="18" charset="0"/>
                <a:cs typeface="Times New Roman" pitchFamily="18" charset="0"/>
              </a:rPr>
              <a:t>return temp; </a:t>
            </a:r>
          </a:p>
          <a:p>
            <a:pPr>
              <a:buNone/>
            </a:pPr>
            <a:r>
              <a:rPr lang="en-US" sz="2400" dirty="0">
                <a:solidFill>
                  <a:srgbClr val="FF0000"/>
                </a:solidFill>
                <a:latin typeface="Times New Roman" pitchFamily="18" charset="0"/>
                <a:cs typeface="Times New Roman" pitchFamily="18" charset="0"/>
              </a:rPr>
              <a:t>} </a:t>
            </a:r>
          </a:p>
          <a:p>
            <a:r>
              <a:rPr lang="en-US" sz="2400" dirty="0">
                <a:latin typeface="Times New Roman" pitchFamily="18" charset="0"/>
                <a:cs typeface="Times New Roman" pitchFamily="18" charset="0"/>
              </a:rPr>
              <a:t>void Display() { </a:t>
            </a:r>
            <a:r>
              <a:rPr lang="en-US" sz="2400" dirty="0" err="1">
                <a:latin typeface="Times New Roman" pitchFamily="18" charset="0"/>
                <a:cs typeface="Times New Roman" pitchFamily="18" charset="0"/>
              </a:rPr>
              <a:t>cout</a:t>
            </a:r>
            <a:r>
              <a:rPr lang="en-US" sz="2400" dirty="0">
                <a:latin typeface="Times New Roman" pitchFamily="18" charset="0"/>
                <a:cs typeface="Times New Roman" pitchFamily="18" charset="0"/>
              </a:rPr>
              <a:t>&lt;&lt;"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="&lt;&lt;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&lt;&lt;</a:t>
            </a:r>
            <a:r>
              <a:rPr lang="en-US" sz="2400" dirty="0" err="1">
                <a:latin typeface="Times New Roman" pitchFamily="18" charset="0"/>
                <a:cs typeface="Times New Roman" pitchFamily="18" charset="0"/>
              </a:rPr>
              <a:t>endl</a:t>
            </a:r>
            <a:r>
              <a:rPr lang="en-US" sz="2400" dirty="0">
                <a:latin typeface="Times New Roman" pitchFamily="18" charset="0"/>
                <a:cs typeface="Times New Roman" pitchFamily="18" charset="0"/>
              </a:rPr>
              <a:t>; } }; </a:t>
            </a:r>
          </a:p>
          <a:p>
            <a:pPr>
              <a:buNone/>
            </a:pPr>
            <a:endParaRPr lang="en-US" dirty="0">
              <a:solidFill>
                <a:srgbClr val="7030A0"/>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n-NO" dirty="0"/>
              <a:t>Output:- </a:t>
            </a:r>
            <a:br>
              <a:rPr lang="nn-NO" dirty="0"/>
            </a:br>
            <a:endParaRPr lang="en-US" dirty="0"/>
          </a:p>
        </p:txBody>
      </p:sp>
      <p:sp>
        <p:nvSpPr>
          <p:cNvPr id="3" name="Content Placeholder 2"/>
          <p:cNvSpPr>
            <a:spLocks noGrp="1"/>
          </p:cNvSpPr>
          <p:nvPr>
            <p:ph sz="half" idx="1"/>
          </p:nvPr>
        </p:nvSpPr>
        <p:spPr/>
        <p:txBody>
          <a:bodyPr/>
          <a:lstStyle/>
          <a:p>
            <a:endParaRPr lang="nn-NO" dirty="0"/>
          </a:p>
          <a:p>
            <a:pPr>
              <a:buNone/>
            </a:pPr>
            <a:r>
              <a:rPr lang="nn-NO" dirty="0"/>
              <a:t>i=0 </a:t>
            </a:r>
          </a:p>
          <a:p>
            <a:pPr>
              <a:buNone/>
            </a:pPr>
            <a:r>
              <a:rPr lang="nn-NO" dirty="0"/>
              <a:t>i=0</a:t>
            </a:r>
          </a:p>
          <a:p>
            <a:pPr>
              <a:buNone/>
            </a:pPr>
            <a:r>
              <a:rPr lang="nn-NO" dirty="0"/>
              <a:t>i=1 </a:t>
            </a:r>
          </a:p>
          <a:p>
            <a:pPr>
              <a:buNone/>
            </a:pPr>
            <a:r>
              <a:rPr lang="nn-NO" dirty="0"/>
              <a:t>i=1 </a:t>
            </a:r>
          </a:p>
          <a:p>
            <a:pPr>
              <a:buNone/>
            </a:pPr>
            <a:r>
              <a:rPr lang="nn-NO" dirty="0"/>
              <a:t>i=2</a:t>
            </a:r>
          </a:p>
          <a:p>
            <a:pPr>
              <a:buNone/>
            </a:pPr>
            <a:r>
              <a:rPr lang="nn-NO" dirty="0"/>
              <a:t> i=1</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Operator overloading</a:t>
            </a:r>
          </a:p>
        </p:txBody>
      </p:sp>
      <p:sp>
        <p:nvSpPr>
          <p:cNvPr id="3" name="Content Placeholder 2"/>
          <p:cNvSpPr>
            <a:spLocks noGrp="1"/>
          </p:cNvSpPr>
          <p:nvPr>
            <p:ph sz="half" idx="1"/>
          </p:nvPr>
        </p:nvSpPr>
        <p:spPr/>
        <p:txBody>
          <a:bodyPr>
            <a:normAutofit fontScale="85000" lnSpcReduction="20000"/>
          </a:bodyPr>
          <a:lstStyle/>
          <a:p>
            <a:pPr>
              <a:buNone/>
            </a:pPr>
            <a:r>
              <a:rPr lang="en-US" dirty="0"/>
              <a:t>Class sample</a:t>
            </a:r>
          </a:p>
          <a:p>
            <a:pPr>
              <a:buNone/>
            </a:pPr>
            <a:r>
              <a:rPr lang="en-US" dirty="0"/>
              <a:t>{</a:t>
            </a:r>
          </a:p>
          <a:p>
            <a:pPr>
              <a:buNone/>
            </a:pPr>
            <a:r>
              <a:rPr lang="en-US" dirty="0"/>
              <a:t>Private:</a:t>
            </a:r>
          </a:p>
          <a:p>
            <a:pPr>
              <a:buNone/>
            </a:pPr>
            <a:r>
              <a:rPr lang="en-US" dirty="0"/>
              <a:t>int x, y;</a:t>
            </a:r>
          </a:p>
          <a:p>
            <a:pPr>
              <a:buNone/>
            </a:pPr>
            <a:r>
              <a:rPr lang="en-US" dirty="0"/>
              <a:t>Public:</a:t>
            </a:r>
          </a:p>
          <a:p>
            <a:pPr>
              <a:buNone/>
            </a:pPr>
            <a:r>
              <a:rPr lang="en-US" dirty="0"/>
              <a:t>sample(</a:t>
            </a:r>
            <a:r>
              <a:rPr lang="en-US" dirty="0" err="1"/>
              <a:t>int</a:t>
            </a:r>
            <a:r>
              <a:rPr lang="en-US" dirty="0"/>
              <a:t> </a:t>
            </a:r>
            <a:r>
              <a:rPr lang="en-US" dirty="0" err="1"/>
              <a:t>a,int</a:t>
            </a:r>
            <a:r>
              <a:rPr lang="en-US" dirty="0"/>
              <a:t> b)</a:t>
            </a:r>
          </a:p>
          <a:p>
            <a:pPr>
              <a:buNone/>
            </a:pPr>
            <a:r>
              <a:rPr lang="en-US" dirty="0"/>
              <a:t>{</a:t>
            </a:r>
          </a:p>
          <a:p>
            <a:pPr>
              <a:buNone/>
            </a:pPr>
            <a:r>
              <a:rPr lang="en-US" dirty="0"/>
              <a:t>X=a;</a:t>
            </a:r>
          </a:p>
          <a:p>
            <a:pPr>
              <a:buNone/>
            </a:pPr>
            <a:r>
              <a:rPr lang="en-US" dirty="0"/>
              <a:t>Y=b;</a:t>
            </a:r>
          </a:p>
          <a:p>
            <a:pPr>
              <a:buNone/>
            </a:pPr>
            <a:r>
              <a:rPr lang="en-US" dirty="0"/>
              <a:t>}</a:t>
            </a:r>
          </a:p>
          <a:p>
            <a:endParaRPr lang="en-US" dirty="0"/>
          </a:p>
        </p:txBody>
      </p:sp>
      <p:sp>
        <p:nvSpPr>
          <p:cNvPr id="4" name="Content Placeholder 3"/>
          <p:cNvSpPr>
            <a:spLocks noGrp="1"/>
          </p:cNvSpPr>
          <p:nvPr>
            <p:ph sz="half" idx="2"/>
          </p:nvPr>
        </p:nvSpPr>
        <p:spPr>
          <a:xfrm>
            <a:off x="4343400" y="1600200"/>
            <a:ext cx="4267200" cy="4983162"/>
          </a:xfrm>
        </p:spPr>
        <p:txBody>
          <a:bodyPr>
            <a:normAutofit fontScale="85000" lnSpcReduction="20000"/>
          </a:bodyPr>
          <a:lstStyle/>
          <a:p>
            <a:pPr>
              <a:buNone/>
            </a:pPr>
            <a:r>
              <a:rPr lang="en-US" dirty="0"/>
              <a:t>Void operator = (sample </a:t>
            </a:r>
            <a:r>
              <a:rPr lang="en-US" dirty="0" err="1"/>
              <a:t>obj</a:t>
            </a:r>
            <a:r>
              <a:rPr lang="en-US" dirty="0"/>
              <a:t>) {</a:t>
            </a:r>
          </a:p>
          <a:p>
            <a:pPr>
              <a:buNone/>
            </a:pPr>
            <a:r>
              <a:rPr lang="en-US" dirty="0"/>
              <a:t>X= </a:t>
            </a:r>
            <a:r>
              <a:rPr lang="en-US" dirty="0" err="1"/>
              <a:t>obj.x</a:t>
            </a:r>
            <a:r>
              <a:rPr lang="en-US" dirty="0"/>
              <a:t>;</a:t>
            </a:r>
          </a:p>
          <a:p>
            <a:pPr>
              <a:buNone/>
            </a:pPr>
            <a:r>
              <a:rPr lang="en-US" dirty="0"/>
              <a:t>Y= </a:t>
            </a:r>
            <a:r>
              <a:rPr lang="en-US" dirty="0" err="1"/>
              <a:t>obj.y</a:t>
            </a:r>
            <a:r>
              <a:rPr lang="en-US" dirty="0"/>
              <a:t>;}</a:t>
            </a:r>
          </a:p>
          <a:p>
            <a:pPr>
              <a:buNone/>
            </a:pPr>
            <a:endParaRPr lang="en-US" dirty="0"/>
          </a:p>
          <a:p>
            <a:pPr>
              <a:buNone/>
            </a:pPr>
            <a:r>
              <a:rPr lang="en-US" dirty="0"/>
              <a:t>Void display (){</a:t>
            </a:r>
          </a:p>
          <a:p>
            <a:pPr>
              <a:buNone/>
            </a:pPr>
            <a:r>
              <a:rPr lang="en-US" dirty="0" err="1"/>
              <a:t>Cout</a:t>
            </a:r>
            <a:r>
              <a:rPr lang="en-US" dirty="0"/>
              <a:t>&lt;&lt;”\n value of x”&lt;&lt;x;</a:t>
            </a:r>
          </a:p>
          <a:p>
            <a:pPr>
              <a:buNone/>
            </a:pPr>
            <a:r>
              <a:rPr lang="en-US" dirty="0" err="1"/>
              <a:t>Cout</a:t>
            </a:r>
            <a:r>
              <a:rPr lang="en-US" dirty="0"/>
              <a:t>&lt;&lt;”\n value of y”&lt;&lt;y;}};</a:t>
            </a:r>
          </a:p>
          <a:p>
            <a:pPr>
              <a:buNone/>
            </a:pPr>
            <a:endParaRPr lang="en-US" dirty="0"/>
          </a:p>
          <a:p>
            <a:pPr>
              <a:buNone/>
            </a:pPr>
            <a:r>
              <a:rPr lang="en-US" dirty="0"/>
              <a:t>main(){</a:t>
            </a:r>
          </a:p>
          <a:p>
            <a:pPr>
              <a:buNone/>
            </a:pPr>
            <a:r>
              <a:rPr lang="en-US" dirty="0"/>
              <a:t>Sample obj1(10,20), obj2(3,4);</a:t>
            </a:r>
          </a:p>
          <a:p>
            <a:pPr>
              <a:buNone/>
            </a:pPr>
            <a:r>
              <a:rPr lang="en-US" dirty="0"/>
              <a:t>Obj2=obj1;</a:t>
            </a:r>
          </a:p>
          <a:p>
            <a:pPr>
              <a:buNone/>
            </a:pPr>
            <a:r>
              <a:rPr lang="en-US" dirty="0"/>
              <a:t>Obj2.display();</a:t>
            </a:r>
          </a:p>
          <a:p>
            <a:pPr>
              <a:buNone/>
            </a:pPr>
            <a:r>
              <a:rPr lang="en-US" dirty="0"/>
              <a:t>}</a:t>
            </a:r>
          </a:p>
          <a:p>
            <a:pPr>
              <a:buNone/>
            </a:pPr>
            <a:endParaRPr lang="en-US" dirty="0"/>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990600"/>
          </a:xfrm>
        </p:spPr>
        <p:txBody>
          <a:bodyPr>
            <a:normAutofit fontScale="90000"/>
          </a:bodyPr>
          <a:lstStyle/>
          <a:p>
            <a:r>
              <a:rPr lang="en-US" dirty="0"/>
              <a:t>==operator [ As a non-member function]</a:t>
            </a:r>
          </a:p>
        </p:txBody>
      </p:sp>
      <p:sp>
        <p:nvSpPr>
          <p:cNvPr id="3" name="Content Placeholder 2"/>
          <p:cNvSpPr>
            <a:spLocks noGrp="1"/>
          </p:cNvSpPr>
          <p:nvPr>
            <p:ph sz="half" idx="1"/>
          </p:nvPr>
        </p:nvSpPr>
        <p:spPr>
          <a:xfrm>
            <a:off x="381000" y="1676400"/>
            <a:ext cx="7467600" cy="4830763"/>
          </a:xfrm>
        </p:spPr>
        <p:txBody>
          <a:bodyPr>
            <a:normAutofit fontScale="92500" lnSpcReduction="20000"/>
          </a:bodyPr>
          <a:lstStyle/>
          <a:p>
            <a:pPr>
              <a:buNone/>
            </a:pPr>
            <a:r>
              <a:rPr lang="en-US" dirty="0" err="1"/>
              <a:t>int</a:t>
            </a:r>
            <a:r>
              <a:rPr lang="en-US" dirty="0"/>
              <a:t> operator ==(sample &amp;ob1, sample &amp;ob2) { if(ob1.x == ob2.x &amp;&amp; ob1.y == ob2.y) </a:t>
            </a:r>
          </a:p>
          <a:p>
            <a:pPr>
              <a:buNone/>
            </a:pPr>
            <a:r>
              <a:rPr lang="en-US" dirty="0"/>
              <a:t>		return1;</a:t>
            </a:r>
          </a:p>
          <a:p>
            <a:pPr>
              <a:buNone/>
            </a:pPr>
            <a:r>
              <a:rPr lang="en-US" dirty="0"/>
              <a:t> else</a:t>
            </a:r>
          </a:p>
          <a:p>
            <a:pPr>
              <a:buNone/>
            </a:pPr>
            <a:r>
              <a:rPr lang="en-US" dirty="0"/>
              <a:t>		return(0); </a:t>
            </a:r>
          </a:p>
          <a:p>
            <a:pPr>
              <a:buNone/>
            </a:pPr>
            <a:r>
              <a:rPr lang="en-US" dirty="0"/>
              <a:t>}</a:t>
            </a:r>
          </a:p>
          <a:p>
            <a:pPr>
              <a:buNone/>
            </a:pPr>
            <a:r>
              <a:rPr lang="en-US" dirty="0"/>
              <a:t>Example: </a:t>
            </a:r>
          </a:p>
          <a:p>
            <a:pPr>
              <a:buNone/>
            </a:pPr>
            <a:r>
              <a:rPr lang="en-US" dirty="0">
                <a:solidFill>
                  <a:srgbClr val="7030A0"/>
                </a:solidFill>
              </a:rPr>
              <a:t>Sample obj1(23,24);</a:t>
            </a:r>
          </a:p>
          <a:p>
            <a:pPr>
              <a:buNone/>
            </a:pPr>
            <a:r>
              <a:rPr lang="en-US" dirty="0">
                <a:solidFill>
                  <a:srgbClr val="7030A0"/>
                </a:solidFill>
              </a:rPr>
              <a:t>Sample obj2(12,34);</a:t>
            </a:r>
          </a:p>
          <a:p>
            <a:pPr>
              <a:buNone/>
            </a:pPr>
            <a:r>
              <a:rPr lang="en-US" dirty="0">
                <a:solidFill>
                  <a:srgbClr val="7030A0"/>
                </a:solidFill>
              </a:rPr>
              <a:t>If (obj1==obj2) </a:t>
            </a:r>
          </a:p>
          <a:p>
            <a:pPr>
              <a:buNone/>
            </a:pPr>
            <a:r>
              <a:rPr lang="en-US" dirty="0">
                <a:solidFill>
                  <a:srgbClr val="7030A0"/>
                </a:solidFill>
              </a:rPr>
              <a:t>{</a:t>
            </a:r>
            <a:r>
              <a:rPr lang="en-US" dirty="0" err="1">
                <a:solidFill>
                  <a:srgbClr val="7030A0"/>
                </a:solidFill>
              </a:rPr>
              <a:t>cout</a:t>
            </a:r>
            <a:r>
              <a:rPr lang="en-US" dirty="0">
                <a:solidFill>
                  <a:srgbClr val="7030A0"/>
                </a:solidFill>
              </a:rPr>
              <a:t>&lt;&lt; “Equal”;} else{</a:t>
            </a:r>
            <a:r>
              <a:rPr lang="en-US" dirty="0" err="1">
                <a:solidFill>
                  <a:srgbClr val="7030A0"/>
                </a:solidFill>
              </a:rPr>
              <a:t>cout</a:t>
            </a:r>
            <a:r>
              <a:rPr lang="en-US" dirty="0">
                <a:solidFill>
                  <a:srgbClr val="7030A0"/>
                </a:solidFill>
              </a:rPr>
              <a:t> &lt;&lt;“Not equal”;</a:t>
            </a:r>
          </a:p>
          <a:p>
            <a:pPr>
              <a:buNone/>
            </a:pPr>
            <a:r>
              <a:rPr lang="en-US" dirty="0">
                <a:solidFill>
                  <a:srgbClr val="7030A0"/>
                </a:solidFill>
              </a:rPr>
              <a:t>}</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[As a Member function</a:t>
            </a:r>
          </a:p>
        </p:txBody>
      </p:sp>
      <p:sp>
        <p:nvSpPr>
          <p:cNvPr id="3" name="Content Placeholder 2"/>
          <p:cNvSpPr>
            <a:spLocks noGrp="1"/>
          </p:cNvSpPr>
          <p:nvPr>
            <p:ph sz="half" idx="1"/>
          </p:nvPr>
        </p:nvSpPr>
        <p:spPr>
          <a:xfrm>
            <a:off x="457200" y="1600200"/>
            <a:ext cx="7543800" cy="4525963"/>
          </a:xfrm>
        </p:spPr>
        <p:txBody>
          <a:bodyPr/>
          <a:lstStyle/>
          <a:p>
            <a:pPr>
              <a:buNone/>
            </a:pPr>
            <a:r>
              <a:rPr lang="en-US" dirty="0" err="1"/>
              <a:t>int</a:t>
            </a:r>
            <a:r>
              <a:rPr lang="en-US" dirty="0"/>
              <a:t> operator ==(sample &amp;ob2)</a:t>
            </a:r>
          </a:p>
          <a:p>
            <a:pPr>
              <a:buNone/>
            </a:pPr>
            <a:r>
              <a:rPr lang="en-US" dirty="0"/>
              <a:t> { if(x == ob2.x &amp;&amp; y == ob2.y) </a:t>
            </a:r>
          </a:p>
          <a:p>
            <a:pPr>
              <a:buNone/>
            </a:pPr>
            <a:r>
              <a:rPr lang="en-US" dirty="0"/>
              <a:t>		return1;</a:t>
            </a:r>
          </a:p>
          <a:p>
            <a:pPr>
              <a:buNone/>
            </a:pPr>
            <a:r>
              <a:rPr lang="en-US" dirty="0"/>
              <a:t> else</a:t>
            </a:r>
          </a:p>
          <a:p>
            <a:pPr>
              <a:buNone/>
            </a:pPr>
            <a:r>
              <a:rPr lang="en-US" dirty="0"/>
              <a:t>		return(0); </a:t>
            </a:r>
          </a:p>
          <a:p>
            <a:pPr>
              <a:buNone/>
            </a:pPr>
            <a:r>
              <a:rPr lang="en-US" dirty="0"/>
              <a:t>}</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&lt; operator [ As a non-member function]</a:t>
            </a:r>
          </a:p>
        </p:txBody>
      </p:sp>
      <p:sp>
        <p:nvSpPr>
          <p:cNvPr id="3" name="Content Placeholder 2"/>
          <p:cNvSpPr>
            <a:spLocks noGrp="1"/>
          </p:cNvSpPr>
          <p:nvPr>
            <p:ph sz="half" idx="1"/>
          </p:nvPr>
        </p:nvSpPr>
        <p:spPr>
          <a:xfrm>
            <a:off x="457200" y="1600200"/>
            <a:ext cx="7848600" cy="4525963"/>
          </a:xfrm>
        </p:spPr>
        <p:txBody>
          <a:bodyPr/>
          <a:lstStyle/>
          <a:p>
            <a:pPr>
              <a:buNone/>
            </a:pPr>
            <a:r>
              <a:rPr lang="en-US" dirty="0" err="1"/>
              <a:t>int</a:t>
            </a:r>
            <a:r>
              <a:rPr lang="en-US" dirty="0"/>
              <a:t> operator &lt; (sample &amp;ob1, sample &amp;ob2)</a:t>
            </a:r>
          </a:p>
          <a:p>
            <a:pPr>
              <a:buNone/>
            </a:pPr>
            <a:r>
              <a:rPr lang="en-US" dirty="0"/>
              <a:t> { if(ob1.x&lt; ob2.x &amp;&amp; ob1.y &lt; ob2.y) </a:t>
            </a:r>
          </a:p>
          <a:p>
            <a:pPr>
              <a:buNone/>
            </a:pPr>
            <a:r>
              <a:rPr lang="en-US" dirty="0"/>
              <a:t>return(1);</a:t>
            </a:r>
          </a:p>
          <a:p>
            <a:pPr>
              <a:buNone/>
            </a:pPr>
            <a:r>
              <a:rPr lang="en-US" dirty="0"/>
              <a:t> else</a:t>
            </a:r>
          </a:p>
          <a:p>
            <a:pPr>
              <a:buNone/>
            </a:pPr>
            <a:r>
              <a:rPr lang="en-US" dirty="0"/>
              <a:t>return(0);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exercise</a:t>
            </a:r>
          </a:p>
        </p:txBody>
      </p:sp>
      <p:sp>
        <p:nvSpPr>
          <p:cNvPr id="3" name="Content Placeholder 2"/>
          <p:cNvSpPr>
            <a:spLocks noGrp="1"/>
          </p:cNvSpPr>
          <p:nvPr>
            <p:ph sz="half" idx="1"/>
          </p:nvPr>
        </p:nvSpPr>
        <p:spPr>
          <a:xfrm>
            <a:off x="457200" y="1066800"/>
            <a:ext cx="8001000" cy="5059363"/>
          </a:xfrm>
        </p:spPr>
        <p:txBody>
          <a:bodyPr>
            <a:normAutofit lnSpcReduction="10000"/>
          </a:bodyPr>
          <a:lstStyle/>
          <a:p>
            <a:r>
              <a:rPr lang="en-US" dirty="0"/>
              <a:t>Create a class called Distance with member variables feet and inches. Give the required constructor and getter and setter functions.</a:t>
            </a:r>
          </a:p>
          <a:p>
            <a:r>
              <a:rPr lang="en-US" dirty="0"/>
              <a:t>a) Overload the unary minus operator. store the result in a distance object.</a:t>
            </a:r>
          </a:p>
          <a:p>
            <a:r>
              <a:rPr lang="en-US" dirty="0"/>
              <a:t>b)relational &lt; operator to check whether dist1 is less than dist2.</a:t>
            </a:r>
          </a:p>
          <a:p>
            <a:r>
              <a:rPr lang="en-US" dirty="0"/>
              <a:t>c) binary + operator to add two distances</a:t>
            </a:r>
          </a:p>
          <a:p>
            <a:r>
              <a:rPr lang="en-US" dirty="0"/>
              <a:t>d) overload the assignment operator </a:t>
            </a:r>
          </a:p>
          <a:p>
            <a:r>
              <a:rPr lang="en-US" dirty="0"/>
              <a:t>e) overload the == operator.</a:t>
            </a:r>
          </a:p>
          <a:p>
            <a:r>
              <a:rPr lang="en-US" dirty="0"/>
              <a:t>f)prefix increment and postfix </a:t>
            </a:r>
            <a:r>
              <a:rPr lang="en-US"/>
              <a:t>increment operator.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 Overloading</a:t>
            </a:r>
            <a:endParaRPr lang="en-US" dirty="0"/>
          </a:p>
        </p:txBody>
      </p:sp>
      <p:sp>
        <p:nvSpPr>
          <p:cNvPr id="3" name="Content Placeholder 2"/>
          <p:cNvSpPr>
            <a:spLocks noGrp="1"/>
          </p:cNvSpPr>
          <p:nvPr>
            <p:ph idx="1"/>
          </p:nvPr>
        </p:nvSpPr>
        <p:spPr>
          <a:xfrm>
            <a:off x="381000" y="3429000"/>
            <a:ext cx="8229600" cy="3078163"/>
          </a:xfrm>
        </p:spPr>
        <p:txBody>
          <a:bodyPr/>
          <a:lstStyle/>
          <a:p>
            <a:r>
              <a:rPr lang="en-GB" dirty="0"/>
              <a:t>An </a:t>
            </a:r>
            <a:r>
              <a:rPr lang="en-GB" i="1" dirty="0"/>
              <a:t>overloaded declaration</a:t>
            </a:r>
            <a:r>
              <a:rPr lang="en-GB" dirty="0"/>
              <a:t> is the one that had been declared with exactly the same name as the previous declaration in the same scope, except that both declarations have different arguments and also different definition (implementation).</a:t>
            </a:r>
          </a:p>
          <a:p>
            <a:endParaRPr lang="en-US" dirty="0"/>
          </a:p>
        </p:txBody>
      </p:sp>
      <p:sp>
        <p:nvSpPr>
          <p:cNvPr id="4" name="TextBox 13"/>
          <p:cNvSpPr txBox="1">
            <a:spLocks noChangeArrowheads="1"/>
          </p:cNvSpPr>
          <p:nvPr/>
        </p:nvSpPr>
        <p:spPr bwMode="auto">
          <a:xfrm>
            <a:off x="2971800" y="1676400"/>
            <a:ext cx="2825750" cy="400050"/>
          </a:xfrm>
          <a:prstGeom prst="rect">
            <a:avLst/>
          </a:prstGeom>
          <a:noFill/>
          <a:ln w="9525">
            <a:noFill/>
            <a:miter lim="800000"/>
            <a:headEnd/>
            <a:tailEnd/>
          </a:ln>
        </p:spPr>
        <p:txBody>
          <a:bodyPr>
            <a:spAutoFit/>
          </a:bodyPr>
          <a:lstStyle/>
          <a:p>
            <a:r>
              <a:rPr lang="en-GB" sz="2000" dirty="0">
                <a:latin typeface="Times New Roman" pitchFamily="18" charset="0"/>
                <a:cs typeface="Times New Roman" pitchFamily="18" charset="0"/>
              </a:rPr>
              <a:t>C++ OVERLAODING</a:t>
            </a:r>
          </a:p>
        </p:txBody>
      </p:sp>
      <p:cxnSp>
        <p:nvCxnSpPr>
          <p:cNvPr id="5" name="Straight Connector 4"/>
          <p:cNvCxnSpPr/>
          <p:nvPr/>
        </p:nvCxnSpPr>
        <p:spPr bwMode="auto">
          <a:xfrm flipH="1">
            <a:off x="2438400" y="2057400"/>
            <a:ext cx="984250" cy="712787"/>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bwMode="auto">
          <a:xfrm>
            <a:off x="4267200" y="2057400"/>
            <a:ext cx="1079500" cy="712787"/>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7" name="TextBox 13"/>
          <p:cNvSpPr txBox="1">
            <a:spLocks noChangeArrowheads="1"/>
          </p:cNvSpPr>
          <p:nvPr/>
        </p:nvSpPr>
        <p:spPr bwMode="auto">
          <a:xfrm>
            <a:off x="1752600" y="2819400"/>
            <a:ext cx="1206500" cy="400050"/>
          </a:xfrm>
          <a:prstGeom prst="rect">
            <a:avLst/>
          </a:prstGeom>
          <a:noFill/>
          <a:ln w="9525">
            <a:noFill/>
            <a:miter lim="800000"/>
            <a:headEnd/>
            <a:tailEnd/>
          </a:ln>
        </p:spPr>
        <p:txBody>
          <a:bodyPr>
            <a:spAutoFit/>
          </a:bodyPr>
          <a:lstStyle/>
          <a:p>
            <a:r>
              <a:rPr lang="en-GB" sz="2000" dirty="0">
                <a:latin typeface="Times New Roman" pitchFamily="18" charset="0"/>
                <a:cs typeface="Times New Roman" pitchFamily="18" charset="0"/>
              </a:rPr>
              <a:t>Function</a:t>
            </a:r>
          </a:p>
        </p:txBody>
      </p:sp>
      <p:sp>
        <p:nvSpPr>
          <p:cNvPr id="8" name="TextBox 14"/>
          <p:cNvSpPr txBox="1">
            <a:spLocks noChangeArrowheads="1"/>
          </p:cNvSpPr>
          <p:nvPr/>
        </p:nvSpPr>
        <p:spPr bwMode="auto">
          <a:xfrm>
            <a:off x="4800600" y="2819400"/>
            <a:ext cx="1460500" cy="400050"/>
          </a:xfrm>
          <a:prstGeom prst="rect">
            <a:avLst/>
          </a:prstGeom>
          <a:noFill/>
          <a:ln w="9525">
            <a:noFill/>
            <a:miter lim="800000"/>
            <a:headEnd/>
            <a:tailEnd/>
          </a:ln>
        </p:spPr>
        <p:txBody>
          <a:bodyPr>
            <a:spAutoFit/>
          </a:bodyPr>
          <a:lstStyle/>
          <a:p>
            <a:r>
              <a:rPr lang="en-GB" sz="2000" dirty="0"/>
              <a:t>    </a:t>
            </a:r>
            <a:r>
              <a:rPr lang="en-GB" sz="2000" dirty="0">
                <a:latin typeface="Times New Roman" pitchFamily="18" charset="0"/>
                <a:cs typeface="Times New Roman" pitchFamily="18" charset="0"/>
              </a:rPr>
              <a:t>Operator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Stream Extraction (&lt;&lt;) and Insertion (&gt;&gt;)Operator</a:t>
            </a:r>
          </a:p>
        </p:txBody>
      </p:sp>
      <p:sp>
        <p:nvSpPr>
          <p:cNvPr id="3" name="Content Placeholder 2"/>
          <p:cNvSpPr>
            <a:spLocks noGrp="1"/>
          </p:cNvSpPr>
          <p:nvPr>
            <p:ph sz="half" idx="1"/>
          </p:nvPr>
        </p:nvSpPr>
        <p:spPr>
          <a:xfrm>
            <a:off x="457200" y="1600200"/>
            <a:ext cx="8458200" cy="5257800"/>
          </a:xfrm>
        </p:spPr>
        <p:txBody>
          <a:bodyPr>
            <a:normAutofit fontScale="25000" lnSpcReduction="20000"/>
          </a:bodyPr>
          <a:lstStyle/>
          <a:p>
            <a:r>
              <a:rPr lang="en-US" sz="9200" dirty="0"/>
              <a:t>The standard C++ library includes the header file </a:t>
            </a:r>
            <a:r>
              <a:rPr lang="en-US" sz="9200" dirty="0" err="1"/>
              <a:t>iostream</a:t>
            </a:r>
            <a:r>
              <a:rPr lang="en-US" sz="9200" dirty="0"/>
              <a:t>, where the standard input and output stream objects are declared.</a:t>
            </a:r>
          </a:p>
          <a:p>
            <a:r>
              <a:rPr lang="en-US" sz="9200" dirty="0"/>
              <a:t>the standard output of a program is the screen, and the C++ stream object defined to access it is </a:t>
            </a:r>
            <a:r>
              <a:rPr lang="en-US" sz="9200" dirty="0" err="1"/>
              <a:t>cout</a:t>
            </a:r>
            <a:r>
              <a:rPr lang="en-US" sz="9200" dirty="0"/>
              <a:t>.</a:t>
            </a:r>
            <a:br>
              <a:rPr lang="en-US" sz="9200" dirty="0"/>
            </a:br>
            <a:br>
              <a:rPr lang="en-US" sz="9200" dirty="0"/>
            </a:br>
            <a:r>
              <a:rPr lang="en-US" sz="9200" dirty="0" err="1">
                <a:solidFill>
                  <a:srgbClr val="FF0000"/>
                </a:solidFill>
              </a:rPr>
              <a:t>cout</a:t>
            </a:r>
            <a:r>
              <a:rPr lang="en-US" sz="9200" dirty="0">
                <a:solidFill>
                  <a:srgbClr val="FF0000"/>
                </a:solidFill>
              </a:rPr>
              <a:t> is used in conjunction with the </a:t>
            </a:r>
            <a:r>
              <a:rPr lang="en-US" sz="9200" i="1" dirty="0">
                <a:solidFill>
                  <a:srgbClr val="FF0000"/>
                </a:solidFill>
              </a:rPr>
              <a:t>insertion operator</a:t>
            </a:r>
            <a:r>
              <a:rPr lang="en-US" sz="9200" dirty="0">
                <a:solidFill>
                  <a:srgbClr val="FF0000"/>
                </a:solidFill>
              </a:rPr>
              <a:t>, </a:t>
            </a:r>
            <a:r>
              <a:rPr lang="en-US" sz="9200" dirty="0"/>
              <a:t>which is written as &lt;&lt; (two "less than" signs).</a:t>
            </a:r>
            <a:br>
              <a:rPr lang="en-US" sz="9200" dirty="0"/>
            </a:br>
            <a:br>
              <a:rPr lang="en-US" sz="9200" dirty="0"/>
            </a:br>
            <a:r>
              <a:rPr lang="en-US" sz="9200" dirty="0"/>
              <a:t>1 .</a:t>
            </a:r>
            <a:r>
              <a:rPr lang="en-US" sz="9200" dirty="0" err="1"/>
              <a:t>cout</a:t>
            </a:r>
            <a:r>
              <a:rPr lang="en-US" sz="9200" dirty="0"/>
              <a:t> &lt;&lt; "Output sentence"; </a:t>
            </a:r>
            <a:br>
              <a:rPr lang="en-US" sz="9200" dirty="0"/>
            </a:br>
            <a:r>
              <a:rPr lang="en-US" sz="9200" dirty="0"/>
              <a:t>2 .</a:t>
            </a:r>
            <a:r>
              <a:rPr lang="en-US" sz="9200" dirty="0" err="1"/>
              <a:t>cout</a:t>
            </a:r>
            <a:r>
              <a:rPr lang="en-US" sz="9200" dirty="0"/>
              <a:t> &lt;&lt; 120; </a:t>
            </a:r>
            <a:br>
              <a:rPr lang="en-US" sz="9200" dirty="0"/>
            </a:br>
            <a:r>
              <a:rPr lang="en-US" sz="9200" dirty="0"/>
              <a:t>3. </a:t>
            </a:r>
            <a:r>
              <a:rPr lang="en-US" sz="9200" dirty="0" err="1"/>
              <a:t>cout</a:t>
            </a:r>
            <a:r>
              <a:rPr lang="en-US" sz="9200" dirty="0"/>
              <a:t> &lt;&lt; x; </a:t>
            </a:r>
            <a:br>
              <a:rPr lang="en-US" sz="9200" dirty="0"/>
            </a:br>
            <a:endParaRPr lang="en-US" sz="9200" dirty="0"/>
          </a:p>
          <a:p>
            <a:r>
              <a:rPr lang="en-US" sz="9200" dirty="0"/>
              <a:t>The </a:t>
            </a:r>
            <a:r>
              <a:rPr lang="en-US" sz="9200" dirty="0">
                <a:solidFill>
                  <a:srgbClr val="FF0000"/>
                </a:solidFill>
              </a:rPr>
              <a:t>&lt;&lt; operator inserts </a:t>
            </a:r>
            <a:r>
              <a:rPr lang="en-US" sz="9200" dirty="0"/>
              <a:t>the data that follows it into the stream preceding it.</a:t>
            </a:r>
          </a:p>
          <a:p>
            <a:r>
              <a:rPr lang="en-US" sz="9200" dirty="0"/>
              <a:t>In the examples above it inserted the constant string Output sentence, the numerical constant 120 and variable x into the standard output stream </a:t>
            </a:r>
            <a:r>
              <a:rPr lang="en-US" sz="9200" dirty="0" err="1"/>
              <a:t>cout</a:t>
            </a:r>
            <a:r>
              <a:rPr lang="en-US" sz="9200" dirty="0"/>
              <a:t>. </a:t>
            </a:r>
            <a:br>
              <a:rPr lang="en-US" sz="9200" dirty="0"/>
            </a:br>
            <a:br>
              <a:rPr lang="en-US" sz="6400" dirty="0"/>
            </a:b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Stream Extraction (&lt;&lt;) and Insertion (&gt;&gt;)Operator</a:t>
            </a:r>
          </a:p>
        </p:txBody>
      </p:sp>
      <p:sp>
        <p:nvSpPr>
          <p:cNvPr id="3" name="Content Placeholder 2"/>
          <p:cNvSpPr>
            <a:spLocks noGrp="1"/>
          </p:cNvSpPr>
          <p:nvPr>
            <p:ph idx="1"/>
          </p:nvPr>
        </p:nvSpPr>
        <p:spPr>
          <a:xfrm>
            <a:off x="457200" y="1600200"/>
            <a:ext cx="8229600" cy="5715000"/>
          </a:xfrm>
        </p:spPr>
        <p:txBody>
          <a:bodyPr>
            <a:normAutofit fontScale="70000" lnSpcReduction="20000"/>
          </a:bodyPr>
          <a:lstStyle/>
          <a:p>
            <a:r>
              <a:rPr lang="en-US" sz="3400" b="1" dirty="0"/>
              <a:t>Standard Input (</a:t>
            </a:r>
            <a:r>
              <a:rPr lang="en-US" sz="3400" b="1" dirty="0" err="1"/>
              <a:t>cin</a:t>
            </a:r>
            <a:r>
              <a:rPr lang="en-US" sz="3400" b="1" dirty="0"/>
              <a:t>).</a:t>
            </a:r>
          </a:p>
          <a:p>
            <a:r>
              <a:rPr lang="en-US" sz="3400" dirty="0"/>
              <a:t>The standard input device is usually the keyboard. </a:t>
            </a:r>
          </a:p>
          <a:p>
            <a:r>
              <a:rPr lang="en-US" sz="3400" dirty="0"/>
              <a:t>Handling the standard input in C++ is done by applying the overloaded operator of </a:t>
            </a:r>
            <a:r>
              <a:rPr lang="en-US" sz="3400" dirty="0">
                <a:solidFill>
                  <a:srgbClr val="FF0000"/>
                </a:solidFill>
              </a:rPr>
              <a:t>extraction (&gt;&gt;) </a:t>
            </a:r>
            <a:r>
              <a:rPr lang="en-US" sz="3400" dirty="0"/>
              <a:t>on the </a:t>
            </a:r>
            <a:r>
              <a:rPr lang="en-US" sz="3400" dirty="0" err="1"/>
              <a:t>cin</a:t>
            </a:r>
            <a:r>
              <a:rPr lang="en-US" sz="3400" dirty="0"/>
              <a:t> stream. </a:t>
            </a:r>
          </a:p>
          <a:p>
            <a:r>
              <a:rPr lang="en-US" sz="3400" dirty="0"/>
              <a:t>The operator must be followed by the variable that will store the data that is going to be extracted from the stream. For example:</a:t>
            </a:r>
            <a:br>
              <a:rPr lang="en-US" sz="3400" dirty="0"/>
            </a:br>
            <a:br>
              <a:rPr lang="en-US" sz="3400" dirty="0"/>
            </a:br>
            <a:r>
              <a:rPr lang="en-US" sz="3400" dirty="0"/>
              <a:t>1</a:t>
            </a:r>
            <a:r>
              <a:rPr lang="en-US" sz="3400" i="1" dirty="0"/>
              <a:t> </a:t>
            </a:r>
            <a:r>
              <a:rPr lang="en-US" sz="3400" i="1" dirty="0" err="1"/>
              <a:t>int</a:t>
            </a:r>
            <a:r>
              <a:rPr lang="en-US" sz="3400" dirty="0"/>
              <a:t> age; </a:t>
            </a:r>
            <a:br>
              <a:rPr lang="en-US" sz="3400" dirty="0"/>
            </a:br>
            <a:r>
              <a:rPr lang="en-US" sz="3400" dirty="0"/>
              <a:t>2 </a:t>
            </a:r>
            <a:r>
              <a:rPr lang="en-US" sz="3400" dirty="0" err="1"/>
              <a:t>cin</a:t>
            </a:r>
            <a:r>
              <a:rPr lang="en-US" sz="3400" dirty="0"/>
              <a:t> &gt;&gt; age; </a:t>
            </a:r>
          </a:p>
          <a:p>
            <a:r>
              <a:rPr lang="en-US" sz="3400" dirty="0"/>
              <a:t>The first statement declares a variable of type </a:t>
            </a:r>
            <a:r>
              <a:rPr lang="en-US" sz="3400" dirty="0" err="1"/>
              <a:t>int</a:t>
            </a:r>
            <a:r>
              <a:rPr lang="en-US" sz="3400" dirty="0"/>
              <a:t> called age, and the second one waits for an input from </a:t>
            </a:r>
            <a:r>
              <a:rPr lang="en-US" sz="3400" dirty="0" err="1"/>
              <a:t>cin</a:t>
            </a:r>
            <a:r>
              <a:rPr lang="en-US" sz="3400" dirty="0"/>
              <a:t> (the keyboard) in order to store it in this integer variable.</a:t>
            </a:r>
            <a:br>
              <a:rPr lang="en-US" dirty="0"/>
            </a:br>
            <a:br>
              <a:rPr lang="en-US" dirty="0"/>
            </a:br>
            <a:r>
              <a:rPr lang="en-US" dirty="0"/>
              <a:t> </a:t>
            </a:r>
            <a:br>
              <a:rPr lang="en-US" dirty="0"/>
            </a:br>
            <a:br>
              <a:rPr lang="en-US" dirty="0"/>
            </a:b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81000"/>
            <a:ext cx="7772400" cy="1143000"/>
          </a:xfrm>
        </p:spPr>
        <p:txBody>
          <a:bodyPr>
            <a:normAutofit fontScale="90000"/>
          </a:bodyPr>
          <a:lstStyle/>
          <a:p>
            <a:r>
              <a:rPr lang="en-US" sz="3600"/>
              <a:t> Overloading Stream-Insertion and Stream-Extraction Operators </a:t>
            </a:r>
          </a:p>
        </p:txBody>
      </p:sp>
      <p:sp>
        <p:nvSpPr>
          <p:cNvPr id="10243" name="Rectangle 3"/>
          <p:cNvSpPr>
            <a:spLocks noGrp="1" noChangeArrowheads="1"/>
          </p:cNvSpPr>
          <p:nvPr>
            <p:ph type="body" idx="1"/>
          </p:nvPr>
        </p:nvSpPr>
        <p:spPr>
          <a:xfrm>
            <a:off x="304800" y="1981200"/>
            <a:ext cx="8534400" cy="4114800"/>
          </a:xfrm>
        </p:spPr>
        <p:txBody>
          <a:bodyPr/>
          <a:lstStyle/>
          <a:p>
            <a:pPr>
              <a:lnSpc>
                <a:spcPct val="90000"/>
              </a:lnSpc>
            </a:pPr>
            <a:r>
              <a:rPr lang="en-US" dirty="0"/>
              <a:t>Overloaded </a:t>
            </a:r>
            <a:r>
              <a:rPr lang="en-US" b="1" dirty="0">
                <a:latin typeface="Courier New" pitchFamily="49" charset="0"/>
              </a:rPr>
              <a:t>&lt;&lt;</a:t>
            </a:r>
            <a:r>
              <a:rPr lang="en-US" dirty="0"/>
              <a:t> and </a:t>
            </a:r>
            <a:r>
              <a:rPr lang="en-US" b="1" dirty="0">
                <a:latin typeface="Courier New" pitchFamily="49" charset="0"/>
              </a:rPr>
              <a:t>&gt;&gt;</a:t>
            </a:r>
            <a:r>
              <a:rPr lang="en-US" dirty="0"/>
              <a:t> operators</a:t>
            </a:r>
          </a:p>
          <a:p>
            <a:pPr lvl="1">
              <a:lnSpc>
                <a:spcPct val="90000"/>
              </a:lnSpc>
            </a:pPr>
            <a:r>
              <a:rPr lang="en-US" dirty="0"/>
              <a:t>Overloaded to perform input/output for user-defined types</a:t>
            </a:r>
          </a:p>
          <a:p>
            <a:pPr lvl="1">
              <a:lnSpc>
                <a:spcPct val="90000"/>
              </a:lnSpc>
            </a:pPr>
            <a:r>
              <a:rPr lang="en-US" dirty="0"/>
              <a:t>Left operand of types </a:t>
            </a:r>
            <a:r>
              <a:rPr lang="en-US" b="1" dirty="0" err="1">
                <a:latin typeface="Courier New" pitchFamily="49" charset="0"/>
              </a:rPr>
              <a:t>ostream</a:t>
            </a:r>
            <a:r>
              <a:rPr lang="en-US" dirty="0"/>
              <a:t> </a:t>
            </a:r>
            <a:r>
              <a:rPr lang="en-US" b="1" dirty="0">
                <a:latin typeface="Courier New" pitchFamily="49" charset="0"/>
              </a:rPr>
              <a:t>&amp;</a:t>
            </a:r>
            <a:r>
              <a:rPr lang="en-US" dirty="0"/>
              <a:t> and </a:t>
            </a:r>
            <a:r>
              <a:rPr lang="en-US" b="1" dirty="0" err="1">
                <a:latin typeface="Courier New" pitchFamily="49" charset="0"/>
              </a:rPr>
              <a:t>istream</a:t>
            </a:r>
            <a:r>
              <a:rPr lang="en-US" dirty="0"/>
              <a:t> </a:t>
            </a:r>
            <a:r>
              <a:rPr lang="en-US" b="1" dirty="0">
                <a:latin typeface="Courier New" pitchFamily="49" charset="0"/>
              </a:rPr>
              <a:t>&amp;</a:t>
            </a:r>
          </a:p>
          <a:p>
            <a:pPr lvl="1">
              <a:lnSpc>
                <a:spcPct val="90000"/>
              </a:lnSpc>
            </a:pPr>
            <a:r>
              <a:rPr lang="en-US" dirty="0"/>
              <a:t>Must be a non-member function because left operand is not an object of the class</a:t>
            </a:r>
          </a:p>
          <a:p>
            <a:pPr lvl="1">
              <a:lnSpc>
                <a:spcPct val="90000"/>
              </a:lnSpc>
            </a:pPr>
            <a:r>
              <a:rPr lang="en-US" dirty="0"/>
              <a:t>Must be a </a:t>
            </a:r>
            <a:r>
              <a:rPr lang="en-US" b="1" dirty="0">
                <a:latin typeface="Courier New" pitchFamily="49" charset="0"/>
              </a:rPr>
              <a:t>friend</a:t>
            </a:r>
            <a:r>
              <a:rPr lang="en-US" dirty="0"/>
              <a:t> function to access private data members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1447800"/>
          </a:xfrm>
        </p:spPr>
        <p:txBody>
          <a:bodyPr>
            <a:normAutofit fontScale="90000"/>
          </a:bodyPr>
          <a:lstStyle/>
          <a:p>
            <a:r>
              <a:rPr lang="en-US" dirty="0"/>
              <a:t>Overloading stream extraction( &lt;&lt; )and insertion (&gt;&gt;) operator for </a:t>
            </a:r>
            <a:r>
              <a:rPr lang="en-US" dirty="0" err="1"/>
              <a:t>userdefined</a:t>
            </a:r>
            <a:r>
              <a:rPr lang="en-US" dirty="0"/>
              <a:t> data type</a:t>
            </a:r>
          </a:p>
        </p:txBody>
      </p:sp>
      <p:sp>
        <p:nvSpPr>
          <p:cNvPr id="3" name="Content Placeholder 2"/>
          <p:cNvSpPr>
            <a:spLocks noGrp="1"/>
          </p:cNvSpPr>
          <p:nvPr>
            <p:ph sz="half" idx="1"/>
          </p:nvPr>
        </p:nvSpPr>
        <p:spPr>
          <a:xfrm>
            <a:off x="457200" y="2286000"/>
            <a:ext cx="8686800" cy="3840163"/>
          </a:xfrm>
        </p:spPr>
        <p:txBody>
          <a:bodyPr/>
          <a:lstStyle/>
          <a:p>
            <a:r>
              <a:rPr lang="en-US" dirty="0"/>
              <a:t>Syntax</a:t>
            </a:r>
          </a:p>
          <a:p>
            <a:pPr>
              <a:buNone/>
            </a:pPr>
            <a:r>
              <a:rPr lang="en-US" sz="3000" dirty="0"/>
              <a:t>// </a:t>
            </a:r>
            <a:r>
              <a:rPr lang="en-US" sz="3000" dirty="0" err="1"/>
              <a:t>ostream's</a:t>
            </a:r>
            <a:r>
              <a:rPr lang="en-US" sz="3000" dirty="0"/>
              <a:t> insertion operator definition </a:t>
            </a:r>
          </a:p>
          <a:p>
            <a:pPr>
              <a:buNone/>
            </a:pPr>
            <a:r>
              <a:rPr lang="en-US" sz="3000" dirty="0" err="1">
                <a:solidFill>
                  <a:srgbClr val="7030A0"/>
                </a:solidFill>
              </a:rPr>
              <a:t>ostream</a:t>
            </a:r>
            <a:r>
              <a:rPr lang="en-US" sz="3000" dirty="0">
                <a:solidFill>
                  <a:srgbClr val="7030A0"/>
                </a:solidFill>
              </a:rPr>
              <a:t>&amp; operator&lt;&lt; (</a:t>
            </a:r>
            <a:r>
              <a:rPr lang="en-US" sz="3000" dirty="0" err="1">
                <a:solidFill>
                  <a:srgbClr val="7030A0"/>
                </a:solidFill>
              </a:rPr>
              <a:t>ostream</a:t>
            </a:r>
            <a:r>
              <a:rPr lang="en-US" sz="3000" dirty="0">
                <a:solidFill>
                  <a:srgbClr val="7030A0"/>
                </a:solidFill>
              </a:rPr>
              <a:t>&amp; </a:t>
            </a:r>
            <a:r>
              <a:rPr lang="en-US" sz="3000" dirty="0" err="1">
                <a:solidFill>
                  <a:srgbClr val="7030A0"/>
                </a:solidFill>
              </a:rPr>
              <a:t>os</a:t>
            </a:r>
            <a:r>
              <a:rPr lang="en-US" sz="3000" dirty="0">
                <a:solidFill>
                  <a:srgbClr val="7030A0"/>
                </a:solidFill>
              </a:rPr>
              <a:t>, const Class&amp; </a:t>
            </a:r>
            <a:r>
              <a:rPr lang="en-US" sz="3000" dirty="0" err="1">
                <a:solidFill>
                  <a:srgbClr val="7030A0"/>
                </a:solidFill>
              </a:rPr>
              <a:t>obj</a:t>
            </a:r>
            <a:r>
              <a:rPr lang="en-US" sz="3000" dirty="0">
                <a:solidFill>
                  <a:srgbClr val="7030A0"/>
                </a:solidFill>
              </a:rPr>
              <a:t>);</a:t>
            </a:r>
          </a:p>
          <a:p>
            <a:pPr>
              <a:buNone/>
            </a:pPr>
            <a:r>
              <a:rPr lang="en-US" sz="3000" dirty="0">
                <a:solidFill>
                  <a:srgbClr val="7030A0"/>
                </a:solidFill>
              </a:rPr>
              <a:t> </a:t>
            </a:r>
          </a:p>
          <a:p>
            <a:pPr>
              <a:buNone/>
            </a:pPr>
            <a:r>
              <a:rPr lang="en-US" sz="3000" dirty="0"/>
              <a:t>// </a:t>
            </a:r>
            <a:r>
              <a:rPr lang="en-US" sz="3000" dirty="0" err="1"/>
              <a:t>istream's</a:t>
            </a:r>
            <a:r>
              <a:rPr lang="en-US" sz="3000" dirty="0"/>
              <a:t> extraction operator definition </a:t>
            </a:r>
          </a:p>
          <a:p>
            <a:pPr>
              <a:buNone/>
            </a:pPr>
            <a:r>
              <a:rPr lang="en-US" sz="3000" dirty="0" err="1">
                <a:solidFill>
                  <a:srgbClr val="7030A0"/>
                </a:solidFill>
              </a:rPr>
              <a:t>istream</a:t>
            </a:r>
            <a:r>
              <a:rPr lang="en-US" sz="3000" dirty="0">
                <a:solidFill>
                  <a:srgbClr val="7030A0"/>
                </a:solidFill>
              </a:rPr>
              <a:t>&amp; operator&gt;&gt;(</a:t>
            </a:r>
            <a:r>
              <a:rPr lang="en-US" sz="3000" dirty="0" err="1">
                <a:solidFill>
                  <a:srgbClr val="7030A0"/>
                </a:solidFill>
              </a:rPr>
              <a:t>istream</a:t>
            </a:r>
            <a:r>
              <a:rPr lang="en-US" sz="3000" dirty="0">
                <a:solidFill>
                  <a:srgbClr val="7030A0"/>
                </a:solidFill>
              </a:rPr>
              <a:t>&amp; is, Class &amp;</a:t>
            </a:r>
            <a:r>
              <a:rPr lang="en-US" sz="3000" dirty="0" err="1">
                <a:solidFill>
                  <a:srgbClr val="7030A0"/>
                </a:solidFill>
              </a:rPr>
              <a:t>obj</a:t>
            </a:r>
            <a:r>
              <a:rPr lang="en-US" sz="3000" dirty="0">
                <a:solidFill>
                  <a:srgbClr val="7030A0"/>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a:t>
            </a:r>
          </a:p>
        </p:txBody>
      </p:sp>
      <p:sp>
        <p:nvSpPr>
          <p:cNvPr id="3" name="Content Placeholder 2"/>
          <p:cNvSpPr>
            <a:spLocks noGrp="1"/>
          </p:cNvSpPr>
          <p:nvPr>
            <p:ph idx="1"/>
          </p:nvPr>
        </p:nvSpPr>
        <p:spPr/>
        <p:txBody>
          <a:bodyPr/>
          <a:lstStyle/>
          <a:p>
            <a:r>
              <a:rPr lang="en-US" dirty="0"/>
              <a:t>WAP  that overloads the </a:t>
            </a:r>
            <a:r>
              <a:rPr lang="en-US" dirty="0" err="1"/>
              <a:t>ostream</a:t>
            </a:r>
            <a:r>
              <a:rPr lang="en-US" dirty="0"/>
              <a:t> and </a:t>
            </a:r>
            <a:r>
              <a:rPr lang="en-US" dirty="0" err="1"/>
              <a:t>istream</a:t>
            </a:r>
            <a:r>
              <a:rPr lang="en-US" dirty="0"/>
              <a:t> operator using a non member function and produces the following output:</a:t>
            </a:r>
          </a:p>
          <a:p>
            <a:pPr>
              <a:buNone/>
            </a:pPr>
            <a:r>
              <a:rPr lang="en-US" b="1" dirty="0">
                <a:solidFill>
                  <a:srgbClr val="7030A0"/>
                </a:solidFill>
              </a:rPr>
              <a:t>	Enter phone number in the form  :</a:t>
            </a:r>
          </a:p>
          <a:p>
            <a:pPr>
              <a:buNone/>
            </a:pPr>
            <a:r>
              <a:rPr lang="en-US" b="1" dirty="0">
                <a:solidFill>
                  <a:srgbClr val="7030A0"/>
                </a:solidFill>
              </a:rPr>
              <a:t>	800 555 1212</a:t>
            </a:r>
          </a:p>
          <a:p>
            <a:pPr>
              <a:buNone/>
            </a:pPr>
            <a:r>
              <a:rPr lang="en-US" b="1" dirty="0">
                <a:solidFill>
                  <a:srgbClr val="7030A0"/>
                </a:solidFill>
              </a:rPr>
              <a:t>	The phone number entered was: (800) 555-1212</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000"/>
            <a:ext cx="8686800" cy="5745163"/>
          </a:xfrm>
        </p:spPr>
        <p:txBody>
          <a:bodyPr>
            <a:normAutofit/>
          </a:bodyPr>
          <a:lstStyle/>
          <a:p>
            <a:pPr>
              <a:buNone/>
            </a:pPr>
            <a:r>
              <a:rPr lang="en-US" sz="2400" dirty="0"/>
              <a:t>Example:- </a:t>
            </a:r>
          </a:p>
          <a:p>
            <a:pPr>
              <a:buNone/>
            </a:pPr>
            <a:endParaRPr lang="en-US" sz="2400" dirty="0"/>
          </a:p>
          <a:p>
            <a:pPr>
              <a:buNone/>
            </a:pPr>
            <a:r>
              <a:rPr lang="en-US" sz="2400" dirty="0"/>
              <a:t>class </a:t>
            </a:r>
            <a:r>
              <a:rPr lang="en-US" sz="2400" dirty="0" err="1"/>
              <a:t>PhoneNumber</a:t>
            </a:r>
            <a:endParaRPr lang="en-US" sz="2400" dirty="0"/>
          </a:p>
          <a:p>
            <a:pPr>
              <a:buNone/>
            </a:pPr>
            <a:r>
              <a:rPr lang="en-US" sz="2400" dirty="0"/>
              <a:t> {</a:t>
            </a:r>
          </a:p>
          <a:p>
            <a:pPr>
              <a:buNone/>
            </a:pPr>
            <a:r>
              <a:rPr lang="en-US" sz="2400" dirty="0"/>
              <a:t>private:</a:t>
            </a:r>
          </a:p>
          <a:p>
            <a:pPr>
              <a:buNone/>
            </a:pPr>
            <a:r>
              <a:rPr lang="en-US" sz="2400" dirty="0"/>
              <a:t>string </a:t>
            </a:r>
            <a:r>
              <a:rPr lang="en-US" sz="2400" dirty="0" err="1"/>
              <a:t>areaCode</a:t>
            </a:r>
            <a:r>
              <a:rPr lang="en-US" sz="2400" dirty="0"/>
              <a:t>; // 3-digit area code</a:t>
            </a:r>
          </a:p>
          <a:p>
            <a:pPr>
              <a:buNone/>
            </a:pPr>
            <a:r>
              <a:rPr lang="en-US" sz="2400" dirty="0"/>
              <a:t>string exchange; // 3-digit exchange</a:t>
            </a:r>
          </a:p>
          <a:p>
            <a:pPr>
              <a:buNone/>
            </a:pPr>
            <a:r>
              <a:rPr lang="en-US" sz="2400" dirty="0"/>
              <a:t>string line; // 4-digit line</a:t>
            </a:r>
          </a:p>
          <a:p>
            <a:pPr>
              <a:buNone/>
            </a:pPr>
            <a:r>
              <a:rPr lang="en-US" sz="2400" dirty="0"/>
              <a:t>public:</a:t>
            </a:r>
          </a:p>
          <a:p>
            <a:pPr>
              <a:buNone/>
            </a:pPr>
            <a:r>
              <a:rPr lang="en-US" sz="2400" dirty="0"/>
              <a:t>friend </a:t>
            </a:r>
            <a:r>
              <a:rPr lang="en-US" sz="2400" dirty="0" err="1"/>
              <a:t>ostream</a:t>
            </a:r>
            <a:r>
              <a:rPr lang="en-US" sz="2400" dirty="0"/>
              <a:t> &amp;operator&lt;&lt;( </a:t>
            </a:r>
            <a:r>
              <a:rPr lang="en-US" sz="2400" dirty="0" err="1"/>
              <a:t>ostream</a:t>
            </a:r>
            <a:r>
              <a:rPr lang="en-US" sz="2400" dirty="0"/>
              <a:t> &amp;, const </a:t>
            </a:r>
            <a:r>
              <a:rPr lang="en-US" sz="2400" dirty="0" err="1"/>
              <a:t>PhoneNumber</a:t>
            </a:r>
            <a:r>
              <a:rPr lang="en-US" sz="2400" dirty="0"/>
              <a:t> &amp; );</a:t>
            </a:r>
          </a:p>
          <a:p>
            <a:pPr>
              <a:buNone/>
            </a:pPr>
            <a:r>
              <a:rPr lang="en-US" sz="2400" dirty="0"/>
              <a:t>friend </a:t>
            </a:r>
            <a:r>
              <a:rPr lang="en-US" sz="2400" dirty="0" err="1"/>
              <a:t>istream</a:t>
            </a:r>
            <a:r>
              <a:rPr lang="en-US" sz="2400" dirty="0"/>
              <a:t> &amp;operator&gt;&gt;( </a:t>
            </a:r>
            <a:r>
              <a:rPr lang="en-US" sz="2400" dirty="0" err="1"/>
              <a:t>istream</a:t>
            </a:r>
            <a:r>
              <a:rPr lang="en-US" sz="2400" dirty="0"/>
              <a:t> &amp;, </a:t>
            </a:r>
            <a:r>
              <a:rPr lang="en-US" sz="2400" dirty="0" err="1"/>
              <a:t>PhoneNumber</a:t>
            </a:r>
            <a:r>
              <a:rPr lang="en-US" sz="2400" dirty="0"/>
              <a:t> &amp; );</a:t>
            </a:r>
          </a:p>
          <a:p>
            <a:pPr>
              <a:buNone/>
            </a:pPr>
            <a:r>
              <a:rPr lang="en-US" sz="2400" dirty="0"/>
              <a:t> }; // end class </a:t>
            </a:r>
            <a:r>
              <a:rPr lang="en-US" sz="2400" dirty="0" err="1"/>
              <a:t>PhoneNumber</a:t>
            </a:r>
            <a:endParaRPr lang="en-US" sz="2400" dirty="0"/>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382000" cy="4525963"/>
          </a:xfrm>
        </p:spPr>
        <p:txBody>
          <a:bodyPr>
            <a:normAutofit/>
          </a:bodyPr>
          <a:lstStyle/>
          <a:p>
            <a:pPr>
              <a:buNone/>
            </a:pPr>
            <a:r>
              <a:rPr lang="en-US" sz="2400" dirty="0" err="1"/>
              <a:t>ostream</a:t>
            </a:r>
            <a:r>
              <a:rPr lang="en-US" sz="2400" dirty="0"/>
              <a:t> &amp;operator&lt;&lt;( </a:t>
            </a:r>
            <a:r>
              <a:rPr lang="en-US" sz="2400" dirty="0" err="1"/>
              <a:t>ostream</a:t>
            </a:r>
            <a:r>
              <a:rPr lang="en-US" sz="2400" dirty="0"/>
              <a:t> &amp;output, const </a:t>
            </a:r>
            <a:r>
              <a:rPr lang="en-US" sz="2400" dirty="0" err="1"/>
              <a:t>PhoneNumber</a:t>
            </a:r>
            <a:r>
              <a:rPr lang="en-US" sz="2400" dirty="0"/>
              <a:t> &amp;number )</a:t>
            </a:r>
          </a:p>
          <a:p>
            <a:pPr>
              <a:buNone/>
            </a:pPr>
            <a:r>
              <a:rPr lang="en-US" sz="2400" dirty="0"/>
              <a:t> {</a:t>
            </a:r>
          </a:p>
          <a:p>
            <a:pPr>
              <a:buNone/>
            </a:pPr>
            <a:r>
              <a:rPr lang="en-US" sz="2400" dirty="0"/>
              <a:t>output &lt;&lt; "(" &lt;&lt; </a:t>
            </a:r>
            <a:r>
              <a:rPr lang="en-US" sz="2400" dirty="0" err="1"/>
              <a:t>number.areaCode</a:t>
            </a:r>
            <a:r>
              <a:rPr lang="en-US" sz="2400" dirty="0"/>
              <a:t> &lt;&lt; ") “&lt;&lt; </a:t>
            </a:r>
            <a:r>
              <a:rPr lang="en-US" sz="2400" dirty="0" err="1"/>
              <a:t>number.exchange</a:t>
            </a:r>
            <a:r>
              <a:rPr lang="en-US" sz="2400" dirty="0"/>
              <a:t> &lt;&lt; "-" &lt;&lt; </a:t>
            </a:r>
            <a:r>
              <a:rPr lang="en-US" sz="2400" dirty="0" err="1"/>
              <a:t>number.line</a:t>
            </a:r>
            <a:r>
              <a:rPr lang="en-US" sz="2400" dirty="0"/>
              <a:t>;</a:t>
            </a:r>
          </a:p>
          <a:p>
            <a:pPr>
              <a:buNone/>
            </a:pPr>
            <a:r>
              <a:rPr lang="en-US" sz="2400" dirty="0"/>
              <a:t>return output; </a:t>
            </a:r>
          </a:p>
          <a:p>
            <a:pPr>
              <a:buNone/>
            </a:pPr>
            <a:r>
              <a:rPr lang="en-US" sz="2400" dirty="0"/>
              <a:t>// enables </a:t>
            </a:r>
            <a:r>
              <a:rPr lang="en-US" sz="2400" dirty="0" err="1"/>
              <a:t>cout</a:t>
            </a:r>
            <a:r>
              <a:rPr lang="en-US" sz="2400" dirty="0"/>
              <a:t> &lt;&lt; a &lt;&lt; b &lt;&lt; c;</a:t>
            </a:r>
          </a:p>
          <a:p>
            <a:pPr>
              <a:buNone/>
            </a:pPr>
            <a:r>
              <a:rPr lang="en-US" sz="2400" dirty="0"/>
              <a:t>} </a:t>
            </a:r>
          </a:p>
          <a:p>
            <a:endParaRPr lang="en-US" sz="2400" dirty="0"/>
          </a:p>
        </p:txBody>
      </p:sp>
      <p:sp>
        <p:nvSpPr>
          <p:cNvPr id="4" name="Text Box 4">
            <a:extLst>
              <a:ext uri="{FF2B5EF4-FFF2-40B4-BE49-F238E27FC236}">
                <a16:creationId xmlns:a16="http://schemas.microsoft.com/office/drawing/2014/main" id="{49B684E5-B2BC-404B-B94F-01BF872E2EE9}"/>
              </a:ext>
            </a:extLst>
          </p:cNvPr>
          <p:cNvSpPr txBox="1">
            <a:spLocks noChangeArrowheads="1"/>
          </p:cNvSpPr>
          <p:nvPr/>
        </p:nvSpPr>
        <p:spPr bwMode="auto">
          <a:xfrm>
            <a:off x="5334000" y="3733800"/>
            <a:ext cx="3505200" cy="1446212"/>
          </a:xfrm>
          <a:prstGeom prst="rect">
            <a:avLst/>
          </a:prstGeom>
          <a:solidFill>
            <a:schemeClr val="bg1">
              <a:lumMod val="75000"/>
            </a:schemeClr>
          </a:solidFill>
          <a:ln w="9525">
            <a:solidFill>
              <a:schemeClr val="tx1"/>
            </a:solidFill>
            <a:miter lim="800000"/>
            <a:headEnd/>
            <a:tailEnd/>
          </a:ln>
        </p:spPr>
        <p:txBody>
          <a:bodyPr>
            <a:spAutoFit/>
          </a:bodyPr>
          <a:lstStyle/>
          <a:p>
            <a:pPr>
              <a:spcBef>
                <a:spcPct val="50000"/>
              </a:spcBef>
            </a:pPr>
            <a:r>
              <a:rPr lang="en-US" sz="1600" dirty="0">
                <a:solidFill>
                  <a:srgbClr val="000000"/>
                </a:solidFill>
                <a:latin typeface="Times New Roman" pitchFamily="18" charset="0"/>
                <a:cs typeface="Times New Roman" pitchFamily="18" charset="0"/>
              </a:rPr>
              <a:t>The expression:</a:t>
            </a:r>
            <a:br>
              <a:rPr lang="en-US" sz="1600" dirty="0">
                <a:solidFill>
                  <a:srgbClr val="000000"/>
                </a:solidFill>
                <a:latin typeface="Times New Roman" pitchFamily="18" charset="0"/>
                <a:cs typeface="Times New Roman" pitchFamily="18" charset="0"/>
              </a:rPr>
            </a:br>
            <a:r>
              <a:rPr lang="en-US" sz="1600" b="1" dirty="0" err="1">
                <a:solidFill>
                  <a:srgbClr val="000000"/>
                </a:solidFill>
                <a:latin typeface="Courier New" pitchFamily="49" charset="0"/>
                <a:cs typeface="Times New Roman" pitchFamily="18" charset="0"/>
              </a:rPr>
              <a:t>cout</a:t>
            </a:r>
            <a:r>
              <a:rPr lang="en-US" sz="1600" b="1" dirty="0">
                <a:solidFill>
                  <a:srgbClr val="000000"/>
                </a:solidFill>
                <a:latin typeface="Courier New" pitchFamily="49" charset="0"/>
                <a:cs typeface="Times New Roman" pitchFamily="18" charset="0"/>
              </a:rPr>
              <a:t> &lt;&lt; phone;</a:t>
            </a:r>
            <a:r>
              <a:rPr lang="en-US" sz="1600" dirty="0">
                <a:solidFill>
                  <a:srgbClr val="000000"/>
                </a:solidFill>
                <a:latin typeface="Times New Roman" pitchFamily="18" charset="0"/>
                <a:cs typeface="Times New Roman" pitchFamily="18" charset="0"/>
              </a:rPr>
              <a:t> </a:t>
            </a:r>
            <a:br>
              <a:rPr lang="en-US" sz="1600" dirty="0">
                <a:solidFill>
                  <a:srgbClr val="000000"/>
                </a:solidFill>
                <a:latin typeface="Times New Roman" pitchFamily="18" charset="0"/>
                <a:cs typeface="Times New Roman" pitchFamily="18" charset="0"/>
              </a:rPr>
            </a:br>
            <a:r>
              <a:rPr lang="en-US" sz="1600" dirty="0">
                <a:solidFill>
                  <a:srgbClr val="000000"/>
                </a:solidFill>
                <a:latin typeface="Times New Roman" pitchFamily="18" charset="0"/>
                <a:cs typeface="Times New Roman" pitchFamily="18" charset="0"/>
              </a:rPr>
              <a:t>is interpreted as the function call:</a:t>
            </a:r>
            <a:br>
              <a:rPr lang="en-US" sz="1600" dirty="0">
                <a:solidFill>
                  <a:srgbClr val="000000"/>
                </a:solidFill>
                <a:latin typeface="Times New Roman" pitchFamily="18" charset="0"/>
                <a:cs typeface="Times New Roman" pitchFamily="18" charset="0"/>
              </a:rPr>
            </a:br>
            <a:r>
              <a:rPr lang="en-US" sz="1600" b="1" dirty="0">
                <a:solidFill>
                  <a:srgbClr val="000000"/>
                </a:solidFill>
                <a:latin typeface="Courier New" pitchFamily="49" charset="0"/>
                <a:cs typeface="Times New Roman" pitchFamily="18" charset="0"/>
              </a:rPr>
              <a:t>operator&lt;&lt;(</a:t>
            </a:r>
            <a:r>
              <a:rPr lang="en-US" sz="1600" b="1" dirty="0" err="1">
                <a:solidFill>
                  <a:srgbClr val="000000"/>
                </a:solidFill>
                <a:latin typeface="Courier New" pitchFamily="49" charset="0"/>
                <a:cs typeface="Times New Roman" pitchFamily="18" charset="0"/>
              </a:rPr>
              <a:t>cout</a:t>
            </a:r>
            <a:r>
              <a:rPr lang="en-US" sz="1600" b="1" dirty="0">
                <a:solidFill>
                  <a:srgbClr val="000000"/>
                </a:solidFill>
                <a:latin typeface="Courier New" pitchFamily="49" charset="0"/>
                <a:cs typeface="Times New Roman" pitchFamily="18" charset="0"/>
              </a:rPr>
              <a:t>, phone);</a:t>
            </a:r>
          </a:p>
          <a:p>
            <a:pPr>
              <a:spcBef>
                <a:spcPct val="50000"/>
              </a:spcBef>
            </a:pPr>
            <a:r>
              <a:rPr lang="en-US" sz="1600" b="1" dirty="0">
                <a:solidFill>
                  <a:srgbClr val="000000"/>
                </a:solidFill>
                <a:latin typeface="Courier New" pitchFamily="49" charset="0"/>
                <a:cs typeface="Times New Roman" pitchFamily="18" charset="0"/>
              </a:rPr>
              <a:t>output</a:t>
            </a:r>
            <a:r>
              <a:rPr lang="en-US" sz="1600" dirty="0">
                <a:solidFill>
                  <a:srgbClr val="000000"/>
                </a:solidFill>
                <a:latin typeface="Times New Roman" pitchFamily="18" charset="0"/>
                <a:cs typeface="Times New Roman" pitchFamily="18" charset="0"/>
              </a:rPr>
              <a:t> is an alias for</a:t>
            </a:r>
            <a:r>
              <a:rPr lang="en-US" sz="1600" b="1" dirty="0">
                <a:solidFill>
                  <a:srgbClr val="000000"/>
                </a:solidFill>
                <a:latin typeface="Courier New" pitchFamily="49" charset="0"/>
                <a:cs typeface="Times New Roman" pitchFamily="18" charset="0"/>
              </a:rPr>
              <a:t> </a:t>
            </a:r>
            <a:r>
              <a:rPr lang="en-US" sz="1600" b="1" dirty="0" err="1">
                <a:solidFill>
                  <a:srgbClr val="000000"/>
                </a:solidFill>
                <a:latin typeface="Courier New" pitchFamily="49" charset="0"/>
                <a:cs typeface="Times New Roman" pitchFamily="18" charset="0"/>
              </a:rPr>
              <a:t>cout</a:t>
            </a:r>
            <a:r>
              <a:rPr lang="en-US" sz="1600" b="1" dirty="0">
                <a:solidFill>
                  <a:srgbClr val="000000"/>
                </a:solidFill>
                <a:latin typeface="Courier New" pitchFamily="49"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8610600" cy="4525963"/>
          </a:xfrm>
        </p:spPr>
        <p:txBody>
          <a:bodyPr>
            <a:normAutofit/>
          </a:bodyPr>
          <a:lstStyle/>
          <a:p>
            <a:pPr>
              <a:buNone/>
            </a:pPr>
            <a:r>
              <a:rPr lang="en-US" sz="2400" dirty="0" err="1"/>
              <a:t>istream</a:t>
            </a:r>
            <a:r>
              <a:rPr lang="en-US" sz="2400" dirty="0"/>
              <a:t> &amp;operator&gt;&gt;( </a:t>
            </a:r>
            <a:r>
              <a:rPr lang="en-US" sz="2400" dirty="0" err="1"/>
              <a:t>istream</a:t>
            </a:r>
            <a:r>
              <a:rPr lang="en-US" sz="2400" dirty="0"/>
              <a:t> &amp;input, </a:t>
            </a:r>
            <a:r>
              <a:rPr lang="en-US" sz="2400" dirty="0" err="1"/>
              <a:t>PhoneNumber</a:t>
            </a:r>
            <a:r>
              <a:rPr lang="en-US" sz="2400" dirty="0"/>
              <a:t> &amp;number )</a:t>
            </a:r>
          </a:p>
          <a:p>
            <a:pPr>
              <a:buNone/>
            </a:pPr>
            <a:r>
              <a:rPr lang="en-US" sz="2400" dirty="0"/>
              <a:t>{</a:t>
            </a:r>
          </a:p>
          <a:p>
            <a:pPr>
              <a:buNone/>
            </a:pPr>
            <a:r>
              <a:rPr lang="en-US" sz="2400" dirty="0"/>
              <a:t>input &gt;&gt; </a:t>
            </a:r>
            <a:r>
              <a:rPr lang="en-US" sz="2400" dirty="0" err="1"/>
              <a:t>setw</a:t>
            </a:r>
            <a:r>
              <a:rPr lang="en-US" sz="2400" dirty="0"/>
              <a:t>( 3 ) &gt;&gt; </a:t>
            </a:r>
            <a:r>
              <a:rPr lang="en-US" sz="2400" dirty="0" err="1"/>
              <a:t>number.areaCode</a:t>
            </a:r>
            <a:r>
              <a:rPr lang="en-US" sz="2400" dirty="0"/>
              <a:t>; // input area code</a:t>
            </a:r>
          </a:p>
          <a:p>
            <a:pPr>
              <a:buNone/>
            </a:pPr>
            <a:r>
              <a:rPr lang="en-US" sz="2400" dirty="0"/>
              <a:t>input &gt;&gt; </a:t>
            </a:r>
            <a:r>
              <a:rPr lang="en-US" sz="2400" dirty="0" err="1"/>
              <a:t>setw</a:t>
            </a:r>
            <a:r>
              <a:rPr lang="en-US" sz="2400" dirty="0"/>
              <a:t>( 3 ) &gt;&gt; </a:t>
            </a:r>
            <a:r>
              <a:rPr lang="en-US" sz="2400" dirty="0" err="1"/>
              <a:t>number.exchange</a:t>
            </a:r>
            <a:r>
              <a:rPr lang="en-US" sz="2400" dirty="0"/>
              <a:t>; // input exchange</a:t>
            </a:r>
          </a:p>
          <a:p>
            <a:pPr>
              <a:buNone/>
            </a:pPr>
            <a:r>
              <a:rPr lang="en-US" sz="2400" dirty="0"/>
              <a:t>input &gt;&gt; </a:t>
            </a:r>
            <a:r>
              <a:rPr lang="en-US" sz="2400" dirty="0" err="1"/>
              <a:t>setw</a:t>
            </a:r>
            <a:r>
              <a:rPr lang="en-US" sz="2400" dirty="0"/>
              <a:t>( 4 ) &gt;&gt; </a:t>
            </a:r>
            <a:r>
              <a:rPr lang="en-US" sz="2400" dirty="0" err="1"/>
              <a:t>number.line</a:t>
            </a:r>
            <a:r>
              <a:rPr lang="en-US" sz="2400" dirty="0"/>
              <a:t>; // input line</a:t>
            </a:r>
          </a:p>
          <a:p>
            <a:pPr>
              <a:buNone/>
            </a:pPr>
            <a:r>
              <a:rPr lang="en-US" sz="2400" dirty="0"/>
              <a:t>return input; </a:t>
            </a:r>
          </a:p>
          <a:p>
            <a:pPr>
              <a:buNone/>
            </a:pPr>
            <a:r>
              <a:rPr lang="en-US" sz="2400" dirty="0"/>
              <a:t>}</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 y="228600"/>
            <a:ext cx="8382000" cy="6172200"/>
          </a:xfrm>
        </p:spPr>
        <p:txBody>
          <a:bodyPr>
            <a:normAutofit fontScale="70000" lnSpcReduction="20000"/>
          </a:bodyPr>
          <a:lstStyle/>
          <a:p>
            <a:pPr>
              <a:buNone/>
            </a:pPr>
            <a:r>
              <a:rPr lang="en-US" dirty="0" err="1"/>
              <a:t>int</a:t>
            </a:r>
            <a:r>
              <a:rPr lang="en-US" dirty="0"/>
              <a:t> main()</a:t>
            </a:r>
          </a:p>
          <a:p>
            <a:pPr>
              <a:buNone/>
            </a:pPr>
            <a:r>
              <a:rPr lang="en-US" dirty="0"/>
              <a:t>{</a:t>
            </a:r>
          </a:p>
          <a:p>
            <a:pPr>
              <a:buNone/>
            </a:pPr>
            <a:r>
              <a:rPr lang="en-US" dirty="0" err="1"/>
              <a:t>PhoneNumber</a:t>
            </a:r>
            <a:r>
              <a:rPr lang="en-US" dirty="0"/>
              <a:t> phone;                         // create object phone</a:t>
            </a:r>
          </a:p>
          <a:p>
            <a:pPr>
              <a:buNone/>
            </a:pPr>
            <a:r>
              <a:rPr lang="en-US" dirty="0" err="1"/>
              <a:t>cout</a:t>
            </a:r>
            <a:r>
              <a:rPr lang="en-US" dirty="0"/>
              <a:t> &lt;&lt; "Enter phone number in the form :" &lt;&lt; </a:t>
            </a:r>
            <a:r>
              <a:rPr lang="en-US" dirty="0" err="1"/>
              <a:t>endl</a:t>
            </a:r>
            <a:r>
              <a:rPr lang="en-US" dirty="0"/>
              <a:t>;</a:t>
            </a:r>
          </a:p>
          <a:p>
            <a:pPr>
              <a:buNone/>
            </a:pPr>
            <a:r>
              <a:rPr lang="en-US" dirty="0"/>
              <a:t>// </a:t>
            </a:r>
            <a:r>
              <a:rPr lang="en-US" dirty="0" err="1"/>
              <a:t>cin</a:t>
            </a:r>
            <a:r>
              <a:rPr lang="en-US" dirty="0"/>
              <a:t> &gt;&gt; phone        //  invokes operator&gt;&gt; by implicitly issuing  the global</a:t>
            </a:r>
          </a:p>
          <a:p>
            <a:pPr>
              <a:buNone/>
            </a:pPr>
            <a:r>
              <a:rPr lang="en-US" dirty="0"/>
              <a:t>				function call </a:t>
            </a:r>
            <a:r>
              <a:rPr lang="en-US" b="1" dirty="0"/>
              <a:t>operator&gt;&gt;( </a:t>
            </a:r>
            <a:r>
              <a:rPr lang="en-US" b="1" dirty="0" err="1"/>
              <a:t>cin</a:t>
            </a:r>
            <a:r>
              <a:rPr lang="en-US" b="1" dirty="0"/>
              <a:t>, phone )</a:t>
            </a:r>
          </a:p>
          <a:p>
            <a:pPr>
              <a:buNone/>
            </a:pPr>
            <a:r>
              <a:rPr lang="en-US" dirty="0"/>
              <a:t> </a:t>
            </a:r>
            <a:r>
              <a:rPr lang="en-US" dirty="0" err="1"/>
              <a:t>cin</a:t>
            </a:r>
            <a:r>
              <a:rPr lang="en-US" dirty="0"/>
              <a:t> &gt;&gt; phone;</a:t>
            </a:r>
          </a:p>
          <a:p>
            <a:pPr>
              <a:buNone/>
            </a:pPr>
            <a:endParaRPr lang="en-US" dirty="0"/>
          </a:p>
          <a:p>
            <a:pPr>
              <a:buNone/>
            </a:pPr>
            <a:r>
              <a:rPr lang="en-US" dirty="0" err="1"/>
              <a:t>cout</a:t>
            </a:r>
            <a:r>
              <a:rPr lang="en-US" dirty="0"/>
              <a:t> &lt;&lt; "The phone number entered was: “;      // </a:t>
            </a:r>
            <a:r>
              <a:rPr lang="en-US" dirty="0" err="1"/>
              <a:t>cout</a:t>
            </a:r>
            <a:r>
              <a:rPr lang="en-US" dirty="0"/>
              <a:t> &lt;&lt; phone invokes</a:t>
            </a:r>
          </a:p>
          <a:p>
            <a:pPr>
              <a:buNone/>
            </a:pPr>
            <a:r>
              <a:rPr lang="en-US" dirty="0"/>
              <a:t>						 </a:t>
            </a:r>
            <a:r>
              <a:rPr lang="en-US" b="1" dirty="0"/>
              <a:t>operator&lt;&lt;</a:t>
            </a:r>
            <a:r>
              <a:rPr lang="en-US" dirty="0"/>
              <a:t> by implicitly issuing</a:t>
            </a:r>
          </a:p>
          <a:p>
            <a:pPr>
              <a:buNone/>
            </a:pPr>
            <a:r>
              <a:rPr lang="en-US" dirty="0"/>
              <a:t>// the global function call </a:t>
            </a:r>
            <a:r>
              <a:rPr lang="en-US" b="1" dirty="0"/>
              <a:t>operator&lt;&lt;( </a:t>
            </a:r>
            <a:r>
              <a:rPr lang="en-US" b="1" dirty="0" err="1"/>
              <a:t>cout</a:t>
            </a:r>
            <a:r>
              <a:rPr lang="en-US" b="1" dirty="0"/>
              <a:t>, phone )</a:t>
            </a:r>
          </a:p>
          <a:p>
            <a:pPr>
              <a:buNone/>
            </a:pPr>
            <a:r>
              <a:rPr lang="en-US" dirty="0" err="1"/>
              <a:t>cout</a:t>
            </a:r>
            <a:r>
              <a:rPr lang="en-US" dirty="0"/>
              <a:t> &lt;&lt; phone &lt;&lt; </a:t>
            </a:r>
            <a:r>
              <a:rPr lang="en-US" dirty="0" err="1"/>
              <a:t>endl</a:t>
            </a:r>
            <a:r>
              <a:rPr lang="en-US" dirty="0"/>
              <a:t>;</a:t>
            </a:r>
          </a:p>
          <a:p>
            <a:pPr>
              <a:buNone/>
            </a:pPr>
            <a:r>
              <a:rPr lang="en-US" dirty="0"/>
              <a:t>return 0;</a:t>
            </a:r>
          </a:p>
          <a:p>
            <a:pPr>
              <a:buNone/>
            </a:pPr>
            <a:r>
              <a:rPr lang="en-US" dirty="0"/>
              <a:t>}</a:t>
            </a:r>
          </a:p>
          <a:p>
            <a:pPr>
              <a:buNone/>
            </a:pPr>
            <a:endParaRPr lang="en-US" dirty="0"/>
          </a:p>
          <a:p>
            <a:pPr>
              <a:buNone/>
            </a:pPr>
            <a:endParaRPr lang="en-US" dirty="0"/>
          </a:p>
          <a:p>
            <a:pPr>
              <a:buNone/>
            </a:pPr>
            <a:r>
              <a:rPr lang="en-US" dirty="0"/>
              <a:t>Output</a:t>
            </a:r>
          </a:p>
          <a:p>
            <a:pPr>
              <a:buNone/>
            </a:pPr>
            <a:r>
              <a:rPr lang="en-US" b="1" dirty="0">
                <a:solidFill>
                  <a:srgbClr val="7030A0"/>
                </a:solidFill>
              </a:rPr>
              <a:t>Enter phone number in the form  :</a:t>
            </a:r>
          </a:p>
          <a:p>
            <a:pPr>
              <a:buNone/>
            </a:pPr>
            <a:r>
              <a:rPr lang="en-US" b="1" dirty="0">
                <a:solidFill>
                  <a:srgbClr val="7030A0"/>
                </a:solidFill>
              </a:rPr>
              <a:t>800 555 1212</a:t>
            </a:r>
          </a:p>
          <a:p>
            <a:pPr>
              <a:buNone/>
            </a:pPr>
            <a:r>
              <a:rPr lang="en-US" b="1" dirty="0">
                <a:solidFill>
                  <a:srgbClr val="7030A0"/>
                </a:solidFill>
              </a:rPr>
              <a:t>The phone number entered was: (800) 555-1212</a:t>
            </a:r>
          </a:p>
          <a:p>
            <a:pPr>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exercise</a:t>
            </a:r>
            <a:br>
              <a:rPr lang="en-US" dirty="0"/>
            </a:br>
            <a:endParaRPr lang="en-US" dirty="0"/>
          </a:p>
        </p:txBody>
      </p:sp>
      <p:sp>
        <p:nvSpPr>
          <p:cNvPr id="3" name="Content Placeholder 2"/>
          <p:cNvSpPr>
            <a:spLocks noGrp="1"/>
          </p:cNvSpPr>
          <p:nvPr>
            <p:ph sz="half" idx="1"/>
          </p:nvPr>
        </p:nvSpPr>
        <p:spPr/>
        <p:txBody>
          <a:bodyPr/>
          <a:lstStyle/>
          <a:p>
            <a:r>
              <a:rPr lang="en-US" dirty="0"/>
              <a:t>Overload the Input Output operator for the Complex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Overloading</a:t>
            </a:r>
          </a:p>
        </p:txBody>
      </p:sp>
      <p:sp>
        <p:nvSpPr>
          <p:cNvPr id="3" name="Content Placeholder 2"/>
          <p:cNvSpPr>
            <a:spLocks noGrp="1"/>
          </p:cNvSpPr>
          <p:nvPr>
            <p:ph idx="1"/>
          </p:nvPr>
        </p:nvSpPr>
        <p:spPr>
          <a:xfrm>
            <a:off x="381000" y="1676400"/>
            <a:ext cx="8229600" cy="4648200"/>
          </a:xfrm>
        </p:spPr>
        <p:txBody>
          <a:bodyPr>
            <a:normAutofit/>
          </a:bodyPr>
          <a:lstStyle/>
          <a:p>
            <a:pPr algn="just"/>
            <a:r>
              <a:rPr lang="en-US" dirty="0"/>
              <a:t>Operator Overloading is an important technique that has enhanced the power of extensibility of C++</a:t>
            </a:r>
          </a:p>
          <a:p>
            <a:pPr algn="just"/>
            <a:r>
              <a:rPr lang="en-US" dirty="0"/>
              <a:t>C++ tries to make user defined data types behave in the same way as the built in types.</a:t>
            </a:r>
          </a:p>
          <a:p>
            <a:pPr algn="just"/>
            <a:r>
              <a:rPr lang="en-US" dirty="0"/>
              <a:t>For example C++ permits us to add two variables of user defined types with the same syntax that is applied to basic data types.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7848600" cy="4525963"/>
          </a:xfrm>
        </p:spPr>
        <p:txBody>
          <a:bodyPr>
            <a:normAutofit/>
          </a:bodyPr>
          <a:lstStyle/>
          <a:p>
            <a:pPr>
              <a:buNone/>
            </a:pPr>
            <a:r>
              <a:rPr lang="pt-BR" sz="2400" dirty="0"/>
              <a:t>ostream&amp; operator&lt;&lt;(ostream &amp;os, const complex&amp; c) </a:t>
            </a:r>
          </a:p>
          <a:p>
            <a:pPr>
              <a:buNone/>
            </a:pPr>
            <a:r>
              <a:rPr lang="pt-BR" sz="2400" dirty="0"/>
              <a:t>{ os &lt;&lt; c.real &lt;&lt; '+' &lt;&lt; c.imag &lt;&lt; 'i' &lt;&lt; endl;</a:t>
            </a:r>
          </a:p>
          <a:p>
            <a:pPr>
              <a:buNone/>
            </a:pPr>
            <a:r>
              <a:rPr lang="pt-BR" sz="2400" dirty="0"/>
              <a:t> return os; </a:t>
            </a:r>
          </a:p>
          <a:p>
            <a:pPr>
              <a:buNone/>
            </a:pPr>
            <a:r>
              <a:rPr lang="pt-BR" sz="2400" dirty="0"/>
              <a:t>} </a:t>
            </a:r>
          </a:p>
          <a:p>
            <a:pPr>
              <a:buNone/>
            </a:pPr>
            <a:endParaRPr lang="pt-BR" sz="2400" dirty="0"/>
          </a:p>
          <a:p>
            <a:pPr>
              <a:buNone/>
            </a:pPr>
            <a:r>
              <a:rPr lang="pt-BR" sz="2400" dirty="0"/>
              <a:t>complex c1(3,5);</a:t>
            </a:r>
          </a:p>
          <a:p>
            <a:pPr>
              <a:buNone/>
            </a:pPr>
            <a:r>
              <a:rPr lang="pt-BR" sz="2400" dirty="0"/>
              <a:t>cout&lt;&lt;c1;</a:t>
            </a:r>
          </a:p>
          <a:p>
            <a:pPr>
              <a:buNone/>
            </a:pPr>
            <a:endParaRPr lang="pt-BR" sz="2400" dirty="0"/>
          </a:p>
          <a:p>
            <a:pPr>
              <a:buNone/>
            </a:pPr>
            <a:r>
              <a:rPr lang="pt-BR" sz="2400" dirty="0">
                <a:solidFill>
                  <a:srgbClr val="7030A0"/>
                </a:solidFill>
              </a:rPr>
              <a:t>Output:- </a:t>
            </a:r>
          </a:p>
          <a:p>
            <a:pPr>
              <a:buNone/>
            </a:pPr>
            <a:r>
              <a:rPr lang="en-US" sz="2400" dirty="0">
                <a:solidFill>
                  <a:srgbClr val="7030A0"/>
                </a:solidFill>
              </a:rPr>
              <a:t>3+5 </a:t>
            </a:r>
            <a:r>
              <a:rPr lang="en-US" sz="2400" dirty="0" err="1">
                <a:solidFill>
                  <a:srgbClr val="7030A0"/>
                </a:solidFill>
              </a:rPr>
              <a:t>i</a:t>
            </a:r>
            <a:endParaRPr lang="en-US" sz="2400" dirty="0">
              <a:solidFill>
                <a:srgbClr val="7030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a:t>What does it mean?</a:t>
            </a:r>
          </a:p>
        </p:txBody>
      </p:sp>
      <p:sp>
        <p:nvSpPr>
          <p:cNvPr id="3075" name="Rectangle 3"/>
          <p:cNvSpPr>
            <a:spLocks noGrp="1" noChangeArrowheads="1"/>
          </p:cNvSpPr>
          <p:nvPr>
            <p:ph idx="1"/>
          </p:nvPr>
        </p:nvSpPr>
        <p:spPr/>
        <p:txBody>
          <a:bodyPr>
            <a:normAutofit/>
          </a:bodyPr>
          <a:lstStyle/>
          <a:p>
            <a:pPr algn="just"/>
            <a:r>
              <a:rPr lang="en-US" sz="2400" dirty="0">
                <a:latin typeface="Times New Roman" pitchFamily="18" charset="0"/>
                <a:cs typeface="Times New Roman" pitchFamily="18" charset="0"/>
              </a:rPr>
              <a:t>Giving some </a:t>
            </a:r>
            <a:r>
              <a:rPr lang="en-US" sz="2400" dirty="0">
                <a:solidFill>
                  <a:srgbClr val="CC3300"/>
                </a:solidFill>
                <a:latin typeface="Times New Roman" pitchFamily="18" charset="0"/>
                <a:cs typeface="Times New Roman" pitchFamily="18" charset="0"/>
              </a:rPr>
              <a:t>special meaning</a:t>
            </a:r>
            <a:r>
              <a:rPr lang="en-US" sz="2400" dirty="0">
                <a:latin typeface="Times New Roman" pitchFamily="18" charset="0"/>
                <a:cs typeface="Times New Roman" pitchFamily="18" charset="0"/>
              </a:rPr>
              <a:t> to the operators to enable them to operate on </a:t>
            </a:r>
            <a:r>
              <a:rPr lang="en-US" sz="2400" dirty="0">
                <a:solidFill>
                  <a:srgbClr val="CC3300"/>
                </a:solidFill>
                <a:latin typeface="Times New Roman" pitchFamily="18" charset="0"/>
                <a:cs typeface="Times New Roman" pitchFamily="18" charset="0"/>
              </a:rPr>
              <a:t>user defined data types</a:t>
            </a:r>
            <a:r>
              <a:rPr lang="en-US" sz="2400" dirty="0">
                <a:latin typeface="Times New Roman" pitchFamily="18" charset="0"/>
                <a:cs typeface="Times New Roman" pitchFamily="18" charset="0"/>
              </a:rPr>
              <a:t>.</a:t>
            </a:r>
          </a:p>
          <a:p>
            <a:pPr algn="just">
              <a:buFont typeface="Wingdings" pitchFamily="2" charset="2"/>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Operator overloaded retains its original meaning.</a:t>
            </a:r>
          </a:p>
          <a:p>
            <a:pPr algn="just">
              <a:buFont typeface="Wingdings" pitchFamily="2" charset="2"/>
              <a:buNone/>
            </a:pPr>
            <a:r>
              <a:rPr lang="en-US" sz="2400" i="1" dirty="0">
                <a:solidFill>
                  <a:srgbClr val="990033"/>
                </a:solidFill>
                <a:latin typeface="Times New Roman" pitchFamily="18" charset="0"/>
                <a:cs typeface="Times New Roman" pitchFamily="18" charset="0"/>
              </a:rPr>
              <a:t>(say if * is overloaded to multiply two class objects and can always be used  multiply two numbers)</a:t>
            </a:r>
          </a:p>
          <a:p>
            <a:pPr algn="just">
              <a:buFont typeface="Wingdings" pitchFamily="2" charset="2"/>
              <a:buNone/>
            </a:pPr>
            <a:endParaRPr lang="en-US" sz="2400" i="1" dirty="0">
              <a:solidFill>
                <a:srgbClr val="990033"/>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ox(in)">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box(in)">
                                      <p:cBhvr>
                                        <p:cTn id="12" dur="500"/>
                                        <p:tgtEl>
                                          <p:spTgt spid="30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box(in)">
                                      <p:cBhvr>
                                        <p:cTn id="17"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br>
              <a:rPr lang="en-US" dirty="0"/>
            </a:br>
            <a:r>
              <a:rPr lang="en-US" dirty="0" err="1"/>
              <a:t>int</a:t>
            </a:r>
            <a:r>
              <a:rPr lang="en-US" dirty="0"/>
              <a:t>  </a:t>
            </a:r>
            <a:r>
              <a:rPr lang="en-US" dirty="0" err="1"/>
              <a:t>nX</a:t>
            </a:r>
            <a:r>
              <a:rPr lang="en-US" dirty="0"/>
              <a:t> = 2, </a:t>
            </a:r>
            <a:r>
              <a:rPr lang="en-US" dirty="0" err="1"/>
              <a:t>nY</a:t>
            </a:r>
            <a:r>
              <a:rPr lang="en-US" dirty="0"/>
              <a:t> = 3;</a:t>
            </a:r>
          </a:p>
          <a:p>
            <a:pPr fontAlgn="base">
              <a:buNone/>
            </a:pPr>
            <a:r>
              <a:rPr lang="en-US" dirty="0"/>
              <a:t>	</a:t>
            </a:r>
            <a:r>
              <a:rPr lang="en-US" dirty="0" err="1"/>
              <a:t>cout</a:t>
            </a:r>
            <a:r>
              <a:rPr lang="en-US" dirty="0"/>
              <a:t> &lt;&lt; </a:t>
            </a:r>
            <a:r>
              <a:rPr lang="en-US" dirty="0" err="1"/>
              <a:t>nX</a:t>
            </a:r>
            <a:r>
              <a:rPr lang="en-US" dirty="0"/>
              <a:t> + </a:t>
            </a:r>
            <a:r>
              <a:rPr lang="en-US" dirty="0" err="1"/>
              <a:t>nY</a:t>
            </a:r>
            <a:r>
              <a:rPr lang="en-US" dirty="0"/>
              <a:t> &lt;&lt; </a:t>
            </a:r>
            <a:r>
              <a:rPr lang="en-US" dirty="0" err="1"/>
              <a:t>endl</a:t>
            </a:r>
            <a:r>
              <a:rPr lang="en-US" dirty="0"/>
              <a:t>;</a:t>
            </a:r>
          </a:p>
          <a:p>
            <a:pPr fontAlgn="base"/>
            <a:endParaRPr lang="en-US" dirty="0"/>
          </a:p>
          <a:p>
            <a:pPr>
              <a:buNone/>
            </a:pPr>
            <a:r>
              <a:rPr lang="en-US" dirty="0"/>
              <a:t>	C++ already knows how the plus operator (+) should be applied to integer operands — the compiler adds </a:t>
            </a:r>
            <a:r>
              <a:rPr lang="en-US" dirty="0" err="1"/>
              <a:t>nX</a:t>
            </a:r>
            <a:r>
              <a:rPr lang="en-US" dirty="0"/>
              <a:t> and </a:t>
            </a:r>
            <a:r>
              <a:rPr lang="en-US" dirty="0" err="1"/>
              <a:t>nY</a:t>
            </a:r>
            <a:r>
              <a:rPr lang="en-US" dirty="0"/>
              <a:t> together and returns the result. </a:t>
            </a:r>
          </a:p>
          <a:p>
            <a:pPr fontAlgn="base"/>
            <a:endParaRPr lang="en-US" dirty="0"/>
          </a:p>
          <a:p>
            <a:pPr fontAlgn="base">
              <a:buNone/>
            </a:pP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would happen in this case?</a:t>
            </a:r>
          </a:p>
        </p:txBody>
      </p:sp>
      <p:sp>
        <p:nvSpPr>
          <p:cNvPr id="3" name="Content Placeholder 2"/>
          <p:cNvSpPr>
            <a:spLocks noGrp="1"/>
          </p:cNvSpPr>
          <p:nvPr>
            <p:ph idx="1"/>
          </p:nvPr>
        </p:nvSpPr>
        <p:spPr/>
        <p:txBody>
          <a:bodyPr>
            <a:normAutofit/>
          </a:bodyPr>
          <a:lstStyle/>
          <a:p>
            <a:pPr fontAlgn="base">
              <a:buNone/>
            </a:pPr>
            <a:r>
              <a:rPr lang="en-US" dirty="0"/>
              <a:t>    </a:t>
            </a:r>
          </a:p>
          <a:p>
            <a:pPr fontAlgn="base">
              <a:buNone/>
            </a:pPr>
            <a:endParaRPr lang="en-US" dirty="0"/>
          </a:p>
          <a:p>
            <a:pPr fontAlgn="base">
              <a:buNone/>
            </a:pPr>
            <a:r>
              <a:rPr lang="en-US" dirty="0"/>
              <a:t>	</a:t>
            </a:r>
            <a:r>
              <a:rPr lang="en-US" dirty="0" err="1"/>
              <a:t>Mystring</a:t>
            </a:r>
            <a:r>
              <a:rPr lang="en-US" dirty="0"/>
              <a:t>  cString1 = "Hello, ";</a:t>
            </a:r>
          </a:p>
          <a:p>
            <a:pPr fontAlgn="base">
              <a:buNone/>
            </a:pPr>
            <a:r>
              <a:rPr lang="en-US" dirty="0"/>
              <a:t>	</a:t>
            </a:r>
            <a:r>
              <a:rPr lang="en-US" dirty="0" err="1"/>
              <a:t>Mystring</a:t>
            </a:r>
            <a:r>
              <a:rPr lang="en-US" dirty="0"/>
              <a:t>  cString2 = "World!";</a:t>
            </a:r>
          </a:p>
          <a:p>
            <a:pPr fontAlgn="base">
              <a:buNone/>
            </a:pPr>
            <a:r>
              <a:rPr lang="en-US" dirty="0"/>
              <a:t>	</a:t>
            </a:r>
            <a:r>
              <a:rPr lang="en-US" dirty="0" err="1"/>
              <a:t>cout</a:t>
            </a:r>
            <a:r>
              <a:rPr lang="en-US" dirty="0"/>
              <a:t> &lt;&lt; cString1 + cString2 &lt;&lt; </a:t>
            </a:r>
            <a:r>
              <a:rPr lang="en-US" dirty="0" err="1"/>
              <a:t>endl</a:t>
            </a:r>
            <a:r>
              <a:rPr lang="en-US" dirty="0"/>
              <a:t>;</a:t>
            </a:r>
          </a:p>
          <a:p>
            <a:pPr fontAlgn="base"/>
            <a:endParaRPr lang="en-US"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05800" cy="6172200"/>
          </a:xfrm>
        </p:spPr>
        <p:txBody>
          <a:bodyPr>
            <a:normAutofit fontScale="70000" lnSpcReduction="20000"/>
          </a:bodyPr>
          <a:lstStyle/>
          <a:p>
            <a:pPr>
              <a:lnSpc>
                <a:spcPct val="160000"/>
              </a:lnSpc>
            </a:pPr>
            <a:r>
              <a:rPr lang="en-US" dirty="0"/>
              <a:t>The intuitive expected result is that the string “Hello, World!” is printed on the screen. </a:t>
            </a:r>
          </a:p>
          <a:p>
            <a:pPr>
              <a:lnSpc>
                <a:spcPct val="160000"/>
              </a:lnSpc>
            </a:pPr>
            <a:r>
              <a:rPr lang="en-US" dirty="0"/>
              <a:t>However, because </a:t>
            </a:r>
            <a:r>
              <a:rPr lang="en-US" dirty="0" err="1">
                <a:solidFill>
                  <a:srgbClr val="FF0000"/>
                </a:solidFill>
              </a:rPr>
              <a:t>Mystring</a:t>
            </a:r>
            <a:r>
              <a:rPr lang="en-US" dirty="0">
                <a:solidFill>
                  <a:srgbClr val="FF0000"/>
                </a:solidFill>
              </a:rPr>
              <a:t> is a user-defined class</a:t>
            </a:r>
            <a:r>
              <a:rPr lang="en-US" dirty="0"/>
              <a:t>, C++ does not know what operator + should do. </a:t>
            </a:r>
          </a:p>
          <a:p>
            <a:pPr>
              <a:lnSpc>
                <a:spcPct val="160000"/>
              </a:lnSpc>
            </a:pPr>
            <a:r>
              <a:rPr lang="en-US" dirty="0"/>
              <a:t>We need to tell it how the </a:t>
            </a:r>
            <a:r>
              <a:rPr lang="en-US" dirty="0">
                <a:solidFill>
                  <a:srgbClr val="FF0000"/>
                </a:solidFill>
              </a:rPr>
              <a:t>+ operator </a:t>
            </a:r>
            <a:r>
              <a:rPr lang="en-US" dirty="0"/>
              <a:t>should work with two objects of type </a:t>
            </a:r>
            <a:r>
              <a:rPr lang="en-US" dirty="0" err="1"/>
              <a:t>Mystring</a:t>
            </a:r>
            <a:r>
              <a:rPr lang="en-US" dirty="0"/>
              <a:t>. </a:t>
            </a:r>
          </a:p>
          <a:p>
            <a:pPr>
              <a:lnSpc>
                <a:spcPct val="160000"/>
              </a:lnSpc>
            </a:pPr>
            <a:r>
              <a:rPr lang="en-US" dirty="0"/>
              <a:t>Once an operator has been overloaded, C++ will call the appropriate overloaded version of the operator based on </a:t>
            </a:r>
            <a:r>
              <a:rPr lang="en-US" dirty="0">
                <a:solidFill>
                  <a:srgbClr val="FF0000"/>
                </a:solidFill>
              </a:rPr>
              <a:t>parameter type.</a:t>
            </a:r>
          </a:p>
          <a:p>
            <a:pPr>
              <a:lnSpc>
                <a:spcPct val="160000"/>
              </a:lnSpc>
            </a:pPr>
            <a:r>
              <a:rPr lang="en-US" dirty="0"/>
              <a:t>If you add two integers, the integer version of operator plus will be called. </a:t>
            </a:r>
          </a:p>
          <a:p>
            <a:pPr>
              <a:lnSpc>
                <a:spcPct val="160000"/>
              </a:lnSpc>
            </a:pPr>
            <a:r>
              <a:rPr lang="en-US" dirty="0"/>
              <a:t>If you add two </a:t>
            </a:r>
            <a:r>
              <a:rPr lang="en-US" dirty="0" err="1"/>
              <a:t>Mystrings</a:t>
            </a:r>
            <a:r>
              <a:rPr lang="en-US" dirty="0"/>
              <a:t>, the </a:t>
            </a:r>
            <a:r>
              <a:rPr lang="en-US" dirty="0" err="1"/>
              <a:t>Mystring</a:t>
            </a:r>
            <a:r>
              <a:rPr lang="en-US" dirty="0"/>
              <a:t> version of operator plus will be called.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847</TotalTime>
  <Words>3581</Words>
  <Application>Microsoft Office PowerPoint</Application>
  <PresentationFormat>On-screen Show (4:3)</PresentationFormat>
  <Paragraphs>554</Paragraphs>
  <Slides>50</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7" baseType="lpstr">
      <vt:lpstr>Arial</vt:lpstr>
      <vt:lpstr>Calibri</vt:lpstr>
      <vt:lpstr>Courier New</vt:lpstr>
      <vt:lpstr>Times New Roman</vt:lpstr>
      <vt:lpstr>Wingdings</vt:lpstr>
      <vt:lpstr>Office Theme</vt:lpstr>
      <vt:lpstr>Document</vt:lpstr>
      <vt:lpstr>Operator Overloading</vt:lpstr>
      <vt:lpstr>Objectives</vt:lpstr>
      <vt:lpstr>C++ Overloading</vt:lpstr>
      <vt:lpstr>C++ Overloading</vt:lpstr>
      <vt:lpstr>Operator Overloading</vt:lpstr>
      <vt:lpstr>What does it mean?</vt:lpstr>
      <vt:lpstr>Example</vt:lpstr>
      <vt:lpstr>What would happen in this case?</vt:lpstr>
      <vt:lpstr>PowerPoint Presentation</vt:lpstr>
      <vt:lpstr>PowerPoint Presentation</vt:lpstr>
      <vt:lpstr>C++ Operator Overloading</vt:lpstr>
      <vt:lpstr>C++ Operator Overloading (Syntax)</vt:lpstr>
      <vt:lpstr>PowerPoint Presentation</vt:lpstr>
      <vt:lpstr>Types of Operators</vt:lpstr>
      <vt:lpstr>PowerPoint Presentation</vt:lpstr>
      <vt:lpstr>Restrictions on Operator Overloading</vt:lpstr>
      <vt:lpstr>PowerPoint Presentation</vt:lpstr>
      <vt:lpstr>Defined as member function</vt:lpstr>
      <vt:lpstr>Important Note:</vt:lpstr>
      <vt:lpstr>OVEROADING ARITHMETIC OPERATORS</vt:lpstr>
      <vt:lpstr>Overloading unary operator – (as member function)</vt:lpstr>
      <vt:lpstr>Note</vt:lpstr>
      <vt:lpstr>Overloading unary operator – (as non-member function)</vt:lpstr>
      <vt:lpstr>Note</vt:lpstr>
      <vt:lpstr>Overloading binary operator + (as member function)</vt:lpstr>
      <vt:lpstr>Important Note</vt:lpstr>
      <vt:lpstr>Code Explanation</vt:lpstr>
      <vt:lpstr>Code Explanation</vt:lpstr>
      <vt:lpstr>Implementation of the + overloaded operator</vt:lpstr>
      <vt:lpstr>Overloading binary operator + (as non-member function)</vt:lpstr>
      <vt:lpstr>Prefix increment Operator  ++ Overloading</vt:lpstr>
      <vt:lpstr>Output:-  </vt:lpstr>
      <vt:lpstr>Postfix increment operator overloading</vt:lpstr>
      <vt:lpstr>Output:-  </vt:lpstr>
      <vt:lpstr>Assignment Operator overloading</vt:lpstr>
      <vt:lpstr>==operator [ As a non-member function]</vt:lpstr>
      <vt:lpstr>==operator [As a Member function</vt:lpstr>
      <vt:lpstr>&lt; operator [ As a non-member function]</vt:lpstr>
      <vt:lpstr>Class exercise</vt:lpstr>
      <vt:lpstr>Stream Extraction (&lt;&lt;) and Insertion (&gt;&gt;)Operator</vt:lpstr>
      <vt:lpstr>Stream Extraction (&lt;&lt;) and Insertion (&gt;&gt;)Operator</vt:lpstr>
      <vt:lpstr> Overloading Stream-Insertion and Stream-Extraction Operators </vt:lpstr>
      <vt:lpstr>Overloading stream extraction( &lt;&lt; )and insertion (&gt;&gt;) operator for userdefined data type</vt:lpstr>
      <vt:lpstr>Program</vt:lpstr>
      <vt:lpstr>PowerPoint Presentation</vt:lpstr>
      <vt:lpstr>PowerPoint Presentation</vt:lpstr>
      <vt:lpstr>PowerPoint Presentation</vt:lpstr>
      <vt:lpstr>PowerPoint Presentation</vt:lpstr>
      <vt:lpstr>Class exercise </vt:lpstr>
      <vt:lpstr>PowerPoint Presentation</vt:lpstr>
    </vt:vector>
  </TitlesOfParts>
  <Company>Jiitu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dc:title>
  <dc:creator>arpita.jadhav</dc:creator>
  <cp:lastModifiedBy>Neetu Sardana</cp:lastModifiedBy>
  <cp:revision>69</cp:revision>
  <dcterms:created xsi:type="dcterms:W3CDTF">2016-05-03T09:41:28Z</dcterms:created>
  <dcterms:modified xsi:type="dcterms:W3CDTF">2021-02-10T05:48:51Z</dcterms:modified>
</cp:coreProperties>
</file>