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</p:sldIdLst>
  <p:sldSz cx="18288000" cy="10287000"/>
  <p:notesSz cx="6858000" cy="9144000"/>
  <p:embeddedFontLst>
    <p:embeddedFont>
      <p:font typeface="Caladea Bold" panose="02040803050406030204"/>
      <p:bold r:id="rId8"/>
    </p:embeddedFont>
    <p:embeddedFont>
      <p:font typeface="Caladea Italics" panose="02040503050406090204"/>
      <p:italic r:id="rId9"/>
    </p:embeddedFont>
    <p:embeddedFont>
      <p:font typeface="Caladea" panose="02040503050406030204"/>
      <p:regular r:id="rId10"/>
    </p:embeddedFont>
    <p:embeddedFont>
      <p:font typeface="Canva Sans" panose="020B0503030501040103"/>
      <p:regular r:id="rId11"/>
    </p:embeddedFont>
    <p:embeddedFont>
      <p:font typeface="Canva Sans Bold" panose="020B0803030501040103"/>
      <p:bold r:id="rId12"/>
    </p:embeddedFont>
    <p:embeddedFont>
      <p:font typeface="Calibri" panose="020F050202020403020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9.fntdata"/><Relationship Id="rId15" Type="http://schemas.openxmlformats.org/officeDocument/2006/relationships/font" Target="fonts/font8.fntdata"/><Relationship Id="rId14" Type="http://schemas.openxmlformats.org/officeDocument/2006/relationships/font" Target="fonts/font7.fntdata"/><Relationship Id="rId13" Type="http://schemas.openxmlformats.org/officeDocument/2006/relationships/font" Target="fonts/font6.fntdata"/><Relationship Id="rId12" Type="http://schemas.openxmlformats.org/officeDocument/2006/relationships/font" Target="fonts/font5.fntdata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59041" y="190931"/>
            <a:ext cx="5210300" cy="4761639"/>
            <a:chOff x="0" y="0"/>
            <a:chExt cx="807212" cy="7377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212" cy="737702"/>
            </a:xfrm>
            <a:custGeom>
              <a:avLst/>
              <a:gdLst/>
              <a:ahLst/>
              <a:cxnLst/>
              <a:rect l="l" t="t" r="r" b="b"/>
              <a:pathLst>
                <a:path w="807212" h="737702">
                  <a:moveTo>
                    <a:pt x="0" y="0"/>
                  </a:moveTo>
                  <a:lnTo>
                    <a:pt x="807212" y="0"/>
                  </a:lnTo>
                  <a:lnTo>
                    <a:pt x="807212" y="737702"/>
                  </a:lnTo>
                  <a:lnTo>
                    <a:pt x="0" y="737702"/>
                  </a:lnTo>
                  <a:close/>
                </a:path>
              </a:pathLst>
            </a:custGeom>
            <a:blipFill>
              <a:blip r:embed="rId1"/>
              <a:stretch>
                <a:fillRect t="-4711" b="-4711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259041" y="4952569"/>
            <a:ext cx="5210300" cy="5143500"/>
            <a:chOff x="0" y="0"/>
            <a:chExt cx="1372260" cy="13546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72260" cy="1354667"/>
            </a:xfrm>
            <a:custGeom>
              <a:avLst/>
              <a:gdLst/>
              <a:ahLst/>
              <a:cxnLst/>
              <a:rect l="l" t="t" r="r" b="b"/>
              <a:pathLst>
                <a:path w="1372260" h="1354667">
                  <a:moveTo>
                    <a:pt x="0" y="0"/>
                  </a:moveTo>
                  <a:lnTo>
                    <a:pt x="1372260" y="0"/>
                  </a:lnTo>
                  <a:lnTo>
                    <a:pt x="1372260" y="1354667"/>
                  </a:lnTo>
                  <a:lnTo>
                    <a:pt x="0" y="1354667"/>
                  </a:lnTo>
                  <a:close/>
                </a:path>
              </a:pathLst>
            </a:custGeom>
            <a:gradFill rotWithShape="1">
              <a:gsLst>
                <a:gs pos="0">
                  <a:srgbClr val="5CE1E6">
                    <a:alpha val="100000"/>
                  </a:srgbClr>
                </a:gs>
                <a:gs pos="100000">
                  <a:srgbClr val="41C3F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372260" cy="14118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640"/>
                </a:lnSpc>
              </a:p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14448" y="5182019"/>
            <a:ext cx="4505307" cy="762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 b="1">
                <a:solidFill>
                  <a:srgbClr val="FFFFFF"/>
                </a:solidFill>
                <a:latin typeface="Caladea Bold" panose="02040803050406030204"/>
                <a:ea typeface="Caladea Bold" panose="02040803050406030204"/>
                <a:cs typeface="Caladea Bold" panose="02040803050406030204"/>
                <a:sym typeface="Caladea Bold" panose="02040803050406030204"/>
              </a:rPr>
              <a:t>Rahi Agarwal</a:t>
            </a:r>
            <a:endParaRPr lang="en-US" sz="4500" b="1">
              <a:solidFill>
                <a:srgbClr val="FFFFFF"/>
              </a:solidFill>
              <a:latin typeface="Caladea Bold" panose="02040803050406030204"/>
              <a:ea typeface="Caladea Bold" panose="02040803050406030204"/>
              <a:cs typeface="Caladea Bold" panose="02040803050406030204"/>
              <a:sym typeface="Caladea Bold" panose="0204080305040603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42761" y="5830580"/>
            <a:ext cx="4467469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i="1">
                <a:solidFill>
                  <a:srgbClr val="FFFFFF"/>
                </a:solidFill>
                <a:latin typeface="Caladea Italics" panose="02040503050406090204"/>
                <a:ea typeface="Caladea Italics" panose="02040503050406090204"/>
                <a:cs typeface="Caladea Italics" panose="02040503050406090204"/>
                <a:sym typeface="Caladea Italics" panose="02040503050406090204"/>
              </a:rPr>
              <a:t>Software Engineer</a:t>
            </a:r>
            <a:endParaRPr lang="en-US" sz="3200" i="1">
              <a:solidFill>
                <a:srgbClr val="FFFFFF"/>
              </a:solidFill>
              <a:latin typeface="Caladea Italics" panose="02040503050406090204"/>
              <a:ea typeface="Caladea Italics" panose="02040503050406090204"/>
              <a:cs typeface="Caladea Italics" panose="02040503050406090204"/>
              <a:sym typeface="Caladea Italics" panose="02040503050406090204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5762586" y="444430"/>
            <a:ext cx="3383912" cy="933012"/>
            <a:chOff x="0" y="0"/>
            <a:chExt cx="1155269" cy="31853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55269" cy="318531"/>
            </a:xfrm>
            <a:custGeom>
              <a:avLst/>
              <a:gdLst/>
              <a:ahLst/>
              <a:cxnLst/>
              <a:rect l="l" t="t" r="r" b="b"/>
              <a:pathLst>
                <a:path w="1155269" h="318531">
                  <a:moveTo>
                    <a:pt x="952069" y="0"/>
                  </a:moveTo>
                  <a:lnTo>
                    <a:pt x="0" y="0"/>
                  </a:lnTo>
                  <a:lnTo>
                    <a:pt x="0" y="318531"/>
                  </a:lnTo>
                  <a:lnTo>
                    <a:pt x="952069" y="318531"/>
                  </a:lnTo>
                  <a:lnTo>
                    <a:pt x="1155269" y="159265"/>
                  </a:lnTo>
                  <a:lnTo>
                    <a:pt x="952069" y="0"/>
                  </a:lnTo>
                  <a:close/>
                </a:path>
              </a:pathLst>
            </a:custGeom>
            <a:gradFill rotWithShape="1">
              <a:gsLst>
                <a:gs pos="0">
                  <a:srgbClr val="5CE1E6">
                    <a:alpha val="100000"/>
                  </a:srgbClr>
                </a:gs>
                <a:gs pos="100000">
                  <a:srgbClr val="41C3F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1040969" cy="404256"/>
            </a:xfrm>
            <a:prstGeom prst="rect">
              <a:avLst/>
            </a:prstGeom>
          </p:spPr>
          <p:txBody>
            <a:bodyPr lIns="62357" tIns="62357" rIns="62357" bIns="62357" rtlCol="0" anchor="ctr"/>
            <a:lstStyle/>
            <a:p>
              <a:pPr algn="l">
                <a:lnSpc>
                  <a:spcPts val="5040"/>
                </a:lnSpc>
              </a:pPr>
              <a:r>
                <a:rPr lang="en-US" sz="3600">
                  <a:solidFill>
                    <a:srgbClr val="FFFFFF"/>
                  </a:solidFill>
                  <a:latin typeface="Caladea" panose="02040503050406030204"/>
                  <a:ea typeface="Caladea" panose="02040503050406030204"/>
                  <a:cs typeface="Caladea" panose="02040503050406030204"/>
                  <a:sym typeface="Caladea" panose="02040503050406030204"/>
                </a:rPr>
                <a:t> Contact</a:t>
              </a:r>
              <a:endParaRPr lang="en-US" sz="3600">
                <a:solidFill>
                  <a:srgbClr val="FFFFFF"/>
                </a:solidFill>
                <a:latin typeface="Caladea" panose="02040503050406030204"/>
                <a:ea typeface="Caladea" panose="02040503050406030204"/>
                <a:cs typeface="Caladea" panose="02040503050406030204"/>
                <a:sym typeface="Caladea" panose="02040503050406030204"/>
              </a:endParaR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762586" y="1301242"/>
            <a:ext cx="3383912" cy="557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0"/>
              </a:lnSpc>
            </a:pPr>
            <a:r>
              <a:rPr lang="en-US" sz="3190" b="1">
                <a:solidFill>
                  <a:srgbClr val="000000"/>
                </a:solidFill>
                <a:latin typeface="Caladea Bold" panose="02040803050406030204"/>
                <a:ea typeface="Caladea Bold" panose="02040803050406030204"/>
                <a:cs typeface="Caladea Bold" panose="02040803050406030204"/>
                <a:sym typeface="Caladea Bold" panose="02040803050406030204"/>
              </a:rPr>
              <a:t>Number</a:t>
            </a:r>
            <a:endParaRPr lang="en-US" sz="3190" b="1">
              <a:solidFill>
                <a:srgbClr val="000000"/>
              </a:solidFill>
              <a:latin typeface="Caladea Bold" panose="02040803050406030204"/>
              <a:ea typeface="Caladea Bold" panose="02040803050406030204"/>
              <a:cs typeface="Caladea Bold" panose="02040803050406030204"/>
              <a:sym typeface="Caladea Bold" panose="0204080305040603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762586" y="1950874"/>
            <a:ext cx="3383912" cy="407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65"/>
              </a:lnSpc>
            </a:pPr>
            <a:r>
              <a:rPr lang="en-US" sz="2330">
                <a:solidFill>
                  <a:srgbClr val="000000"/>
                </a:solidFill>
                <a:latin typeface="Caladea" panose="02040503050406030204"/>
                <a:ea typeface="Caladea" panose="02040503050406030204"/>
                <a:cs typeface="Caladea" panose="02040503050406030204"/>
                <a:sym typeface="Caladea" panose="02040503050406030204"/>
              </a:rPr>
              <a:t>7230807675</a:t>
            </a:r>
            <a:endParaRPr lang="en-US" sz="2330">
              <a:solidFill>
                <a:srgbClr val="000000"/>
              </a:solidFill>
              <a:latin typeface="Caladea" panose="02040503050406030204"/>
              <a:ea typeface="Caladea" panose="02040503050406030204"/>
              <a:cs typeface="Caladea" panose="02040503050406030204"/>
              <a:sym typeface="Caladea" panose="020405030504060302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762586" y="2599572"/>
            <a:ext cx="3383912" cy="557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0"/>
              </a:lnSpc>
            </a:pPr>
            <a:r>
              <a:rPr lang="en-US" sz="3190" b="1">
                <a:solidFill>
                  <a:srgbClr val="000000"/>
                </a:solidFill>
                <a:latin typeface="Caladea Bold" panose="02040803050406030204"/>
                <a:ea typeface="Caladea Bold" panose="02040803050406030204"/>
                <a:cs typeface="Caladea Bold" panose="02040803050406030204"/>
                <a:sym typeface="Caladea Bold" panose="02040803050406030204"/>
              </a:rPr>
              <a:t>Email</a:t>
            </a:r>
            <a:endParaRPr lang="en-US" sz="3190" b="1">
              <a:solidFill>
                <a:srgbClr val="000000"/>
              </a:solidFill>
              <a:latin typeface="Caladea Bold" panose="02040803050406030204"/>
              <a:ea typeface="Caladea Bold" panose="02040803050406030204"/>
              <a:cs typeface="Caladea Bold" panose="02040803050406030204"/>
              <a:sym typeface="Caladea Bold" panose="020408030504060302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762586" y="3249204"/>
            <a:ext cx="3383912" cy="350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5"/>
              </a:lnSpc>
            </a:pPr>
            <a:r>
              <a:rPr lang="en-US" sz="1930">
                <a:solidFill>
                  <a:srgbClr val="000000"/>
                </a:solidFill>
                <a:latin typeface="Caladea" panose="02040503050406030204"/>
                <a:ea typeface="Caladea" panose="02040503050406030204"/>
                <a:cs typeface="Caladea" panose="02040503050406030204"/>
                <a:sym typeface="Caladea" panose="02040503050406030204"/>
              </a:rPr>
              <a:t>rahiagarwal080@gmai.com</a:t>
            </a:r>
            <a:endParaRPr lang="en-US" sz="1930">
              <a:solidFill>
                <a:srgbClr val="000000"/>
              </a:solidFill>
              <a:latin typeface="Caladea" panose="02040503050406030204"/>
              <a:ea typeface="Caladea" panose="02040503050406030204"/>
              <a:cs typeface="Caladea" panose="02040503050406030204"/>
              <a:sym typeface="Caladea" panose="020405030504060302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756022" y="3859055"/>
            <a:ext cx="3383912" cy="557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0"/>
              </a:lnSpc>
            </a:pPr>
            <a:r>
              <a:rPr lang="en-US" sz="3190" b="1">
                <a:solidFill>
                  <a:srgbClr val="000000"/>
                </a:solidFill>
                <a:latin typeface="Caladea Bold" panose="02040803050406030204"/>
                <a:ea typeface="Caladea Bold" panose="02040803050406030204"/>
                <a:cs typeface="Caladea Bold" panose="02040803050406030204"/>
                <a:sym typeface="Caladea Bold" panose="02040803050406030204"/>
              </a:rPr>
              <a:t>LinkedIn</a:t>
            </a:r>
            <a:endParaRPr lang="en-US" sz="3190" b="1">
              <a:solidFill>
                <a:srgbClr val="000000"/>
              </a:solidFill>
              <a:latin typeface="Caladea Bold" panose="02040803050406030204"/>
              <a:ea typeface="Caladea Bold" panose="02040803050406030204"/>
              <a:cs typeface="Caladea Bold" panose="02040803050406030204"/>
              <a:sym typeface="Caladea Bold" panose="02040803050406030204"/>
            </a:endParaRPr>
          </a:p>
        </p:txBody>
      </p:sp>
      <p:grpSp>
        <p:nvGrpSpPr>
          <p:cNvPr id="17" name="Group 17"/>
          <p:cNvGrpSpPr/>
          <p:nvPr/>
        </p:nvGrpSpPr>
        <p:grpSpPr>
          <a:xfrm rot="0">
            <a:off x="5762586" y="5350771"/>
            <a:ext cx="3383912" cy="933012"/>
            <a:chOff x="0" y="0"/>
            <a:chExt cx="1155269" cy="31853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55269" cy="318531"/>
            </a:xfrm>
            <a:custGeom>
              <a:avLst/>
              <a:gdLst/>
              <a:ahLst/>
              <a:cxnLst/>
              <a:rect l="l" t="t" r="r" b="b"/>
              <a:pathLst>
                <a:path w="1155269" h="318531">
                  <a:moveTo>
                    <a:pt x="952069" y="0"/>
                  </a:moveTo>
                  <a:lnTo>
                    <a:pt x="0" y="0"/>
                  </a:lnTo>
                  <a:lnTo>
                    <a:pt x="0" y="318531"/>
                  </a:lnTo>
                  <a:lnTo>
                    <a:pt x="952069" y="318531"/>
                  </a:lnTo>
                  <a:lnTo>
                    <a:pt x="1155269" y="159265"/>
                  </a:lnTo>
                  <a:lnTo>
                    <a:pt x="952069" y="0"/>
                  </a:lnTo>
                  <a:close/>
                </a:path>
              </a:pathLst>
            </a:custGeom>
            <a:gradFill rotWithShape="1">
              <a:gsLst>
                <a:gs pos="0">
                  <a:srgbClr val="5CE1E6">
                    <a:alpha val="100000"/>
                  </a:srgbClr>
                </a:gs>
                <a:gs pos="100000">
                  <a:srgbClr val="41C3F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0" y="-85725"/>
              <a:ext cx="1040969" cy="4042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5040"/>
                </a:lnSpc>
              </a:pPr>
              <a:r>
                <a:rPr lang="en-US" sz="3600" b="1">
                  <a:solidFill>
                    <a:srgbClr val="FFFFFF"/>
                  </a:solidFill>
                  <a:latin typeface="Caladea Bold" panose="02040803050406030204"/>
                  <a:ea typeface="Caladea Bold" panose="02040803050406030204"/>
                  <a:cs typeface="Caladea Bold" panose="02040803050406030204"/>
                  <a:sym typeface="Caladea Bold" panose="02040803050406030204"/>
                </a:rPr>
                <a:t> Education</a:t>
              </a:r>
              <a:endParaRPr lang="en-US" sz="3600" b="1">
                <a:solidFill>
                  <a:srgbClr val="FFFFFF"/>
                </a:solidFill>
                <a:latin typeface="Caladea Bold" panose="02040803050406030204"/>
                <a:ea typeface="Caladea Bold" panose="02040803050406030204"/>
                <a:cs typeface="Caladea Bold" panose="02040803050406030204"/>
                <a:sym typeface="Caladea Bold" panose="02040803050406030204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9863768" y="453121"/>
            <a:ext cx="4959615" cy="933012"/>
            <a:chOff x="0" y="0"/>
            <a:chExt cx="1693215" cy="31853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693215" cy="318531"/>
            </a:xfrm>
            <a:custGeom>
              <a:avLst/>
              <a:gdLst/>
              <a:ahLst/>
              <a:cxnLst/>
              <a:rect l="l" t="t" r="r" b="b"/>
              <a:pathLst>
                <a:path w="1693215" h="318531">
                  <a:moveTo>
                    <a:pt x="1490015" y="0"/>
                  </a:moveTo>
                  <a:lnTo>
                    <a:pt x="0" y="0"/>
                  </a:lnTo>
                  <a:lnTo>
                    <a:pt x="0" y="318531"/>
                  </a:lnTo>
                  <a:lnTo>
                    <a:pt x="1490015" y="318531"/>
                  </a:lnTo>
                  <a:lnTo>
                    <a:pt x="1693215" y="159265"/>
                  </a:lnTo>
                  <a:lnTo>
                    <a:pt x="1490015" y="0"/>
                  </a:lnTo>
                  <a:close/>
                </a:path>
              </a:pathLst>
            </a:custGeom>
            <a:gradFill rotWithShape="1">
              <a:gsLst>
                <a:gs pos="0">
                  <a:srgbClr val="5CE1E6">
                    <a:alpha val="100000"/>
                  </a:srgbClr>
                </a:gs>
                <a:gs pos="100000">
                  <a:srgbClr val="41C3F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0" y="-85725"/>
              <a:ext cx="1578915" cy="4042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5040"/>
                </a:lnSpc>
              </a:pPr>
              <a:r>
                <a:rPr lang="en-US" sz="3600" b="1">
                  <a:solidFill>
                    <a:srgbClr val="FFFFFF"/>
                  </a:solidFill>
                  <a:latin typeface="Caladea Bold" panose="02040803050406030204"/>
                  <a:ea typeface="Caladea Bold" panose="02040803050406030204"/>
                  <a:cs typeface="Caladea Bold" panose="02040803050406030204"/>
                  <a:sym typeface="Caladea Bold" panose="02040803050406030204"/>
                </a:rPr>
                <a:t> Project</a:t>
              </a:r>
              <a:endParaRPr lang="en-US" sz="3600" b="1">
                <a:solidFill>
                  <a:srgbClr val="FFFFFF"/>
                </a:solidFill>
                <a:latin typeface="Caladea Bold" panose="02040803050406030204"/>
                <a:ea typeface="Caladea Bold" panose="02040803050406030204"/>
                <a:cs typeface="Caladea Bold" panose="02040803050406030204"/>
                <a:sym typeface="Caladea Bold" panose="02040803050406030204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9863768" y="5254260"/>
            <a:ext cx="4959615" cy="933012"/>
            <a:chOff x="0" y="0"/>
            <a:chExt cx="1693215" cy="31853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693215" cy="318531"/>
            </a:xfrm>
            <a:custGeom>
              <a:avLst/>
              <a:gdLst/>
              <a:ahLst/>
              <a:cxnLst/>
              <a:rect l="l" t="t" r="r" b="b"/>
              <a:pathLst>
                <a:path w="1693215" h="318531">
                  <a:moveTo>
                    <a:pt x="1490015" y="0"/>
                  </a:moveTo>
                  <a:lnTo>
                    <a:pt x="0" y="0"/>
                  </a:lnTo>
                  <a:lnTo>
                    <a:pt x="0" y="318531"/>
                  </a:lnTo>
                  <a:lnTo>
                    <a:pt x="1490015" y="318531"/>
                  </a:lnTo>
                  <a:lnTo>
                    <a:pt x="1693215" y="159265"/>
                  </a:lnTo>
                  <a:lnTo>
                    <a:pt x="1490015" y="0"/>
                  </a:lnTo>
                  <a:close/>
                </a:path>
              </a:pathLst>
            </a:custGeom>
            <a:gradFill rotWithShape="1">
              <a:gsLst>
                <a:gs pos="0">
                  <a:srgbClr val="5CE1E6">
                    <a:alpha val="100000"/>
                  </a:srgbClr>
                </a:gs>
                <a:gs pos="100000">
                  <a:srgbClr val="41C3F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5" name="TextBox 25"/>
            <p:cNvSpPr txBox="1"/>
            <p:nvPr/>
          </p:nvSpPr>
          <p:spPr>
            <a:xfrm>
              <a:off x="0" y="-85725"/>
              <a:ext cx="1578915" cy="4042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5040"/>
                </a:lnSpc>
              </a:pPr>
              <a:r>
                <a:rPr lang="en-US" sz="3600" b="1">
                  <a:solidFill>
                    <a:srgbClr val="FFFFFF"/>
                  </a:solidFill>
                  <a:latin typeface="Caladea Bold" panose="02040803050406030204"/>
                  <a:ea typeface="Caladea Bold" panose="02040803050406030204"/>
                  <a:cs typeface="Caladea Bold" panose="02040803050406030204"/>
                  <a:sym typeface="Caladea Bold" panose="02040803050406030204"/>
                </a:rPr>
                <a:t> Skills</a:t>
              </a:r>
              <a:endParaRPr lang="en-US" sz="3600" b="1">
                <a:solidFill>
                  <a:srgbClr val="FFFFFF"/>
                </a:solidFill>
                <a:latin typeface="Caladea Bold" panose="02040803050406030204"/>
                <a:ea typeface="Caladea Bold" panose="02040803050406030204"/>
                <a:cs typeface="Caladea Bold" panose="02040803050406030204"/>
                <a:sym typeface="Caladea Bold" panose="02040803050406030204"/>
              </a:endParaRP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5795948" y="7266240"/>
            <a:ext cx="4107746" cy="916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2625">
                <a:solidFill>
                  <a:srgbClr val="000000"/>
                </a:solidFill>
                <a:latin typeface="Caladea" panose="02040503050406030204"/>
                <a:ea typeface="Caladea" panose="02040503050406030204"/>
                <a:cs typeface="Caladea" panose="02040503050406030204"/>
                <a:sym typeface="Caladea" panose="02040503050406030204"/>
              </a:rPr>
              <a:t>Jaypee Institute of Information Technology</a:t>
            </a:r>
            <a:endParaRPr lang="en-US" sz="2625">
              <a:solidFill>
                <a:srgbClr val="000000"/>
              </a:solidFill>
              <a:latin typeface="Caladea" panose="02040503050406030204"/>
              <a:ea typeface="Caladea" panose="02040503050406030204"/>
              <a:cs typeface="Caladea" panose="02040503050406030204"/>
              <a:sym typeface="Caladea" panose="02040503050406030204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795948" y="6710615"/>
            <a:ext cx="263097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ladea" panose="02040503050406030204"/>
                <a:ea typeface="Caladea" panose="02040503050406030204"/>
                <a:cs typeface="Caladea" panose="02040503050406030204"/>
                <a:sym typeface="Caladea" panose="02040503050406030204"/>
              </a:rPr>
              <a:t>BTECH CSE</a:t>
            </a:r>
            <a:endParaRPr lang="en-US" sz="2800">
              <a:solidFill>
                <a:srgbClr val="000000"/>
              </a:solidFill>
              <a:latin typeface="Caladea" panose="02040503050406030204"/>
              <a:ea typeface="Caladea" panose="02040503050406030204"/>
              <a:cs typeface="Caladea" panose="02040503050406030204"/>
              <a:sym typeface="Caladea" panose="02040503050406030204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9981282" y="1516659"/>
            <a:ext cx="3243620" cy="541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5"/>
              </a:lnSpc>
              <a:spcBef>
                <a:spcPct val="0"/>
              </a:spcBef>
            </a:pPr>
            <a:r>
              <a:rPr lang="en-US" sz="3075" b="1">
                <a:solidFill>
                  <a:srgbClr val="000000"/>
                </a:solidFill>
                <a:latin typeface="Caladea Bold" panose="02040803050406030204"/>
                <a:ea typeface="Caladea Bold" panose="02040803050406030204"/>
                <a:cs typeface="Caladea Bold" panose="02040803050406030204"/>
                <a:sym typeface="Caladea Bold" panose="02040803050406030204"/>
              </a:rPr>
              <a:t>Pehchaan-Kaksha </a:t>
            </a:r>
            <a:endParaRPr lang="en-US" sz="3075" b="1">
              <a:solidFill>
                <a:srgbClr val="000000"/>
              </a:solidFill>
              <a:latin typeface="Caladea Bold" panose="02040803050406030204"/>
              <a:ea typeface="Caladea Bold" panose="02040803050406030204"/>
              <a:cs typeface="Caladea Bold" panose="02040803050406030204"/>
              <a:sym typeface="Caladea Bold" panose="02040803050406030204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9863768" y="2254247"/>
            <a:ext cx="7497745" cy="1993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5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Caladea" panose="02040503050406030204"/>
                <a:ea typeface="Caladea" panose="02040503050406030204"/>
                <a:cs typeface="Caladea" panose="02040503050406030204"/>
                <a:sym typeface="Caladea" panose="02040503050406030204"/>
              </a:rPr>
              <a:t>A geolocation &amp; face recognition-based attendance system preventing proxies.</a:t>
            </a:r>
            <a:endParaRPr lang="en-US" sz="2500">
              <a:solidFill>
                <a:srgbClr val="000000"/>
              </a:solidFill>
              <a:latin typeface="Caladea" panose="02040503050406030204"/>
              <a:ea typeface="Caladea" panose="02040503050406030204"/>
              <a:cs typeface="Caladea" panose="02040503050406030204"/>
              <a:sym typeface="Caladea" panose="02040503050406030204"/>
            </a:endParaRPr>
          </a:p>
          <a:p>
            <a:pPr algn="l">
              <a:lnSpc>
                <a:spcPts val="1965"/>
              </a:lnSpc>
              <a:spcBef>
                <a:spcPct val="0"/>
              </a:spcBef>
            </a:pPr>
          </a:p>
          <a:p>
            <a:pPr algn="l">
              <a:lnSpc>
                <a:spcPts val="3505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Caladea" panose="02040503050406030204"/>
                <a:ea typeface="Caladea" panose="02040503050406030204"/>
                <a:cs typeface="Caladea" panose="02040503050406030204"/>
                <a:sym typeface="Caladea" panose="02040503050406030204"/>
              </a:rPr>
              <a:t>Tech Stack: HTML/CSS, Node.js, Express.js, MongoDB, Geolocation API, Face Recognition</a:t>
            </a:r>
            <a:endParaRPr lang="en-US" sz="2500">
              <a:solidFill>
                <a:srgbClr val="000000"/>
              </a:solidFill>
              <a:latin typeface="Caladea" panose="02040503050406030204"/>
              <a:ea typeface="Caladea" panose="02040503050406030204"/>
              <a:cs typeface="Caladea" panose="02040503050406030204"/>
              <a:sym typeface="Caladea" panose="02040503050406030204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9863768" y="6386737"/>
            <a:ext cx="6933707" cy="431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0385" lvl="1" indent="-269875" algn="l">
              <a:lnSpc>
                <a:spcPts val="3505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000000"/>
                </a:solidFill>
                <a:latin typeface="Caladea" panose="02040503050406030204"/>
                <a:ea typeface="Caladea" panose="02040503050406030204"/>
                <a:cs typeface="Caladea" panose="02040503050406030204"/>
                <a:sym typeface="Caladea" panose="02040503050406030204"/>
              </a:rPr>
              <a:t>Languages: C/C++, SQL </a:t>
            </a:r>
            <a:endParaRPr lang="en-US" sz="2500">
              <a:solidFill>
                <a:srgbClr val="000000"/>
              </a:solidFill>
              <a:latin typeface="Caladea" panose="02040503050406030204"/>
              <a:ea typeface="Caladea" panose="02040503050406030204"/>
              <a:cs typeface="Caladea" panose="02040503050406030204"/>
              <a:sym typeface="Caladea" panose="02040503050406030204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9866401" y="6897940"/>
            <a:ext cx="7392899" cy="869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0385" lvl="1" indent="-269875" algn="l">
              <a:lnSpc>
                <a:spcPts val="3505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000000"/>
                </a:solidFill>
                <a:latin typeface="Caladea" panose="02040503050406030204"/>
                <a:ea typeface="Caladea" panose="02040503050406030204"/>
                <a:cs typeface="Caladea" panose="02040503050406030204"/>
                <a:sym typeface="Caladea" panose="02040503050406030204"/>
              </a:rPr>
              <a:t>Development: HTML/CSS, JavaScript, Bootstrap, React.js, Node.js, Express.js </a:t>
            </a:r>
            <a:endParaRPr lang="en-US" sz="2500">
              <a:solidFill>
                <a:srgbClr val="000000"/>
              </a:solidFill>
              <a:latin typeface="Caladea" panose="02040503050406030204"/>
              <a:ea typeface="Caladea" panose="02040503050406030204"/>
              <a:cs typeface="Caladea" panose="02040503050406030204"/>
              <a:sym typeface="Caladea" panose="02040503050406030204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9878435" y="7844032"/>
            <a:ext cx="7380865" cy="869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0385" lvl="1" indent="-269875" algn="l">
              <a:lnSpc>
                <a:spcPts val="3505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000000"/>
                </a:solidFill>
                <a:latin typeface="Caladea" panose="02040503050406030204"/>
                <a:ea typeface="Caladea" panose="02040503050406030204"/>
                <a:cs typeface="Caladea" panose="02040503050406030204"/>
                <a:sym typeface="Caladea" panose="02040503050406030204"/>
              </a:rPr>
              <a:t>Developer Tools: MySQL, MongoDB, Git/GitHub, Postman</a:t>
            </a:r>
            <a:endParaRPr lang="en-US" sz="2500">
              <a:solidFill>
                <a:srgbClr val="000000"/>
              </a:solidFill>
              <a:latin typeface="Caladea" panose="02040503050406030204"/>
              <a:ea typeface="Caladea" panose="02040503050406030204"/>
              <a:cs typeface="Caladea" panose="02040503050406030204"/>
              <a:sym typeface="Caladea" panose="02040503050406030204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9878435" y="8802766"/>
            <a:ext cx="8010570" cy="869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0385" lvl="1" indent="-269875" algn="l">
              <a:lnSpc>
                <a:spcPts val="3505"/>
              </a:lnSpc>
              <a:buFont typeface="Arial" panose="020B0604020202020204"/>
              <a:buChar char="•"/>
            </a:pPr>
            <a:r>
              <a:rPr lang="en-US" sz="2500">
                <a:solidFill>
                  <a:srgbClr val="000000"/>
                </a:solidFill>
                <a:latin typeface="Caladea" panose="02040503050406030204"/>
                <a:ea typeface="Caladea" panose="02040503050406030204"/>
                <a:cs typeface="Caladea" panose="02040503050406030204"/>
                <a:sym typeface="Caladea" panose="02040503050406030204"/>
              </a:rPr>
              <a:t>Soft Skills: Result-Oriented, Analytical Thinking, People Management </a:t>
            </a:r>
            <a:endParaRPr lang="en-US" sz="2500">
              <a:solidFill>
                <a:srgbClr val="000000"/>
              </a:solidFill>
              <a:latin typeface="Caladea" panose="02040503050406030204"/>
              <a:ea typeface="Caladea" panose="02040503050406030204"/>
              <a:cs typeface="Caladea" panose="02040503050406030204"/>
              <a:sym typeface="Caladea" panose="02040503050406030204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5795948" y="4377301"/>
            <a:ext cx="4663584" cy="316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5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adea" panose="02040503050406030204"/>
                <a:ea typeface="Caladea" panose="02040503050406030204"/>
                <a:cs typeface="Caladea" panose="02040503050406030204"/>
                <a:sym typeface="Caladea" panose="02040503050406030204"/>
              </a:rPr>
              <a:t>www.linkedin.com/in/rahi-agarwal</a:t>
            </a:r>
            <a:endParaRPr lang="en-US" sz="1800">
              <a:solidFill>
                <a:srgbClr val="000000"/>
              </a:solidFill>
              <a:latin typeface="Caladea" panose="02040503050406030204"/>
              <a:ea typeface="Caladea" panose="02040503050406030204"/>
              <a:cs typeface="Caladea" panose="02040503050406030204"/>
              <a:sym typeface="Caladea" panose="020405030504060302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504661" y="6507993"/>
            <a:ext cx="4715079" cy="2010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Caladea" panose="02040503050406030204"/>
                <a:ea typeface="Caladea" panose="02040503050406030204"/>
                <a:cs typeface="Caladea" panose="02040503050406030204"/>
                <a:sym typeface="Caladea" panose="02040503050406030204"/>
              </a:rPr>
              <a:t>MERN Stack developer, eager to learn and grow. Passionate about technology, problem-solving, and self-improvement. </a:t>
            </a:r>
            <a:endParaRPr lang="en-US" sz="2800">
              <a:solidFill>
                <a:srgbClr val="FFFFFF"/>
              </a:solidFill>
              <a:latin typeface="Caladea" panose="02040503050406030204"/>
              <a:ea typeface="Caladea" panose="02040503050406030204"/>
              <a:cs typeface="Caladea" panose="02040503050406030204"/>
              <a:sym typeface="Caladea" panose="02040503050406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12426" y="4748462"/>
            <a:ext cx="7835718" cy="564976"/>
            <a:chOff x="0" y="0"/>
            <a:chExt cx="2063728" cy="148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3728" cy="148800"/>
            </a:xfrm>
            <a:custGeom>
              <a:avLst/>
              <a:gdLst/>
              <a:ahLst/>
              <a:cxnLst/>
              <a:rect l="l" t="t" r="r" b="b"/>
              <a:pathLst>
                <a:path w="2063728" h="148800">
                  <a:moveTo>
                    <a:pt x="0" y="0"/>
                  </a:moveTo>
                  <a:lnTo>
                    <a:pt x="2063728" y="0"/>
                  </a:lnTo>
                  <a:lnTo>
                    <a:pt x="2063728" y="148800"/>
                  </a:lnTo>
                  <a:lnTo>
                    <a:pt x="0" y="148800"/>
                  </a:lnTo>
                  <a:close/>
                </a:path>
              </a:pathLst>
            </a:custGeom>
            <a:gradFill rotWithShape="1">
              <a:gsLst>
                <a:gs pos="0">
                  <a:srgbClr val="5CE1E6">
                    <a:alpha val="100000"/>
                  </a:srgbClr>
                </a:gs>
                <a:gs pos="100000">
                  <a:srgbClr val="41C3F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063728" cy="196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  <a:r>
                <a:rPr lang="en-US" sz="2330">
                  <a:solidFill>
                    <a:srgbClr val="FFFFFF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LONG TERM GOALS</a:t>
              </a:r>
              <a:endParaRPr lang="en-US" sz="233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142009" y="5845360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</a:p>
        </p:txBody>
      </p:sp>
      <p:grpSp>
        <p:nvGrpSpPr>
          <p:cNvPr id="6" name="Group 6"/>
          <p:cNvGrpSpPr/>
          <p:nvPr/>
        </p:nvGrpSpPr>
        <p:grpSpPr>
          <a:xfrm rot="0">
            <a:off x="712426" y="7384683"/>
            <a:ext cx="7835718" cy="564976"/>
            <a:chOff x="0" y="0"/>
            <a:chExt cx="2063728" cy="148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63728" cy="148800"/>
            </a:xfrm>
            <a:custGeom>
              <a:avLst/>
              <a:gdLst/>
              <a:ahLst/>
              <a:cxnLst/>
              <a:rect l="l" t="t" r="r" b="b"/>
              <a:pathLst>
                <a:path w="2063728" h="148800">
                  <a:moveTo>
                    <a:pt x="0" y="0"/>
                  </a:moveTo>
                  <a:lnTo>
                    <a:pt x="2063728" y="0"/>
                  </a:lnTo>
                  <a:lnTo>
                    <a:pt x="2063728" y="148800"/>
                  </a:lnTo>
                  <a:lnTo>
                    <a:pt x="0" y="148800"/>
                  </a:lnTo>
                  <a:close/>
                </a:path>
              </a:pathLst>
            </a:custGeom>
            <a:gradFill rotWithShape="1">
              <a:gsLst>
                <a:gs pos="0">
                  <a:srgbClr val="41C3F4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063728" cy="196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5"/>
                </a:lnSpc>
              </a:pPr>
              <a:r>
                <a:rPr lang="en-US" sz="2330">
                  <a:solidFill>
                    <a:srgbClr val="FFFFFF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SHORT TERM GOALS</a:t>
              </a:r>
              <a:endParaRPr lang="en-US" sz="233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8807169" y="1339526"/>
            <a:ext cx="1400693" cy="1400693"/>
          </a:xfrm>
          <a:custGeom>
            <a:avLst/>
            <a:gdLst/>
            <a:ahLst/>
            <a:cxnLst/>
            <a:rect l="l" t="t" r="r" b="b"/>
            <a:pathLst>
              <a:path w="1400693" h="1400693">
                <a:moveTo>
                  <a:pt x="0" y="0"/>
                </a:moveTo>
                <a:lnTo>
                  <a:pt x="1400693" y="0"/>
                </a:lnTo>
                <a:lnTo>
                  <a:pt x="1400693" y="1400693"/>
                </a:lnTo>
                <a:lnTo>
                  <a:pt x="0" y="140069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487388" y="1406364"/>
            <a:ext cx="1266050" cy="1266050"/>
          </a:xfrm>
          <a:custGeom>
            <a:avLst/>
            <a:gdLst/>
            <a:ahLst/>
            <a:cxnLst/>
            <a:rect l="l" t="t" r="r" b="b"/>
            <a:pathLst>
              <a:path w="1266050" h="1266050">
                <a:moveTo>
                  <a:pt x="0" y="0"/>
                </a:moveTo>
                <a:lnTo>
                  <a:pt x="1266050" y="0"/>
                </a:lnTo>
                <a:lnTo>
                  <a:pt x="1266050" y="1266050"/>
                </a:lnTo>
                <a:lnTo>
                  <a:pt x="0" y="126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967642" y="5320499"/>
            <a:ext cx="1240221" cy="1240221"/>
          </a:xfrm>
          <a:custGeom>
            <a:avLst/>
            <a:gdLst/>
            <a:ahLst/>
            <a:cxnLst/>
            <a:rect l="l" t="t" r="r" b="b"/>
            <a:pathLst>
              <a:path w="1240221" h="1240221">
                <a:moveTo>
                  <a:pt x="0" y="0"/>
                </a:moveTo>
                <a:lnTo>
                  <a:pt x="1240220" y="0"/>
                </a:lnTo>
                <a:lnTo>
                  <a:pt x="1240220" y="1240221"/>
                </a:lnTo>
                <a:lnTo>
                  <a:pt x="0" y="12402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331233" y="5246805"/>
            <a:ext cx="1527560" cy="1527560"/>
          </a:xfrm>
          <a:custGeom>
            <a:avLst/>
            <a:gdLst/>
            <a:ahLst/>
            <a:cxnLst/>
            <a:rect l="l" t="t" r="r" b="b"/>
            <a:pathLst>
              <a:path w="1527560" h="1527560">
                <a:moveTo>
                  <a:pt x="0" y="0"/>
                </a:moveTo>
                <a:lnTo>
                  <a:pt x="1527560" y="0"/>
                </a:lnTo>
                <a:lnTo>
                  <a:pt x="1527560" y="1527560"/>
                </a:lnTo>
                <a:lnTo>
                  <a:pt x="0" y="15275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82563" y="676843"/>
            <a:ext cx="731889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219497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Career Goals</a:t>
            </a:r>
            <a:endParaRPr lang="en-US" sz="9200" b="1">
              <a:solidFill>
                <a:srgbClr val="219497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12426" y="2126891"/>
            <a:ext cx="7909274" cy="2128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5"/>
              </a:lnSpc>
            </a:pPr>
          </a:p>
          <a:p>
            <a:pPr algn="l">
              <a:lnSpc>
                <a:spcPts val="3445"/>
              </a:lnSpc>
            </a:pPr>
            <a:r>
              <a:rPr lang="en-US" sz="2460">
                <a:solidFill>
                  <a:srgbClr val="000000"/>
                </a:solidFill>
                <a:latin typeface="Caladea" panose="02040503050406030204"/>
                <a:ea typeface="Caladea" panose="02040503050406030204"/>
                <a:cs typeface="Caladea" panose="02040503050406030204"/>
                <a:sym typeface="Caladea" panose="02040503050406030204"/>
              </a:rPr>
              <a:t>To become a highly skilled and successful Software Engineer</a:t>
            </a:r>
            <a:endParaRPr lang="en-US" sz="2460">
              <a:solidFill>
                <a:srgbClr val="000000"/>
              </a:solidFill>
              <a:latin typeface="Caladea" panose="02040503050406030204"/>
              <a:ea typeface="Caladea" panose="02040503050406030204"/>
              <a:cs typeface="Caladea" panose="02040503050406030204"/>
              <a:sym typeface="Caladea" panose="02040503050406030204"/>
            </a:endParaRPr>
          </a:p>
          <a:p>
            <a:pPr algn="l">
              <a:lnSpc>
                <a:spcPts val="3445"/>
              </a:lnSpc>
            </a:pPr>
            <a:r>
              <a:rPr lang="en-US" sz="2460">
                <a:solidFill>
                  <a:srgbClr val="000000"/>
                </a:solidFill>
                <a:latin typeface="Caladea" panose="02040503050406030204"/>
                <a:ea typeface="Caladea" panose="02040503050406030204"/>
                <a:cs typeface="Caladea" panose="02040503050406030204"/>
                <a:sym typeface="Caladea" panose="02040503050406030204"/>
              </a:rPr>
              <a:t>Secure a stable, well-paying job, continuously grow in the tech industry, and eventually achieve financial independence while contributing meaningfully to society.</a:t>
            </a:r>
            <a:endParaRPr lang="en-US" sz="2460">
              <a:solidFill>
                <a:srgbClr val="000000"/>
              </a:solidFill>
              <a:latin typeface="Caladea" panose="02040503050406030204"/>
              <a:ea typeface="Caladea" panose="02040503050406030204"/>
              <a:cs typeface="Caladea" panose="02040503050406030204"/>
              <a:sym typeface="Caladea" panose="020405030504060302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10300" y="5468187"/>
            <a:ext cx="7835718" cy="1626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2920" lvl="1" indent="-251460" algn="just">
              <a:lnSpc>
                <a:spcPts val="3260"/>
              </a:lnSpc>
              <a:buFont typeface="Arial" panose="020B0604020202020204"/>
              <a:buChar char="•"/>
            </a:pPr>
            <a:r>
              <a:rPr lang="en-US" sz="233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Become a highly skilled, stable, and successful engineer</a:t>
            </a:r>
            <a:endParaRPr lang="en-US" sz="233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502920" lvl="1" indent="-251460" algn="just">
              <a:lnSpc>
                <a:spcPts val="3260"/>
              </a:lnSpc>
              <a:buFont typeface="Arial" panose="020B0604020202020204"/>
              <a:buChar char="•"/>
            </a:pPr>
            <a:r>
              <a:rPr lang="en-US" sz="233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Helping society while maintaining a calm and knowledgeable mindset</a:t>
            </a:r>
            <a:endParaRPr lang="en-US" sz="233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142009" y="7722306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</a:p>
        </p:txBody>
      </p:sp>
      <p:sp>
        <p:nvSpPr>
          <p:cNvPr id="17" name="TextBox 17"/>
          <p:cNvSpPr txBox="1"/>
          <p:nvPr/>
        </p:nvSpPr>
        <p:spPr>
          <a:xfrm>
            <a:off x="710300" y="8076957"/>
            <a:ext cx="7835718" cy="807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2920" lvl="1" indent="-251460" algn="l">
              <a:lnSpc>
                <a:spcPts val="3260"/>
              </a:lnSpc>
              <a:buFont typeface="Arial" panose="020B0604020202020204"/>
              <a:buChar char="•"/>
            </a:pPr>
            <a:r>
              <a:rPr lang="en-US" sz="233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Enhance time management and productivity for consistent growth.</a:t>
            </a:r>
            <a:endParaRPr lang="en-US" sz="233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466070" y="1333500"/>
            <a:ext cx="2372360" cy="12407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40"/>
              </a:lnSpc>
            </a:pPr>
            <a:r>
              <a:rPr lang="en-US" sz="3455" b="1">
                <a:solidFill>
                  <a:srgbClr val="219497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Career &amp;</a:t>
            </a:r>
            <a:endParaRPr lang="en-US" sz="3455" b="1">
              <a:solidFill>
                <a:srgbClr val="219497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4840"/>
              </a:lnSpc>
            </a:pPr>
            <a:r>
              <a:rPr lang="en-US" sz="3455" b="1">
                <a:solidFill>
                  <a:srgbClr val="219497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Finance</a:t>
            </a:r>
            <a:endParaRPr lang="en-US" sz="3455" b="1">
              <a:solidFill>
                <a:srgbClr val="219497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363478" y="2739728"/>
            <a:ext cx="2782239" cy="2111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165" lvl="1" indent="-215900" algn="l">
              <a:lnSpc>
                <a:spcPts val="2795"/>
              </a:lnSpc>
              <a:buFont typeface="Arial" panose="020B0604020202020204"/>
              <a:buChar char="•"/>
            </a:pPr>
            <a:r>
              <a:rPr lang="en-US" sz="1995">
                <a:solidFill>
                  <a:srgbClr val="000000"/>
                </a:solidFill>
                <a:latin typeface="Caladea" panose="02040503050406030204"/>
                <a:ea typeface="Caladea" panose="02040503050406030204"/>
                <a:cs typeface="Caladea" panose="02040503050406030204"/>
                <a:sym typeface="Caladea" panose="02040503050406030204"/>
              </a:rPr>
              <a:t>Working towards financial independence and long-term wealth creationody</a:t>
            </a:r>
            <a:endParaRPr lang="en-US" sz="1995">
              <a:solidFill>
                <a:srgbClr val="000000"/>
              </a:solidFill>
              <a:latin typeface="Caladea" panose="02040503050406030204"/>
              <a:ea typeface="Caladea" panose="02040503050406030204"/>
              <a:cs typeface="Caladea" panose="02040503050406030204"/>
              <a:sym typeface="Caladea" panose="02040503050406030204"/>
            </a:endParaRPr>
          </a:p>
          <a:p>
            <a:pPr algn="l">
              <a:lnSpc>
                <a:spcPts val="2795"/>
              </a:lnSpc>
            </a:pPr>
          </a:p>
        </p:txBody>
      </p:sp>
      <p:sp>
        <p:nvSpPr>
          <p:cNvPr id="20" name="TextBox 20"/>
          <p:cNvSpPr txBox="1"/>
          <p:nvPr/>
        </p:nvSpPr>
        <p:spPr>
          <a:xfrm>
            <a:off x="14859000" y="1333500"/>
            <a:ext cx="2651760" cy="12407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40"/>
              </a:lnSpc>
            </a:pPr>
            <a:r>
              <a:rPr lang="en-US" sz="3455" b="1">
                <a:solidFill>
                  <a:srgbClr val="219497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Personal</a:t>
            </a:r>
            <a:endParaRPr lang="en-US" sz="3455" b="1">
              <a:solidFill>
                <a:srgbClr val="219497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4840"/>
              </a:lnSpc>
            </a:pPr>
            <a:r>
              <a:rPr lang="en-US" sz="3455" b="1">
                <a:solidFill>
                  <a:srgbClr val="219497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Relation</a:t>
            </a:r>
            <a:endParaRPr lang="en-US" sz="3455" b="1">
              <a:solidFill>
                <a:srgbClr val="219497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5011137" y="2933564"/>
            <a:ext cx="2116298" cy="141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0" lvl="1" indent="-215900" algn="l">
              <a:lnSpc>
                <a:spcPts val="2800"/>
              </a:lnSpc>
              <a:buFont typeface="Arial" panose="020B0604020202020204"/>
              <a:buChar char="•"/>
            </a:pPr>
            <a:r>
              <a:rPr lang="en-US" sz="2000">
                <a:solidFill>
                  <a:srgbClr val="000000"/>
                </a:solidFill>
                <a:latin typeface="Caladea" panose="02040503050406030204"/>
                <a:ea typeface="Caladea" panose="02040503050406030204"/>
                <a:cs typeface="Caladea" panose="02040503050406030204"/>
                <a:sym typeface="Caladea" panose="02040503050406030204"/>
              </a:rPr>
              <a:t>Maintaining a meaningful and respectful relationships.</a:t>
            </a:r>
            <a:endParaRPr lang="en-US" sz="2000">
              <a:solidFill>
                <a:srgbClr val="000000"/>
              </a:solidFill>
              <a:latin typeface="Caladea" panose="02040503050406030204"/>
              <a:ea typeface="Caladea" panose="02040503050406030204"/>
              <a:cs typeface="Caladea" panose="02040503050406030204"/>
              <a:sym typeface="Caladea" panose="020405030504060302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0393045" y="5307965"/>
            <a:ext cx="2783205" cy="12407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40"/>
              </a:lnSpc>
            </a:pPr>
            <a:r>
              <a:rPr lang="en-US" sz="3455" b="1">
                <a:solidFill>
                  <a:srgbClr val="219497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Health &amp;</a:t>
            </a:r>
            <a:endParaRPr lang="en-US" sz="3455" b="1">
              <a:solidFill>
                <a:srgbClr val="219497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4840"/>
              </a:lnSpc>
            </a:pPr>
            <a:r>
              <a:rPr lang="en-US" sz="3455" b="1">
                <a:solidFill>
                  <a:srgbClr val="219497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fitness</a:t>
            </a:r>
            <a:endParaRPr lang="en-US" sz="3455" b="1">
              <a:solidFill>
                <a:srgbClr val="219497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592020" y="6667441"/>
            <a:ext cx="2639958" cy="1396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2435" lvl="1" indent="-215900" algn="l">
              <a:lnSpc>
                <a:spcPts val="2805"/>
              </a:lnSpc>
              <a:buFont typeface="Arial" panose="020B0604020202020204"/>
              <a:buChar char="•"/>
            </a:pPr>
            <a:r>
              <a:rPr lang="en-US" sz="2000">
                <a:solidFill>
                  <a:srgbClr val="000000"/>
                </a:solidFill>
                <a:latin typeface="Caladea" panose="02040503050406030204"/>
                <a:ea typeface="Caladea" panose="02040503050406030204"/>
                <a:cs typeface="Caladea" panose="02040503050406030204"/>
                <a:sym typeface="Caladea" panose="02040503050406030204"/>
              </a:rPr>
              <a:t>Following a disciplined routine for mental and physical well-being.</a:t>
            </a:r>
            <a:endParaRPr lang="en-US" sz="2000">
              <a:solidFill>
                <a:srgbClr val="000000"/>
              </a:solidFill>
              <a:latin typeface="Caladea" panose="02040503050406030204"/>
              <a:ea typeface="Caladea" panose="02040503050406030204"/>
              <a:cs typeface="Caladea" panose="02040503050406030204"/>
              <a:sym typeface="Caladea" panose="02040503050406030204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4674215" y="5247005"/>
            <a:ext cx="2842895" cy="12407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40"/>
              </a:lnSpc>
            </a:pPr>
            <a:r>
              <a:rPr lang="en-US" sz="3455" b="1">
                <a:solidFill>
                  <a:srgbClr val="219497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Spiritual</a:t>
            </a:r>
            <a:endParaRPr lang="en-US" sz="3455" b="1">
              <a:solidFill>
                <a:srgbClr val="219497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  <a:p>
            <a:pPr algn="ctr">
              <a:lnSpc>
                <a:spcPts val="4840"/>
              </a:lnSpc>
            </a:pPr>
            <a:r>
              <a:rPr lang="en-US" sz="3455" b="1">
                <a:solidFill>
                  <a:srgbClr val="219497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Mind</a:t>
            </a:r>
            <a:endParaRPr lang="en-US" sz="3455" b="1">
              <a:solidFill>
                <a:srgbClr val="219497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5013042" y="6667685"/>
            <a:ext cx="2497677" cy="999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845" lvl="1" indent="-205105" algn="l">
              <a:lnSpc>
                <a:spcPts val="2665"/>
              </a:lnSpc>
              <a:buFont typeface="Arial" panose="020B0604020202020204"/>
              <a:buChar char="•"/>
            </a:pPr>
            <a:r>
              <a:rPr lang="en-US" sz="1900">
                <a:solidFill>
                  <a:srgbClr val="000000"/>
                </a:solidFill>
                <a:latin typeface="Caladea" panose="02040503050406030204"/>
                <a:ea typeface="Caladea" panose="02040503050406030204"/>
                <a:cs typeface="Caladea" panose="02040503050406030204"/>
                <a:sym typeface="Caladea" panose="02040503050406030204"/>
              </a:rPr>
              <a:t>Developing a calm, focused, and resilient mindset.</a:t>
            </a:r>
            <a:endParaRPr lang="en-US" sz="1900">
              <a:solidFill>
                <a:srgbClr val="000000"/>
              </a:solidFill>
              <a:latin typeface="Caladea" panose="02040503050406030204"/>
              <a:ea typeface="Caladea" panose="02040503050406030204"/>
              <a:cs typeface="Caladea" panose="02040503050406030204"/>
              <a:sym typeface="Caladea" panose="02040503050406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1460</Words>
  <Application>WPS Presentation</Application>
  <PresentationFormat>On-screen Show (4:3)</PresentationFormat>
  <Paragraphs>79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SimSun</vt:lpstr>
      <vt:lpstr>Wingdings</vt:lpstr>
      <vt:lpstr>Caladea Bold</vt:lpstr>
      <vt:lpstr>Caladea Italics</vt:lpstr>
      <vt:lpstr>Caladea</vt:lpstr>
      <vt:lpstr>Arial</vt:lpstr>
      <vt:lpstr>Canva Sans</vt:lpstr>
      <vt:lpstr>Canva Sans Bold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ppt</dc:title>
  <dc:creator/>
  <cp:lastModifiedBy>user</cp:lastModifiedBy>
  <cp:revision>3</cp:revision>
  <dcterms:created xsi:type="dcterms:W3CDTF">2006-08-16T00:00:00Z</dcterms:created>
  <dcterms:modified xsi:type="dcterms:W3CDTF">2025-03-20T16:31:48Z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BBEB332607B5428D9252B54415751FAA</vt:lpwstr>
  </property>
  <property fmtid="{D5CDD505-2E9C-101B-9397-08002B2CF9AE}" pid="3" name="KSOProductBuildVer">
    <vt:lpwstr>1033-11.2.0.11537</vt:lpwstr>
  </property>
</Properties>
</file>