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21"/>
  </p:normalViewPr>
  <p:slideViewPr>
    <p:cSldViewPr snapToGrid="0" snapToObjects="1">
      <p:cViewPr varScale="1">
        <p:scale>
          <a:sx n="113" d="100"/>
          <a:sy n="113" d="100"/>
        </p:scale>
        <p:origin x="5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7/21/20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7/21/20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7/21/20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7/21/20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klahoma_City" TargetMode="External"/><Relationship Id="rId2" Type="http://schemas.openxmlformats.org/officeDocument/2006/relationships/hyperlink" Target="https://en.wikipedia.org/wiki/Oki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ciclt.net/sn/clt/capitolimpact/gw_ziplist.aspx?FIPS=40109" TargetMode="External"/><Relationship Id="rId2" Type="http://schemas.openxmlformats.org/officeDocument/2006/relationships/hyperlink" Target="https://www.zipcodestogo.com/Oklahom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zipcodestogo.com/Oklahom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1BA3-AE81-1642-9546-5416245B7F85}"/>
              </a:ext>
            </a:extLst>
          </p:cNvPr>
          <p:cNvSpPr>
            <a:spLocks noGrp="1"/>
          </p:cNvSpPr>
          <p:nvPr>
            <p:ph type="ctrTitle"/>
          </p:nvPr>
        </p:nvSpPr>
        <p:spPr/>
        <p:txBody>
          <a:bodyPr/>
          <a:lstStyle/>
          <a:p>
            <a:r>
              <a:rPr lang="en-US" dirty="0"/>
              <a:t>Battle of Neighborhoods </a:t>
            </a:r>
          </a:p>
        </p:txBody>
      </p:sp>
      <p:sp>
        <p:nvSpPr>
          <p:cNvPr id="3" name="Subtitle 2">
            <a:extLst>
              <a:ext uri="{FF2B5EF4-FFF2-40B4-BE49-F238E27FC236}">
                <a16:creationId xmlns:a16="http://schemas.microsoft.com/office/drawing/2014/main" id="{E00DCB1E-E274-8740-8FBC-D8F6A270C790}"/>
              </a:ext>
            </a:extLst>
          </p:cNvPr>
          <p:cNvSpPr>
            <a:spLocks noGrp="1"/>
          </p:cNvSpPr>
          <p:nvPr>
            <p:ph type="subTitle" idx="1"/>
          </p:nvPr>
        </p:nvSpPr>
        <p:spPr/>
        <p:txBody>
          <a:bodyPr/>
          <a:lstStyle/>
          <a:p>
            <a:r>
              <a:rPr lang="en-US" dirty="0"/>
              <a:t>Applied Data Science Capstone Final Project</a:t>
            </a:r>
          </a:p>
          <a:p>
            <a:r>
              <a:rPr lang="en-US" dirty="0"/>
              <a:t>Rahil Sharma</a:t>
            </a:r>
          </a:p>
        </p:txBody>
      </p:sp>
    </p:spTree>
    <p:extLst>
      <p:ext uri="{BB962C8B-B14F-4D97-AF65-F5344CB8AC3E}">
        <p14:creationId xmlns:p14="http://schemas.microsoft.com/office/powerpoint/2010/main" val="164441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86403D-643A-A841-92F7-F43E64BB490B}"/>
              </a:ext>
            </a:extLst>
          </p:cNvPr>
          <p:cNvSpPr txBox="1"/>
          <p:nvPr/>
        </p:nvSpPr>
        <p:spPr>
          <a:xfrm>
            <a:off x="440267" y="395112"/>
            <a:ext cx="10572446" cy="3693319"/>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pPr marL="342900" indent="-342900">
              <a:buFont typeface="+mj-lt"/>
              <a:buAutoNum type="arabicPeriod" startAt="5"/>
            </a:pPr>
            <a:r>
              <a:rPr lang="en-US" b="1" dirty="0">
                <a:ln/>
                <a:solidFill>
                  <a:schemeClr val="accent3"/>
                </a:solidFill>
                <a:latin typeface="Times New Roman" panose="02020603050405020304" pitchFamily="18" charset="0"/>
                <a:cs typeface="Times New Roman" panose="02020603050405020304" pitchFamily="18" charset="0"/>
              </a:rPr>
              <a:t>From the above screenshots and the program we have learnt that Oklahoma City(County) would be a </a:t>
            </a:r>
          </a:p>
          <a:p>
            <a:r>
              <a:rPr lang="en-US" b="1" dirty="0">
                <a:ln/>
                <a:solidFill>
                  <a:schemeClr val="accent3"/>
                </a:solidFill>
                <a:latin typeface="Times New Roman" panose="02020603050405020304" pitchFamily="18" charset="0"/>
                <a:cs typeface="Times New Roman" panose="02020603050405020304" pitchFamily="18" charset="0"/>
              </a:rPr>
              <a:t>	preferable place to live if you prefer Indian </a:t>
            </a:r>
            <a:r>
              <a:rPr lang="en-US" b="1" dirty="0" err="1">
                <a:ln/>
                <a:solidFill>
                  <a:schemeClr val="accent3"/>
                </a:solidFill>
                <a:latin typeface="Times New Roman" panose="02020603050405020304" pitchFamily="18" charset="0"/>
                <a:cs typeface="Times New Roman" panose="02020603050405020304" pitchFamily="18" charset="0"/>
              </a:rPr>
              <a:t>Cusine</a:t>
            </a:r>
            <a:r>
              <a:rPr lang="en-US" b="1" dirty="0">
                <a:ln/>
                <a:solidFill>
                  <a:schemeClr val="accent3"/>
                </a:solidFill>
                <a:latin typeface="Times New Roman" panose="02020603050405020304" pitchFamily="18" charset="0"/>
                <a:cs typeface="Times New Roman" panose="02020603050405020304" pitchFamily="18" charset="0"/>
              </a:rPr>
              <a:t>.</a:t>
            </a: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p:txBody>
      </p:sp>
      <p:pic>
        <p:nvPicPr>
          <p:cNvPr id="5" name="Picture 4" descr="A close up of a map&#10;&#10;Description automatically generated">
            <a:extLst>
              <a:ext uri="{FF2B5EF4-FFF2-40B4-BE49-F238E27FC236}">
                <a16:creationId xmlns:a16="http://schemas.microsoft.com/office/drawing/2014/main" id="{FAE2CFBE-9D0A-DA4E-B38E-EAFA26EEDE8D}"/>
              </a:ext>
            </a:extLst>
          </p:cNvPr>
          <p:cNvPicPr>
            <a:picLocks noChangeAspect="1"/>
          </p:cNvPicPr>
          <p:nvPr/>
        </p:nvPicPr>
        <p:blipFill>
          <a:blip r:embed="rId2"/>
          <a:stretch>
            <a:fillRect/>
          </a:stretch>
        </p:blipFill>
        <p:spPr>
          <a:xfrm>
            <a:off x="2280356" y="1341525"/>
            <a:ext cx="6615289" cy="3642780"/>
          </a:xfrm>
          <a:prstGeom prst="rect">
            <a:avLst/>
          </a:prstGeom>
        </p:spPr>
      </p:pic>
    </p:spTree>
    <p:extLst>
      <p:ext uri="{BB962C8B-B14F-4D97-AF65-F5344CB8AC3E}">
        <p14:creationId xmlns:p14="http://schemas.microsoft.com/office/powerpoint/2010/main" val="307334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DEAD-956B-F34B-B9DF-3D9AF140E43F}"/>
              </a:ext>
            </a:extLst>
          </p:cNvPr>
          <p:cNvSpPr>
            <a:spLocks noGrp="1"/>
          </p:cNvSpPr>
          <p:nvPr>
            <p:ph type="title"/>
          </p:nvPr>
        </p:nvSpPr>
        <p:spPr/>
        <p:txBody>
          <a:bodyPr/>
          <a:lstStyle/>
          <a:p>
            <a:r>
              <a:rPr lang="en-US" dirty="0" err="1"/>
              <a:t>Oklahoma:The</a:t>
            </a:r>
            <a:r>
              <a:rPr lang="en-US" dirty="0"/>
              <a:t> cowboy state of US</a:t>
            </a:r>
          </a:p>
        </p:txBody>
      </p:sp>
      <p:sp>
        <p:nvSpPr>
          <p:cNvPr id="3" name="Content Placeholder 2">
            <a:extLst>
              <a:ext uri="{FF2B5EF4-FFF2-40B4-BE49-F238E27FC236}">
                <a16:creationId xmlns:a16="http://schemas.microsoft.com/office/drawing/2014/main" id="{9704A45A-F134-8640-A260-F546A89FDCAC}"/>
              </a:ext>
            </a:extLst>
          </p:cNvPr>
          <p:cNvSpPr>
            <a:spLocks noGrp="1"/>
          </p:cNvSpPr>
          <p:nvPr>
            <p:ph idx="1"/>
          </p:nvPr>
        </p:nvSpPr>
        <p:spPr/>
        <p:txBody>
          <a:bodyPr/>
          <a:lstStyle/>
          <a:p>
            <a:r>
              <a:rPr lang="en-IN" dirty="0"/>
              <a:t>Oklahoma City is the capital of the U.S. state of Oklahoma. It's known for its cowboy culture and capitol complex, surrounded by working oil wells. The reflecting pool and empty glass and bronze chairs of the Oklahoma City National Memorial recall the victims of the 1995 bombing of the Alfred P. </a:t>
            </a:r>
            <a:r>
              <a:rPr lang="en-IN" dirty="0" err="1"/>
              <a:t>Murrah</a:t>
            </a:r>
            <a:r>
              <a:rPr lang="en-IN" dirty="0"/>
              <a:t> Federal Building. The Survivor Tree, an American elm nearly destroyed in the attack, is also part of the memorial.</a:t>
            </a:r>
          </a:p>
          <a:p>
            <a:r>
              <a:rPr lang="en-IN" dirty="0">
                <a:solidFill>
                  <a:schemeClr val="tx1"/>
                </a:solidFill>
              </a:rPr>
              <a:t>Its residents are known as Oklahomans (or colloquially, "</a:t>
            </a:r>
            <a:r>
              <a:rPr lang="en-IN" dirty="0">
                <a:solidFill>
                  <a:schemeClr val="tx1"/>
                </a:solidFill>
                <a:hlinkClick r:id="rId2" tooltip="Okie">
                  <a:extLst>
                    <a:ext uri="{A12FA001-AC4F-418D-AE19-62706E023703}">
                      <ahyp:hlinkClr xmlns:ahyp="http://schemas.microsoft.com/office/drawing/2018/hyperlinkcolor" val="tx"/>
                    </a:ext>
                  </a:extLst>
                </a:hlinkClick>
              </a:rPr>
              <a:t>Okies</a:t>
            </a:r>
            <a:r>
              <a:rPr lang="en-IN" dirty="0">
                <a:solidFill>
                  <a:schemeClr val="tx1"/>
                </a:solidFill>
              </a:rPr>
              <a:t>"), and its capital and largest city is </a:t>
            </a:r>
            <a:r>
              <a:rPr lang="en-IN" dirty="0">
                <a:solidFill>
                  <a:schemeClr val="tx1"/>
                </a:solidFill>
                <a:hlinkClick r:id="rId3" tooltip="Oklahoma City">
                  <a:extLst>
                    <a:ext uri="{A12FA001-AC4F-418D-AE19-62706E023703}">
                      <ahyp:hlinkClr xmlns:ahyp="http://schemas.microsoft.com/office/drawing/2018/hyperlinkcolor" val="tx"/>
                    </a:ext>
                  </a:extLst>
                </a:hlinkClick>
              </a:rPr>
              <a:t>Oklahoma City</a:t>
            </a:r>
            <a:r>
              <a:rPr lang="en-IN" dirty="0">
                <a:solidFill>
                  <a:schemeClr val="tx1"/>
                </a:solidFill>
              </a:rPr>
              <a:t>.</a:t>
            </a:r>
          </a:p>
          <a:p>
            <a:r>
              <a:rPr lang="en-IN" dirty="0">
                <a:solidFill>
                  <a:schemeClr val="tx1"/>
                </a:solidFill>
              </a:rPr>
              <a:t>It happens to be the 28</a:t>
            </a:r>
            <a:r>
              <a:rPr lang="en-IN" baseline="30000" dirty="0">
                <a:solidFill>
                  <a:schemeClr val="tx1"/>
                </a:solidFill>
              </a:rPr>
              <a:t>th</a:t>
            </a:r>
            <a:r>
              <a:rPr lang="en-IN" dirty="0">
                <a:solidFill>
                  <a:schemeClr val="tx1"/>
                </a:solidFill>
              </a:rPr>
              <a:t> most populous state in the USA.</a:t>
            </a:r>
          </a:p>
          <a:p>
            <a:endParaRPr lang="en-US" dirty="0"/>
          </a:p>
        </p:txBody>
      </p:sp>
    </p:spTree>
    <p:extLst>
      <p:ext uri="{BB962C8B-B14F-4D97-AF65-F5344CB8AC3E}">
        <p14:creationId xmlns:p14="http://schemas.microsoft.com/office/powerpoint/2010/main" val="80540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F90EB2-9E11-214C-B970-F4D33C92B1D8}"/>
              </a:ext>
            </a:extLst>
          </p:cNvPr>
          <p:cNvSpPr txBox="1"/>
          <p:nvPr/>
        </p:nvSpPr>
        <p:spPr>
          <a:xfrm>
            <a:off x="669073" y="256478"/>
            <a:ext cx="10282046" cy="7017306"/>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Oklahoma happens to be quite a big state with close to 78 Counties and 597 incorporated municipalities.</a:t>
            </a:r>
          </a:p>
          <a:p>
            <a:r>
              <a:rPr lang="en-US" dirty="0">
                <a:latin typeface="Calibri" panose="020F0502020204030204" pitchFamily="34" charset="0"/>
                <a:cs typeface="Calibri" panose="020F0502020204030204" pitchFamily="34" charset="0"/>
              </a:rPr>
              <a:t>     </a:t>
            </a:r>
            <a:r>
              <a:rPr lang="en-IN" dirty="0"/>
              <a:t> In Oklahoma, cities are all those incorporated communities which are 1000 or more in population and </a:t>
            </a:r>
          </a:p>
          <a:p>
            <a:r>
              <a:rPr lang="en-IN" dirty="0"/>
              <a:t>     are incorporated as cities. Towns are limited to town board type of municipal government.</a:t>
            </a:r>
          </a:p>
          <a:p>
            <a:endParaRPr lang="en-IN" dirty="0"/>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image below shows the biggest cities with their approximate populations :</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9" name="Picture 8" descr="A screenshot &#10;&#10;Description automatically generated">
            <a:extLst>
              <a:ext uri="{FF2B5EF4-FFF2-40B4-BE49-F238E27FC236}">
                <a16:creationId xmlns:a16="http://schemas.microsoft.com/office/drawing/2014/main" id="{FC4B2EF0-C886-7642-A7E8-7866742FEF55}"/>
              </a:ext>
            </a:extLst>
          </p:cNvPr>
          <p:cNvPicPr>
            <a:picLocks noChangeAspect="1"/>
          </p:cNvPicPr>
          <p:nvPr/>
        </p:nvPicPr>
        <p:blipFill>
          <a:blip r:embed="rId2"/>
          <a:stretch>
            <a:fillRect/>
          </a:stretch>
        </p:blipFill>
        <p:spPr>
          <a:xfrm>
            <a:off x="1041672" y="2043113"/>
            <a:ext cx="8173766" cy="4317574"/>
          </a:xfrm>
          <a:prstGeom prst="rect">
            <a:avLst/>
          </a:prstGeom>
        </p:spPr>
      </p:pic>
    </p:spTree>
    <p:extLst>
      <p:ext uri="{BB962C8B-B14F-4D97-AF65-F5344CB8AC3E}">
        <p14:creationId xmlns:p14="http://schemas.microsoft.com/office/powerpoint/2010/main" val="25480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C944A0-1230-F54C-B132-A735316E427A}"/>
              </a:ext>
            </a:extLst>
          </p:cNvPr>
          <p:cNvSpPr txBox="1"/>
          <p:nvPr/>
        </p:nvSpPr>
        <p:spPr>
          <a:xfrm>
            <a:off x="1170149" y="560904"/>
            <a:ext cx="8810191" cy="255454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3"/>
                </a:solidFill>
                <a:latin typeface="Calibri" panose="020F0502020204030204" pitchFamily="34" charset="0"/>
                <a:cs typeface="Calibri" panose="020F0502020204030204" pitchFamily="34" charset="0"/>
              </a:rPr>
              <a:t>PROBLEMS:</a:t>
            </a:r>
          </a:p>
          <a:p>
            <a:endParaRPr lang="en-US" sz="3600" b="1" dirty="0">
              <a:ln/>
              <a:solidFill>
                <a:schemeClr val="accent3"/>
              </a:solidFill>
              <a:latin typeface="Calibri" panose="020F0502020204030204" pitchFamily="34" charset="0"/>
              <a:cs typeface="Calibri" panose="020F0502020204030204" pitchFamily="34" charset="0"/>
            </a:endParaRPr>
          </a:p>
          <a:p>
            <a:r>
              <a:rPr lang="en-US" sz="2000" b="1" dirty="0">
                <a:ln/>
                <a:solidFill>
                  <a:schemeClr val="accent3"/>
                </a:solidFill>
                <a:latin typeface="Calibri" panose="020F0502020204030204" pitchFamily="34" charset="0"/>
                <a:cs typeface="Calibri" panose="020F0502020204030204" pitchFamily="34" charset="0"/>
              </a:rPr>
              <a:t>TO FIND THE ANSWERS TO THE QUESTIONS GIVEN BELOW:</a:t>
            </a:r>
          </a:p>
          <a:p>
            <a:endParaRPr lang="en-US" sz="2000" b="1" dirty="0">
              <a:ln/>
              <a:solidFill>
                <a:schemeClr val="accent3"/>
              </a:solidFill>
              <a:latin typeface="Calibri" panose="020F0502020204030204" pitchFamily="34" charset="0"/>
              <a:cs typeface="Calibri" panose="020F0502020204030204" pitchFamily="34" charset="0"/>
            </a:endParaRPr>
          </a:p>
          <a:p>
            <a:pPr algn="ctr"/>
            <a:endParaRPr lang="en-US" sz="2400" b="1" dirty="0">
              <a:ln/>
              <a:solidFill>
                <a:schemeClr val="accent3"/>
              </a:solidFill>
              <a:latin typeface="Calibri" panose="020F0502020204030204" pitchFamily="34" charset="0"/>
              <a:cs typeface="Calibri" panose="020F0502020204030204" pitchFamily="34" charset="0"/>
            </a:endParaRPr>
          </a:p>
          <a:p>
            <a:pPr algn="ctr"/>
            <a:endParaRPr lang="en-US" sz="2400" b="1" dirty="0">
              <a:ln/>
              <a:solidFill>
                <a:schemeClr val="accent3"/>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B1BA1B5-ABFF-1A49-AD76-7EEFB465AC0B}"/>
              </a:ext>
            </a:extLst>
          </p:cNvPr>
          <p:cNvSpPr txBox="1"/>
          <p:nvPr/>
        </p:nvSpPr>
        <p:spPr>
          <a:xfrm>
            <a:off x="334537" y="791737"/>
            <a:ext cx="184731" cy="369332"/>
          </a:xfrm>
          <a:prstGeom prst="rect">
            <a:avLst/>
          </a:prstGeom>
          <a:noFill/>
        </p:spPr>
        <p:txBody>
          <a:bodyPr wrap="none" rtlCol="0">
            <a:spAutoFit/>
          </a:bodyPr>
          <a:lstStyle/>
          <a:p>
            <a:endParaRPr lang="en-US"/>
          </a:p>
        </p:txBody>
      </p:sp>
      <p:sp>
        <p:nvSpPr>
          <p:cNvPr id="4" name="Rectangle 1">
            <a:extLst>
              <a:ext uri="{FF2B5EF4-FFF2-40B4-BE49-F238E27FC236}">
                <a16:creationId xmlns:a16="http://schemas.microsoft.com/office/drawing/2014/main" id="{A83CF4CB-7C48-9242-B5EB-C104F7608871}"/>
              </a:ext>
            </a:extLst>
          </p:cNvPr>
          <p:cNvSpPr>
            <a:spLocks noChangeArrowheads="1"/>
          </p:cNvSpPr>
          <p:nvPr/>
        </p:nvSpPr>
        <p:spPr bwMode="auto">
          <a:xfrm>
            <a:off x="127000" y="2194340"/>
            <a:ext cx="10238765" cy="403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u="none" strike="noStrike" normalizeH="0" baseline="0" dirty="0">
              <a:ln/>
              <a:solidFill>
                <a:schemeClr val="accent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u="none" strike="noStrike" normalizeH="0" baseline="0" dirty="0">
                <a:ln/>
                <a:solidFill>
                  <a:schemeClr val="accent3"/>
                </a:solidFill>
                <a:latin typeface="Times New Roman" panose="02020603050405020304" pitchFamily="18" charset="0"/>
                <a:cs typeface="Times New Roman" panose="02020603050405020304" pitchFamily="18" charset="0"/>
              </a:rPr>
              <a:t>WHICH IS THE COUNTIES WITH THE MOST NUMBER OF CITIES/AREA CODES </a:t>
            </a:r>
          </a:p>
          <a:p>
            <a:pPr marL="0" marR="0" lvl="0" indent="0" algn="l" defTabSz="914400" rtl="0" eaLnBrk="0" fontAlgn="base" latinLnBrk="0" hangingPunct="0">
              <a:lnSpc>
                <a:spcPct val="150000"/>
              </a:lnSpc>
              <a:spcBef>
                <a:spcPct val="0"/>
              </a:spcBef>
              <a:spcAft>
                <a:spcPct val="0"/>
              </a:spcAft>
              <a:buClrTx/>
              <a:buSzTx/>
              <a:tabLst/>
            </a:pPr>
            <a:r>
              <a:rPr lang="en-US" altLang="en-US" sz="2000" b="1" dirty="0">
                <a:ln/>
                <a:solidFill>
                  <a:schemeClr val="accent3"/>
                </a:solidFill>
                <a:latin typeface="Times New Roman" panose="02020603050405020304" pitchFamily="18" charset="0"/>
                <a:cs typeface="Times New Roman" panose="02020603050405020304" pitchFamily="18" charset="0"/>
              </a:rPr>
              <a:t>   </a:t>
            </a:r>
            <a:r>
              <a:rPr kumimoji="0" lang="en-US" altLang="en-US" sz="2000" b="1" u="none" strike="noStrike" normalizeH="0" baseline="0" dirty="0">
                <a:ln/>
                <a:solidFill>
                  <a:schemeClr val="accent3"/>
                </a:solidFill>
                <a:latin typeface="Times New Roman" panose="02020603050405020304" pitchFamily="18" charset="0"/>
                <a:cs typeface="Times New Roman" panose="02020603050405020304" pitchFamily="18" charset="0"/>
              </a:rPr>
              <a:t>IN OAKLAHOMA. </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u="none" strike="noStrike" normalizeH="0" baseline="0" dirty="0">
                <a:ln/>
                <a:solidFill>
                  <a:schemeClr val="accent3"/>
                </a:solidFill>
                <a:latin typeface="Times New Roman" panose="02020603050405020304" pitchFamily="18" charset="0"/>
                <a:cs typeface="Times New Roman" panose="02020603050405020304" pitchFamily="18" charset="0"/>
              </a:rPr>
              <a:t>WHICH IS THE BEST LOCATION IN OAKLAHOMA TO FIND INDIAN CUISINE. </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u="none" strike="noStrike" normalizeH="0" baseline="0" dirty="0">
                <a:ln/>
                <a:solidFill>
                  <a:schemeClr val="accent3"/>
                </a:solidFill>
                <a:latin typeface="Times New Roman" panose="02020603050405020304" pitchFamily="18" charset="0"/>
                <a:cs typeface="Times New Roman" panose="02020603050405020304" pitchFamily="18" charset="0"/>
              </a:rPr>
              <a:t>THROUGH THIS CODE YOU CAN ALSO FIND ANY TYPE OF EATING OUTLET IN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u="none" strike="noStrike" normalizeH="0" baseline="0" dirty="0">
                <a:ln/>
                <a:solidFill>
                  <a:schemeClr val="accent3"/>
                </a:solidFill>
                <a:latin typeface="Times New Roman" panose="02020603050405020304" pitchFamily="18" charset="0"/>
                <a:cs typeface="Times New Roman" panose="02020603050405020304" pitchFamily="18" charset="0"/>
              </a:rPr>
              <a:t>    OKLAHOMA CITY OF YOUR CHOICE. </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u="none" strike="noStrike" normalizeH="0" baseline="0" dirty="0">
                <a:ln/>
                <a:solidFill>
                  <a:schemeClr val="accent3"/>
                </a:solidFill>
                <a:latin typeface="Times New Roman" panose="02020603050405020304" pitchFamily="18" charset="0"/>
                <a:cs typeface="Times New Roman" panose="02020603050405020304" pitchFamily="18" charset="0"/>
              </a:rPr>
              <a:t>WHICH IS THE PLACE WHERE IT IS DIFFICULT TO FIND AN INDIAN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u="none" strike="noStrike" normalizeH="0" baseline="0" dirty="0">
                <a:ln/>
                <a:solidFill>
                  <a:schemeClr val="accent3"/>
                </a:solidFill>
                <a:latin typeface="Times New Roman" panose="02020603050405020304" pitchFamily="18" charset="0"/>
                <a:cs typeface="Times New Roman" panose="02020603050405020304" pitchFamily="18" charset="0"/>
              </a:rPr>
              <a:t>    RESTAURANT.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u="none" strike="noStrike" normalizeH="0" baseline="0" dirty="0">
                <a:ln/>
                <a:solidFill>
                  <a:schemeClr val="accent3"/>
                </a:solidFill>
                <a:latin typeface="Times New Roman" panose="02020603050405020304" pitchFamily="18" charset="0"/>
                <a:cs typeface="Times New Roman" panose="02020603050405020304" pitchFamily="18" charset="0"/>
              </a:rPr>
              <a:t>5. WHICH IS THE BEST PLACE TO STAY IF YOU PREFER INDIAN CUSINE</a:t>
            </a:r>
            <a:r>
              <a:rPr kumimoji="0" lang="en-US" altLang="en-US" sz="2000" b="1" i="0" u="none" strike="noStrike" normalizeH="0" baseline="0" dirty="0">
                <a:ln/>
                <a:solidFill>
                  <a:schemeClr val="accent3"/>
                </a:solidFill>
                <a:latin typeface="TimesNewRomanPS"/>
              </a:rPr>
              <a:t>. </a:t>
            </a:r>
            <a:endParaRPr kumimoji="0" lang="en-US" altLang="en-US" sz="2000" b="1" i="0" u="none" strike="noStrike" normalizeH="0" baseline="0" dirty="0">
              <a:ln/>
              <a:solidFill>
                <a:schemeClr val="accent3"/>
              </a:solidFill>
              <a:latin typeface="Arial" panose="020B0604020202020204" pitchFamily="34" charset="0"/>
            </a:endParaRPr>
          </a:p>
        </p:txBody>
      </p:sp>
      <p:pic>
        <p:nvPicPr>
          <p:cNvPr id="1026" name="Picture 2" descr="page1image66210624">
            <a:extLst>
              <a:ext uri="{FF2B5EF4-FFF2-40B4-BE49-F238E27FC236}">
                <a16:creationId xmlns:a16="http://schemas.microsoft.com/office/drawing/2014/main" id="{5A40F747-C6C0-D642-A454-EEF40DDE3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74638"/>
            <a:ext cx="469900" cy="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66210816">
            <a:extLst>
              <a:ext uri="{FF2B5EF4-FFF2-40B4-BE49-F238E27FC236}">
                <a16:creationId xmlns:a16="http://schemas.microsoft.com/office/drawing/2014/main" id="{6F9C4D21-1015-8D48-A239-C33262D09A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74638"/>
            <a:ext cx="1244600" cy="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8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20F30-FE21-164C-BFAC-6A14C6F7EB03}"/>
              </a:ext>
            </a:extLst>
          </p:cNvPr>
          <p:cNvSpPr txBox="1"/>
          <p:nvPr/>
        </p:nvSpPr>
        <p:spPr>
          <a:xfrm>
            <a:off x="1" y="270933"/>
            <a:ext cx="11740444" cy="6924973"/>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a:solidFill>
                  <a:schemeClr val="accent3"/>
                </a:solidFill>
                <a:latin typeface="Calibri" panose="020F0502020204030204" pitchFamily="34" charset="0"/>
                <a:cs typeface="Calibri" panose="020F0502020204030204" pitchFamily="34" charset="0"/>
              </a:rPr>
              <a:t>DATA SECTION</a:t>
            </a:r>
          </a:p>
          <a:p>
            <a:pPr algn="ctr"/>
            <a:r>
              <a:rPr lang="en-US" sz="2000" b="1" u="sng" dirty="0">
                <a:ln/>
                <a:solidFill>
                  <a:schemeClr val="accent3"/>
                </a:solidFill>
                <a:latin typeface="Calibri" panose="020F0502020204030204" pitchFamily="34" charset="0"/>
                <a:cs typeface="Calibri" panose="020F0502020204030204" pitchFamily="34" charset="0"/>
              </a:rPr>
              <a:t>FOR THIS PROJECT WE HAVE USED THE FOLLOWING DATA SETS</a:t>
            </a:r>
          </a:p>
          <a:p>
            <a:pPr algn="ctr"/>
            <a:endParaRPr lang="en-US" sz="2000" b="1" dirty="0">
              <a:ln/>
              <a:solidFill>
                <a:schemeClr val="accent3"/>
              </a:solidFill>
              <a:latin typeface="Calibri" panose="020F0502020204030204" pitchFamily="34" charset="0"/>
              <a:cs typeface="Calibri" panose="020F0502020204030204" pitchFamily="34" charset="0"/>
            </a:endParaRPr>
          </a:p>
          <a:p>
            <a:pPr algn="ctr"/>
            <a:endParaRPr lang="en-US" sz="2000" b="1" dirty="0">
              <a:ln/>
              <a:solidFill>
                <a:schemeClr val="accent3"/>
              </a:solidFill>
              <a:latin typeface="Calibri" panose="020F0502020204030204" pitchFamily="34" charset="0"/>
              <a:cs typeface="Calibri" panose="020F0502020204030204" pitchFamily="34" charset="0"/>
            </a:endParaRPr>
          </a:p>
          <a:p>
            <a:pPr marL="342900" lvl="0" indent="-342900" fontAlgn="base">
              <a:buFont typeface="+mj-lt"/>
              <a:buAutoNum type="arabicPeriod"/>
            </a:pPr>
            <a:r>
              <a:rPr lang="en-US" dirty="0"/>
              <a:t>	OKLAHOMA STATE DATASET WHICH CONTAINS THE LIST OF THE AREA CODES,COUNTIES AND CITIES. </a:t>
            </a:r>
            <a:endParaRPr lang="en-IN" sz="1400" dirty="0"/>
          </a:p>
          <a:p>
            <a:pPr marL="1200150" lvl="2" indent="-285750" fontAlgn="base">
              <a:buFont typeface="Arial" panose="020B0604020202020204" pitchFamily="34" charset="0"/>
              <a:buChar char="•"/>
            </a:pPr>
            <a:r>
              <a:rPr lang="en-US" dirty="0"/>
              <a:t>DATA SOURCE: </a:t>
            </a:r>
            <a:r>
              <a:rPr lang="en-US" dirty="0">
                <a:hlinkClick r:id="rId2"/>
              </a:rPr>
              <a:t>https://www.zipcodestogo.com/Oklahoma/</a:t>
            </a:r>
          </a:p>
          <a:p>
            <a:pPr marL="1200150" lvl="2" indent="-285750" fontAlgn="base">
              <a:buFont typeface="Arial" panose="020B0604020202020204" pitchFamily="34" charset="0"/>
              <a:buChar char="•"/>
            </a:pPr>
            <a:r>
              <a:rPr lang="en-US" dirty="0"/>
              <a:t>DESCRIPTION: THIS DATASET CONTAINS  THE INFORMATION ABOUT AREA CODES, COUNTIES AND CITIES. THIS IS A COMPARITIVELY LARGE DATASET CONSISTING OF CLOSE TO 773 DIFFERENT AREA CODES.   </a:t>
            </a:r>
            <a:endParaRPr lang="en-IN" sz="1400" dirty="0"/>
          </a:p>
          <a:p>
            <a:r>
              <a:rPr lang="en-US" dirty="0"/>
              <a:t> </a:t>
            </a:r>
            <a:endParaRPr lang="en-IN" sz="1400" dirty="0"/>
          </a:p>
          <a:p>
            <a:pPr lvl="0" fontAlgn="base"/>
            <a:r>
              <a:rPr lang="en-US" dirty="0"/>
              <a:t>2.	INDIAN RESTAURANTS OR ANY OTHER CUISINE RESTURANT OF YOUR PREFERENCE IN EACH COUNTY OF 	OKLAHOMA CITY. </a:t>
            </a:r>
            <a:endParaRPr lang="en-IN" sz="1400" dirty="0"/>
          </a:p>
          <a:p>
            <a:pPr marL="1200150" lvl="2" indent="-285750" fontAlgn="base">
              <a:buFont typeface="Arial" panose="020B0604020202020204" pitchFamily="34" charset="0"/>
              <a:buChar char="•"/>
            </a:pPr>
            <a:r>
              <a:rPr lang="en-US" dirty="0"/>
              <a:t>DATA SOURCE : FOURSQUARE API </a:t>
            </a:r>
            <a:endParaRPr lang="en-IN" sz="1400" dirty="0"/>
          </a:p>
          <a:p>
            <a:pPr marL="1200150" lvl="2" indent="-285750" fontAlgn="base">
              <a:buFont typeface="Arial" panose="020B0604020202020204" pitchFamily="34" charset="0"/>
              <a:buChar char="•"/>
            </a:pPr>
            <a:r>
              <a:rPr lang="en-US" dirty="0"/>
              <a:t>DESCRIPTION: BY USING THIS API WE WILL GET ALL THE VENUES IN EACH NEIGHBOURHOOD. WE CAN FILTER </a:t>
            </a:r>
            <a:r>
              <a:rPr lang="en-IN" sz="1400" dirty="0"/>
              <a:t> </a:t>
            </a:r>
            <a:r>
              <a:rPr lang="en-US" dirty="0"/>
              <a:t>THESE VENUES TO GET ONLY INDIAN RESTAURANTS.</a:t>
            </a:r>
            <a:endParaRPr lang="en-IN" sz="1400" dirty="0"/>
          </a:p>
          <a:p>
            <a:r>
              <a:rPr lang="en-US" dirty="0"/>
              <a:t> </a:t>
            </a:r>
            <a:endParaRPr lang="en-IN" sz="1400" dirty="0"/>
          </a:p>
          <a:p>
            <a:r>
              <a:rPr lang="en-US" dirty="0"/>
              <a:t> </a:t>
            </a:r>
            <a:endParaRPr lang="en-IN" sz="1400" dirty="0"/>
          </a:p>
          <a:p>
            <a:r>
              <a:rPr lang="en-US" dirty="0"/>
              <a:t>3. 	OKLAHOMA CITY DATABASE WITH THEIR RESPECTIVE COUNTIES AND ZIP CODES</a:t>
            </a:r>
            <a:endParaRPr lang="en-IN" sz="1400" dirty="0"/>
          </a:p>
          <a:p>
            <a:pPr marL="1200150" lvl="2" indent="-285750">
              <a:buFont typeface="Arial" panose="020B0604020202020204" pitchFamily="34" charset="0"/>
              <a:buChar char="•"/>
            </a:pPr>
            <a:r>
              <a:rPr lang="en-US" dirty="0"/>
              <a:t>DATA SOURCE: </a:t>
            </a:r>
            <a:r>
              <a:rPr lang="en-IN" dirty="0">
                <a:hlinkClick r:id="rId3"/>
              </a:rPr>
              <a:t>https://www.ciclt.net/sn/clt/capitolimpact/gw_ziplist.aspx?FIPS=40109</a:t>
            </a:r>
            <a:endParaRPr lang="en-IN" sz="1400" dirty="0"/>
          </a:p>
          <a:p>
            <a:pPr marL="1200150" lvl="2" indent="-285750">
              <a:buFont typeface="Arial" panose="020B0604020202020204" pitchFamily="34" charset="0"/>
              <a:buChar char="•"/>
            </a:pPr>
            <a:r>
              <a:rPr lang="en-US" dirty="0"/>
              <a:t>DESCIPTION:</a:t>
            </a:r>
            <a:r>
              <a:rPr lang="en-IN" dirty="0"/>
              <a:t> BY USING THIS DATASET WE ARE TRY STEAMLINE OUR SEARCH</a:t>
            </a:r>
            <a:endParaRPr lang="en-IN" sz="1400" dirty="0"/>
          </a:p>
          <a:p>
            <a:pPr marL="1874520" lvl="3" indent="-457200" algn="just">
              <a:buFont typeface="+mj-lt"/>
              <a:buAutoNum type="arabicPeriod"/>
            </a:pPr>
            <a:endParaRPr lang="en-IN" sz="2000" b="1" dirty="0">
              <a:ln/>
              <a:solidFill>
                <a:schemeClr val="accent3"/>
              </a:solidFill>
              <a:latin typeface="Calibri" panose="020F0502020204030204" pitchFamily="34" charset="0"/>
              <a:cs typeface="Calibri" panose="020F0502020204030204" pitchFamily="34" charset="0"/>
            </a:endParaRPr>
          </a:p>
          <a:p>
            <a:pPr marL="1417320" lvl="3" algn="just"/>
            <a:endParaRPr lang="en-IN" sz="2000" b="1" dirty="0">
              <a:ln/>
              <a:solidFill>
                <a:schemeClr val="accent3"/>
              </a:solidFill>
            </a:endParaRPr>
          </a:p>
          <a:p>
            <a:pPr marL="1760220" lvl="3" indent="-342900" algn="just">
              <a:buFont typeface="Arial" panose="020B0604020202020204" pitchFamily="34" charset="0"/>
              <a:buChar char="•"/>
            </a:pPr>
            <a:endParaRPr lang="en-US" sz="2000" b="1" dirty="0">
              <a:ln/>
              <a:solidFill>
                <a:schemeClr val="accent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871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1D04B-2619-3F49-B4EC-63D982B7BFB4}"/>
              </a:ext>
            </a:extLst>
          </p:cNvPr>
          <p:cNvSpPr txBox="1"/>
          <p:nvPr/>
        </p:nvSpPr>
        <p:spPr>
          <a:xfrm>
            <a:off x="575733" y="519289"/>
            <a:ext cx="11532709" cy="6186309"/>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3600" b="1" dirty="0">
                <a:ln/>
                <a:solidFill>
                  <a:schemeClr val="accent3"/>
                </a:solidFill>
                <a:latin typeface="Calibri" panose="020F0502020204030204" pitchFamily="34" charset="0"/>
                <a:cs typeface="Calibri" panose="020F0502020204030204" pitchFamily="34" charset="0"/>
              </a:rPr>
              <a:t>MTHODOLOGY:</a:t>
            </a:r>
          </a:p>
          <a:p>
            <a:endParaRPr lang="en-US" sz="3600" b="1" dirty="0">
              <a:ln/>
              <a:solidFill>
                <a:schemeClr val="accent3"/>
              </a:solidFill>
              <a:latin typeface="Calibri" panose="020F0502020204030204" pitchFamily="34" charset="0"/>
              <a:cs typeface="Calibri" panose="020F0502020204030204" pitchFamily="34" charset="0"/>
            </a:endParaRPr>
          </a:p>
          <a:p>
            <a:pPr marL="457200" indent="-457200">
              <a:buFont typeface="+mj-lt"/>
              <a:buAutoNum type="arabicPeriod"/>
            </a:pPr>
            <a:r>
              <a:rPr lang="en-US" sz="2200" b="1" dirty="0">
                <a:ln/>
                <a:solidFill>
                  <a:schemeClr val="accent3"/>
                </a:solidFill>
                <a:latin typeface="Calibri" panose="020F0502020204030204" pitchFamily="34" charset="0"/>
                <a:cs typeface="Calibri" panose="020F0502020204030204" pitchFamily="34" charset="0"/>
              </a:rPr>
              <a:t> We need to begin by finding a proper dataset for the state of Oklahoma which can be </a:t>
            </a:r>
          </a:p>
          <a:p>
            <a:r>
              <a:rPr lang="en-US" sz="2200" b="1" dirty="0">
                <a:ln/>
                <a:solidFill>
                  <a:schemeClr val="accent3"/>
                </a:solidFill>
                <a:latin typeface="Calibri" panose="020F0502020204030204" pitchFamily="34" charset="0"/>
                <a:cs typeface="Calibri" panose="020F0502020204030204" pitchFamily="34" charset="0"/>
              </a:rPr>
              <a:t>	 found on </a:t>
            </a:r>
            <a:r>
              <a:rPr lang="en-US" sz="2200" b="1" dirty="0">
                <a:ln/>
                <a:solidFill>
                  <a:schemeClr val="accent3"/>
                </a:solidFill>
                <a:latin typeface="Calibri" panose="020F0502020204030204" pitchFamily="34" charset="0"/>
                <a:cs typeface="Calibri" panose="020F0502020204030204" pitchFamily="34" charset="0"/>
                <a:hlinkClick r:id="rId2"/>
              </a:rPr>
              <a:t> https://www.zipcodestogo.com/Oklahoma/</a:t>
            </a:r>
            <a:r>
              <a:rPr lang="en-US" sz="2200" b="1" dirty="0">
                <a:ln/>
                <a:solidFill>
                  <a:schemeClr val="accent3"/>
                </a:solidFill>
                <a:latin typeface="Calibri" panose="020F0502020204030204" pitchFamily="34" charset="0"/>
                <a:cs typeface="Calibri" panose="020F0502020204030204" pitchFamily="34" charset="0"/>
              </a:rPr>
              <a:t> . Once we have found the database </a:t>
            </a:r>
          </a:p>
          <a:p>
            <a:r>
              <a:rPr lang="en-US" sz="2200" b="1" dirty="0">
                <a:ln/>
                <a:solidFill>
                  <a:schemeClr val="accent3"/>
                </a:solidFill>
                <a:latin typeface="Calibri" panose="020F0502020204030204" pitchFamily="34" charset="0"/>
                <a:cs typeface="Calibri" panose="020F0502020204030204" pitchFamily="34" charset="0"/>
              </a:rPr>
              <a:t>	 we can extract the data from the </a:t>
            </a:r>
            <a:r>
              <a:rPr lang="en-US" sz="2200" b="1" dirty="0" err="1">
                <a:ln/>
                <a:solidFill>
                  <a:schemeClr val="accent3"/>
                </a:solidFill>
                <a:latin typeface="Calibri" panose="020F0502020204030204" pitchFamily="34" charset="0"/>
                <a:cs typeface="Calibri" panose="020F0502020204030204" pitchFamily="34" charset="0"/>
              </a:rPr>
              <a:t>url</a:t>
            </a:r>
            <a:r>
              <a:rPr lang="en-US" sz="2200" b="1" dirty="0">
                <a:ln/>
                <a:solidFill>
                  <a:schemeClr val="accent3"/>
                </a:solidFill>
                <a:latin typeface="Calibri" panose="020F0502020204030204" pitchFamily="34" charset="0"/>
                <a:cs typeface="Calibri" panose="020F0502020204030204" pitchFamily="34" charset="0"/>
              </a:rPr>
              <a:t> mentioned above using the request command. </a:t>
            </a:r>
          </a:p>
          <a:p>
            <a:r>
              <a:rPr lang="en-US" sz="2200" b="1" dirty="0">
                <a:ln/>
                <a:solidFill>
                  <a:schemeClr val="accent3"/>
                </a:solidFill>
                <a:latin typeface="Calibri" panose="020F0502020204030204" pitchFamily="34" charset="0"/>
                <a:cs typeface="Calibri" panose="020F0502020204030204" pitchFamily="34" charset="0"/>
              </a:rPr>
              <a:t>	 Alternatively you can also copy the data from the website to a csv file or a Microsoft Excel </a:t>
            </a:r>
          </a:p>
          <a:p>
            <a:r>
              <a:rPr lang="en-US" sz="2200" b="1" dirty="0">
                <a:ln/>
                <a:solidFill>
                  <a:schemeClr val="accent3"/>
                </a:solidFill>
                <a:latin typeface="Calibri" panose="020F0502020204030204" pitchFamily="34" charset="0"/>
                <a:cs typeface="Calibri" panose="020F0502020204030204" pitchFamily="34" charset="0"/>
              </a:rPr>
              <a:t>	 file and then read the file into and create a database for it.</a:t>
            </a:r>
          </a:p>
          <a:p>
            <a:r>
              <a:rPr lang="en-US" sz="2200" b="1" dirty="0">
                <a:ln/>
                <a:solidFill>
                  <a:schemeClr val="accent3"/>
                </a:solidFill>
                <a:latin typeface="Calibri" panose="020F0502020204030204" pitchFamily="34" charset="0"/>
                <a:cs typeface="Calibri" panose="020F0502020204030204" pitchFamily="34" charset="0"/>
              </a:rPr>
              <a:t>2.	 Once the database has been created we will then import the </a:t>
            </a:r>
            <a:r>
              <a:rPr lang="en-US" sz="2200" b="1" dirty="0" err="1">
                <a:ln/>
                <a:solidFill>
                  <a:schemeClr val="accent3"/>
                </a:solidFill>
                <a:latin typeface="Calibri" panose="020F0502020204030204" pitchFamily="34" charset="0"/>
                <a:cs typeface="Calibri" panose="020F0502020204030204" pitchFamily="34" charset="0"/>
              </a:rPr>
              <a:t>geophy</a:t>
            </a:r>
            <a:r>
              <a:rPr lang="en-US" sz="2200" b="1" dirty="0">
                <a:ln/>
                <a:solidFill>
                  <a:schemeClr val="accent3"/>
                </a:solidFill>
                <a:latin typeface="Calibri" panose="020F0502020204030204" pitchFamily="34" charset="0"/>
                <a:cs typeface="Calibri" panose="020F0502020204030204" pitchFamily="34" charset="0"/>
              </a:rPr>
              <a:t> library and add </a:t>
            </a:r>
          </a:p>
          <a:p>
            <a:r>
              <a:rPr lang="en-US" sz="2200" b="1" dirty="0">
                <a:ln/>
                <a:solidFill>
                  <a:schemeClr val="accent3"/>
                </a:solidFill>
                <a:latin typeface="Calibri" panose="020F0502020204030204" pitchFamily="34" charset="0"/>
                <a:cs typeface="Calibri" panose="020F0502020204030204" pitchFamily="34" charset="0"/>
              </a:rPr>
              <a:t>	 the columns latitudes and longitudes into the database.</a:t>
            </a:r>
          </a:p>
          <a:p>
            <a:r>
              <a:rPr lang="en-US" sz="2200" b="1" dirty="0">
                <a:ln/>
                <a:solidFill>
                  <a:schemeClr val="accent3"/>
                </a:solidFill>
                <a:latin typeface="Calibri" panose="020F0502020204030204" pitchFamily="34" charset="0"/>
                <a:cs typeface="Calibri" panose="020F0502020204030204" pitchFamily="34" charset="0"/>
              </a:rPr>
              <a:t>3.     </a:t>
            </a:r>
            <a:r>
              <a:rPr lang="en-IN" sz="2200" b="1" dirty="0">
                <a:ln/>
                <a:solidFill>
                  <a:schemeClr val="accent3"/>
                </a:solidFill>
                <a:latin typeface="Calibri" panose="020F0502020204030204" pitchFamily="34" charset="0"/>
                <a:cs typeface="Calibri" panose="020F0502020204030204" pitchFamily="34" charset="0"/>
              </a:rPr>
              <a:t>We will find all venues for each neighbourhood using Foursquare API.</a:t>
            </a:r>
          </a:p>
          <a:p>
            <a:r>
              <a:rPr lang="en-US" sz="2200" b="1" dirty="0">
                <a:ln/>
                <a:solidFill>
                  <a:schemeClr val="accent3"/>
                </a:solidFill>
                <a:latin typeface="Calibri" panose="020F0502020204030204" pitchFamily="34" charset="0"/>
                <a:cs typeface="Calibri" panose="020F0502020204030204" pitchFamily="34" charset="0"/>
              </a:rPr>
              <a:t>4.     </a:t>
            </a:r>
            <a:r>
              <a:rPr lang="en-IN" sz="2200" b="1" dirty="0">
                <a:ln/>
                <a:solidFill>
                  <a:schemeClr val="accent3"/>
                </a:solidFill>
                <a:latin typeface="Calibri" panose="020F0502020204030204" pitchFamily="34" charset="0"/>
                <a:cs typeface="Calibri" panose="020F0502020204030204" pitchFamily="34" charset="0"/>
              </a:rPr>
              <a:t>We will then filter out all venues with Indian restaurant for further analysis.</a:t>
            </a:r>
          </a:p>
          <a:p>
            <a:r>
              <a:rPr lang="en-US" sz="2200" b="1" dirty="0">
                <a:ln/>
                <a:solidFill>
                  <a:schemeClr val="accent3"/>
                </a:solidFill>
                <a:latin typeface="Calibri" panose="020F0502020204030204" pitchFamily="34" charset="0"/>
                <a:cs typeface="Calibri" panose="020F0502020204030204" pitchFamily="34" charset="0"/>
              </a:rPr>
              <a:t>5.     </a:t>
            </a:r>
            <a:r>
              <a:rPr lang="en-IN" sz="2200" b="1" dirty="0">
                <a:ln/>
                <a:solidFill>
                  <a:schemeClr val="accent3"/>
                </a:solidFill>
                <a:latin typeface="Calibri" panose="020F0502020204030204" pitchFamily="34" charset="0"/>
                <a:cs typeface="Calibri" panose="020F0502020204030204" pitchFamily="34" charset="0"/>
              </a:rPr>
              <a:t>Next using Foursquare API, we will find the Information about the Indian Restaurants.</a:t>
            </a:r>
          </a:p>
          <a:p>
            <a:pPr marL="457200" indent="-457200">
              <a:buAutoNum type="arabicPeriod" startAt="6"/>
            </a:pPr>
            <a:r>
              <a:rPr lang="en-IN" sz="2200" b="1" dirty="0">
                <a:ln/>
                <a:solidFill>
                  <a:schemeClr val="accent3"/>
                </a:solidFill>
                <a:latin typeface="Calibri" panose="020F0502020204030204" pitchFamily="34" charset="0"/>
                <a:cs typeface="Calibri" panose="020F0502020204030204" pitchFamily="34" charset="0"/>
              </a:rPr>
              <a:t> Based on the above analysis we will be able to also predict which of the areas in the city of </a:t>
            </a:r>
          </a:p>
          <a:p>
            <a:r>
              <a:rPr lang="en-IN" sz="2200" b="1" dirty="0">
                <a:ln/>
                <a:solidFill>
                  <a:schemeClr val="accent3"/>
                </a:solidFill>
                <a:latin typeface="Calibri" panose="020F0502020204030204" pitchFamily="34" charset="0"/>
                <a:cs typeface="Calibri" panose="020F0502020204030204" pitchFamily="34" charset="0"/>
              </a:rPr>
              <a:t>	 Oklahoma do not have any Indian restaurants. </a:t>
            </a:r>
          </a:p>
          <a:p>
            <a:endParaRPr lang="en-US" sz="2000" b="1" dirty="0">
              <a:ln/>
              <a:solidFill>
                <a:schemeClr val="accent3"/>
              </a:solidFill>
              <a:latin typeface="Calibri" panose="020F0502020204030204" pitchFamily="34" charset="0"/>
              <a:cs typeface="Calibri" panose="020F0502020204030204" pitchFamily="34" charset="0"/>
            </a:endParaRPr>
          </a:p>
          <a:p>
            <a:endParaRPr lang="en-US" sz="2000" b="1" dirty="0">
              <a:ln/>
              <a:solidFill>
                <a:schemeClr val="accent3"/>
              </a:solidFill>
              <a:latin typeface="Calibri" panose="020F0502020204030204" pitchFamily="34" charset="0"/>
              <a:cs typeface="Calibri" panose="020F0502020204030204" pitchFamily="34" charset="0"/>
            </a:endParaRPr>
          </a:p>
          <a:p>
            <a:r>
              <a:rPr lang="en-US" sz="2000" b="1" dirty="0">
                <a:ln/>
                <a:solidFill>
                  <a:schemeClr val="accent3"/>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51946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5B11F3-EBAF-6041-82BA-B9CB36DCB659}"/>
              </a:ext>
            </a:extLst>
          </p:cNvPr>
          <p:cNvSpPr txBox="1"/>
          <p:nvPr/>
        </p:nvSpPr>
        <p:spPr>
          <a:xfrm>
            <a:off x="361244" y="519289"/>
            <a:ext cx="11480800" cy="249299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dirty="0">
                <a:ln/>
                <a:solidFill>
                  <a:schemeClr val="accent3"/>
                </a:solidFill>
                <a:latin typeface="Times New Roman" panose="02020603050405020304" pitchFamily="18" charset="0"/>
                <a:cs typeface="Times New Roman" panose="02020603050405020304" pitchFamily="18" charset="0"/>
              </a:rPr>
              <a:t>CONCLUSIONS</a:t>
            </a:r>
          </a:p>
          <a:p>
            <a:r>
              <a:rPr lang="en-US" sz="1600" dirty="0">
                <a:ln/>
                <a:solidFill>
                  <a:schemeClr val="accent3"/>
                </a:solidFill>
                <a:latin typeface="Times New Roman" panose="02020603050405020304" pitchFamily="18" charset="0"/>
                <a:cs typeface="Times New Roman" panose="02020603050405020304" pitchFamily="18" charset="0"/>
              </a:rPr>
              <a:t>									(ANSWER TO OUR QUESTION STATED)</a:t>
            </a:r>
          </a:p>
          <a:p>
            <a:endParaRPr lang="en-US" sz="1600" dirty="0">
              <a:ln/>
              <a:solidFill>
                <a:schemeClr val="accent3"/>
              </a:solidFill>
              <a:latin typeface="Times New Roman" panose="02020603050405020304" pitchFamily="18" charset="0"/>
              <a:cs typeface="Times New Roman" panose="02020603050405020304" pitchFamily="18" charset="0"/>
            </a:endParaRPr>
          </a:p>
          <a:p>
            <a:endParaRPr lang="en-US" sz="1600" dirty="0">
              <a:ln/>
              <a:solidFill>
                <a:schemeClr val="accent3"/>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n/>
                <a:solidFill>
                  <a:schemeClr val="accent3"/>
                </a:solidFill>
                <a:latin typeface="Times New Roman" panose="02020603050405020304" pitchFamily="18" charset="0"/>
                <a:cs typeface="Times New Roman" panose="02020603050405020304" pitchFamily="18" charset="0"/>
              </a:rPr>
              <a:t>From the following graph we can predict that Oklahoma City (County) has the highest number of Cities and Area codes in it.</a:t>
            </a:r>
          </a:p>
          <a:p>
            <a:pPr lvl="3"/>
            <a:endParaRPr lang="en-US" sz="1600" dirty="0">
              <a:ln/>
              <a:solidFill>
                <a:schemeClr val="accent3"/>
              </a:solidFill>
              <a:latin typeface="Times New Roman" panose="02020603050405020304" pitchFamily="18" charset="0"/>
              <a:cs typeface="Times New Roman" panose="02020603050405020304" pitchFamily="18" charset="0"/>
            </a:endParaRPr>
          </a:p>
          <a:p>
            <a:endParaRPr lang="en-US" sz="1600" dirty="0">
              <a:ln/>
              <a:solidFill>
                <a:schemeClr val="accent3"/>
              </a:solidFill>
              <a:latin typeface="Times New Roman" panose="02020603050405020304" pitchFamily="18" charset="0"/>
              <a:cs typeface="Times New Roman" panose="02020603050405020304" pitchFamily="18" charset="0"/>
            </a:endParaRPr>
          </a:p>
          <a:p>
            <a:endParaRPr lang="en-US" sz="1600" dirty="0">
              <a:ln/>
              <a:solidFill>
                <a:schemeClr val="accent3"/>
              </a:solidFill>
              <a:latin typeface="Times New Roman" panose="02020603050405020304" pitchFamily="18" charset="0"/>
              <a:cs typeface="Times New Roman" panose="02020603050405020304" pitchFamily="18" charset="0"/>
            </a:endParaRPr>
          </a:p>
          <a:p>
            <a:endParaRPr lang="en-US" sz="1600" dirty="0">
              <a:ln/>
              <a:solidFill>
                <a:schemeClr val="accent3"/>
              </a:solidFill>
              <a:latin typeface="Times New Roman" panose="02020603050405020304" pitchFamily="18" charset="0"/>
              <a:cs typeface="Times New Roman" panose="02020603050405020304" pitchFamily="18" charset="0"/>
            </a:endParaRPr>
          </a:p>
        </p:txBody>
      </p:sp>
      <p:pic>
        <p:nvPicPr>
          <p:cNvPr id="4" name="Picture 3" descr="A screenshot of a cell phone&#10;&#10;Description automatically generated">
            <a:extLst>
              <a:ext uri="{FF2B5EF4-FFF2-40B4-BE49-F238E27FC236}">
                <a16:creationId xmlns:a16="http://schemas.microsoft.com/office/drawing/2014/main" id="{42004383-DE47-A143-A2EA-FA1250459C68}"/>
              </a:ext>
            </a:extLst>
          </p:cNvPr>
          <p:cNvPicPr>
            <a:picLocks noChangeAspect="1"/>
          </p:cNvPicPr>
          <p:nvPr/>
        </p:nvPicPr>
        <p:blipFill>
          <a:blip r:embed="rId2"/>
          <a:stretch>
            <a:fillRect/>
          </a:stretch>
        </p:blipFill>
        <p:spPr>
          <a:xfrm>
            <a:off x="699912" y="2019774"/>
            <a:ext cx="10476088" cy="4690469"/>
          </a:xfrm>
          <a:prstGeom prst="rect">
            <a:avLst/>
          </a:prstGeom>
        </p:spPr>
      </p:pic>
    </p:spTree>
    <p:extLst>
      <p:ext uri="{BB962C8B-B14F-4D97-AF65-F5344CB8AC3E}">
        <p14:creationId xmlns:p14="http://schemas.microsoft.com/office/powerpoint/2010/main" val="16781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4541F-55A2-224C-83F2-9A2D82B1BF43}"/>
              </a:ext>
            </a:extLst>
          </p:cNvPr>
          <p:cNvSpPr txBox="1"/>
          <p:nvPr/>
        </p:nvSpPr>
        <p:spPr>
          <a:xfrm>
            <a:off x="711199" y="598311"/>
            <a:ext cx="10780889" cy="107721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marL="342900" indent="-342900">
              <a:buFont typeface="+mj-lt"/>
              <a:buAutoNum type="arabicPeriod" startAt="2"/>
            </a:pPr>
            <a:r>
              <a:rPr lang="en-US" sz="1600" b="1" dirty="0">
                <a:ln/>
                <a:solidFill>
                  <a:schemeClr val="accent3"/>
                </a:solidFill>
                <a:latin typeface="Times New Roman" panose="02020603050405020304" pitchFamily="18" charset="0"/>
                <a:cs typeface="Times New Roman" panose="02020603050405020304" pitchFamily="18" charset="0"/>
              </a:rPr>
              <a:t>Oklahoma City is the best place for finding good </a:t>
            </a:r>
            <a:r>
              <a:rPr lang="en-US" sz="1600" b="1" dirty="0" err="1">
                <a:ln/>
                <a:solidFill>
                  <a:schemeClr val="accent3"/>
                </a:solidFill>
                <a:latin typeface="Times New Roman" panose="02020603050405020304" pitchFamily="18" charset="0"/>
                <a:cs typeface="Times New Roman" panose="02020603050405020304" pitchFamily="18" charset="0"/>
              </a:rPr>
              <a:t>restaurants.Kha</a:t>
            </a:r>
            <a:r>
              <a:rPr lang="en-US" sz="1600" b="1" dirty="0">
                <a:ln/>
                <a:solidFill>
                  <a:schemeClr val="accent3"/>
                </a:solidFill>
                <a:latin typeface="Times New Roman" panose="02020603050405020304" pitchFamily="18" charset="0"/>
                <a:cs typeface="Times New Roman" panose="02020603050405020304" pitchFamily="18" charset="0"/>
              </a:rPr>
              <a:t> Zana is the best Indian Restaurant in Oklahoma City.</a:t>
            </a:r>
          </a:p>
          <a:p>
            <a:endParaRPr lang="en-US" sz="1600" b="1" dirty="0">
              <a:ln/>
              <a:solidFill>
                <a:schemeClr val="accent3"/>
              </a:solidFill>
              <a:latin typeface="Times New Roman" panose="02020603050405020304" pitchFamily="18" charset="0"/>
              <a:cs typeface="Times New Roman" panose="02020603050405020304" pitchFamily="18" charset="0"/>
            </a:endParaRPr>
          </a:p>
          <a:p>
            <a:r>
              <a:rPr lang="en-US" sz="1600" b="1" dirty="0">
                <a:ln/>
                <a:solidFill>
                  <a:schemeClr val="accent3"/>
                </a:solidFill>
                <a:latin typeface="Times New Roman" panose="02020603050405020304" pitchFamily="18" charset="0"/>
                <a:cs typeface="Times New Roman" panose="02020603050405020304" pitchFamily="18" charset="0"/>
              </a:rPr>
              <a:t> </a:t>
            </a:r>
          </a:p>
        </p:txBody>
      </p:sp>
      <p:pic>
        <p:nvPicPr>
          <p:cNvPr id="5" name="Picture 4" descr="A screenshot of a cell phone&#10;&#10;Description automatically generated">
            <a:extLst>
              <a:ext uri="{FF2B5EF4-FFF2-40B4-BE49-F238E27FC236}">
                <a16:creationId xmlns:a16="http://schemas.microsoft.com/office/drawing/2014/main" id="{BD4D33B9-E881-8944-A602-BD8D4BBE1F51}"/>
              </a:ext>
            </a:extLst>
          </p:cNvPr>
          <p:cNvPicPr>
            <a:picLocks noChangeAspect="1"/>
          </p:cNvPicPr>
          <p:nvPr/>
        </p:nvPicPr>
        <p:blipFill>
          <a:blip r:embed="rId2"/>
          <a:stretch>
            <a:fillRect/>
          </a:stretch>
        </p:blipFill>
        <p:spPr>
          <a:xfrm>
            <a:off x="469900" y="1346200"/>
            <a:ext cx="11252200" cy="1727200"/>
          </a:xfrm>
          <a:prstGeom prst="rect">
            <a:avLst/>
          </a:prstGeom>
        </p:spPr>
      </p:pic>
      <p:sp>
        <p:nvSpPr>
          <p:cNvPr id="8" name="TextBox 7">
            <a:extLst>
              <a:ext uri="{FF2B5EF4-FFF2-40B4-BE49-F238E27FC236}">
                <a16:creationId xmlns:a16="http://schemas.microsoft.com/office/drawing/2014/main" id="{BF3AF596-7CF9-AF47-93DB-C7CA0D766D34}"/>
              </a:ext>
            </a:extLst>
          </p:cNvPr>
          <p:cNvSpPr txBox="1"/>
          <p:nvPr/>
        </p:nvSpPr>
        <p:spPr>
          <a:xfrm>
            <a:off x="914400" y="3454400"/>
            <a:ext cx="11271419" cy="1477328"/>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pPr marL="342900" indent="-342900">
              <a:buFont typeface="+mj-lt"/>
              <a:buAutoNum type="arabicPeriod" startAt="3"/>
            </a:pPr>
            <a:r>
              <a:rPr lang="en-US" b="1" dirty="0">
                <a:ln/>
                <a:solidFill>
                  <a:schemeClr val="accent3"/>
                </a:solidFill>
                <a:latin typeface="Times New Roman" panose="02020603050405020304" pitchFamily="18" charset="0"/>
                <a:cs typeface="Times New Roman" panose="02020603050405020304" pitchFamily="18" charset="0"/>
              </a:rPr>
              <a:t>Through this code based on the cluster data we have we can find any type of cuisines there in Oklahoma City.</a:t>
            </a:r>
          </a:p>
          <a:p>
            <a:r>
              <a:rPr lang="en-US" b="1" dirty="0">
                <a:ln/>
                <a:solidFill>
                  <a:schemeClr val="accent3"/>
                </a:solidFill>
                <a:latin typeface="Times New Roman" panose="02020603050405020304" pitchFamily="18" charset="0"/>
                <a:cs typeface="Times New Roman" panose="02020603050405020304" pitchFamily="18" charset="0"/>
              </a:rPr>
              <a:t>      As shown in the screenshot we can get information on any type of restaurant in Oklahoma.</a:t>
            </a:r>
          </a:p>
          <a:p>
            <a:endParaRPr lang="en-US" b="1" dirty="0">
              <a:ln/>
              <a:solidFill>
                <a:schemeClr val="accent3"/>
              </a:solidFill>
              <a:latin typeface="Times New Roman" panose="02020603050405020304" pitchFamily="18" charset="0"/>
              <a:cs typeface="Times New Roman" panose="02020603050405020304" pitchFamily="18" charset="0"/>
            </a:endParaRPr>
          </a:p>
          <a:p>
            <a:endParaRPr lang="en-US" b="1" dirty="0">
              <a:ln/>
              <a:solidFill>
                <a:schemeClr val="accent3"/>
              </a:solidFill>
              <a:latin typeface="Times New Roman" panose="02020603050405020304" pitchFamily="18" charset="0"/>
              <a:cs typeface="Times New Roman" panose="02020603050405020304" pitchFamily="18" charset="0"/>
            </a:endParaRPr>
          </a:p>
          <a:p>
            <a:r>
              <a:rPr lang="en-US" b="1" dirty="0">
                <a:ln/>
                <a:solidFill>
                  <a:schemeClr val="accent3"/>
                </a:solidFill>
                <a:latin typeface="Times New Roman" panose="02020603050405020304" pitchFamily="18" charset="0"/>
                <a:cs typeface="Times New Roman" panose="02020603050405020304" pitchFamily="18" charset="0"/>
              </a:rPr>
              <a:t> </a:t>
            </a:r>
          </a:p>
        </p:txBody>
      </p:sp>
      <p:pic>
        <p:nvPicPr>
          <p:cNvPr id="10" name="Picture 9" descr="A screenshot of a cell phone&#10;&#10;Description automatically generated">
            <a:extLst>
              <a:ext uri="{FF2B5EF4-FFF2-40B4-BE49-F238E27FC236}">
                <a16:creationId xmlns:a16="http://schemas.microsoft.com/office/drawing/2014/main" id="{F32652DE-0893-6B46-91C9-ACB419C984C7}"/>
              </a:ext>
            </a:extLst>
          </p:cNvPr>
          <p:cNvPicPr>
            <a:picLocks noChangeAspect="1"/>
          </p:cNvPicPr>
          <p:nvPr/>
        </p:nvPicPr>
        <p:blipFill>
          <a:blip r:embed="rId3"/>
          <a:stretch>
            <a:fillRect/>
          </a:stretch>
        </p:blipFill>
        <p:spPr>
          <a:xfrm>
            <a:off x="3987530" y="4283310"/>
            <a:ext cx="5125157" cy="2456980"/>
          </a:xfrm>
          <a:prstGeom prst="rect">
            <a:avLst/>
          </a:prstGeom>
        </p:spPr>
      </p:pic>
    </p:spTree>
    <p:extLst>
      <p:ext uri="{BB962C8B-B14F-4D97-AF65-F5344CB8AC3E}">
        <p14:creationId xmlns:p14="http://schemas.microsoft.com/office/powerpoint/2010/main" val="82395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CEB0A-744B-7447-935D-F9E9F84668A6}"/>
              </a:ext>
            </a:extLst>
          </p:cNvPr>
          <p:cNvSpPr txBox="1"/>
          <p:nvPr/>
        </p:nvSpPr>
        <p:spPr>
          <a:xfrm>
            <a:off x="643467" y="451556"/>
            <a:ext cx="10634706" cy="1200329"/>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pPr marL="342900" indent="-342900">
              <a:buFont typeface="+mj-lt"/>
              <a:buAutoNum type="arabicPeriod" startAt="4"/>
            </a:pPr>
            <a:r>
              <a:rPr lang="en-US" b="1" dirty="0">
                <a:ln/>
                <a:solidFill>
                  <a:schemeClr val="accent3"/>
                </a:solidFill>
                <a:latin typeface="Times New Roman" panose="02020603050405020304" pitchFamily="18" charset="0"/>
                <a:cs typeface="Times New Roman" panose="02020603050405020304" pitchFamily="18" charset="0"/>
              </a:rPr>
              <a:t>Shown below is the screenshot which shows all the areas where you can find an Indian Restaurants.</a:t>
            </a:r>
          </a:p>
          <a:p>
            <a:r>
              <a:rPr lang="en-US" b="1" dirty="0">
                <a:ln/>
                <a:solidFill>
                  <a:schemeClr val="accent3"/>
                </a:solidFill>
                <a:latin typeface="Times New Roman" panose="02020603050405020304" pitchFamily="18" charset="0"/>
                <a:cs typeface="Times New Roman" panose="02020603050405020304" pitchFamily="18" charset="0"/>
              </a:rPr>
              <a:t>	Similarly in the other screenshot it gives a result of the areas where you can find an Asian Restaurant.</a:t>
            </a:r>
          </a:p>
          <a:p>
            <a:r>
              <a:rPr lang="en-US" b="1" dirty="0">
                <a:ln/>
                <a:solidFill>
                  <a:schemeClr val="accent3"/>
                </a:solidFill>
                <a:latin typeface="Times New Roman" panose="02020603050405020304" pitchFamily="18" charset="0"/>
                <a:cs typeface="Times New Roman" panose="02020603050405020304" pitchFamily="18" charset="0"/>
              </a:rPr>
              <a:t>	</a:t>
            </a:r>
          </a:p>
          <a:p>
            <a:endParaRPr lang="en-US" b="1" dirty="0">
              <a:ln/>
              <a:solidFill>
                <a:schemeClr val="accent3"/>
              </a:solidFill>
              <a:latin typeface="Times New Roman" panose="02020603050405020304" pitchFamily="18" charset="0"/>
              <a:cs typeface="Times New Roman" panose="02020603050405020304" pitchFamily="18" charset="0"/>
            </a:endParaRPr>
          </a:p>
        </p:txBody>
      </p:sp>
      <p:pic>
        <p:nvPicPr>
          <p:cNvPr id="4" name="Picture 3" descr="A screenshot of a cell phone&#10;&#10;Description automatically generated">
            <a:extLst>
              <a:ext uri="{FF2B5EF4-FFF2-40B4-BE49-F238E27FC236}">
                <a16:creationId xmlns:a16="http://schemas.microsoft.com/office/drawing/2014/main" id="{7414F89D-10C2-6141-B60D-2DEFD9CADC44}"/>
              </a:ext>
            </a:extLst>
          </p:cNvPr>
          <p:cNvPicPr>
            <a:picLocks noChangeAspect="1"/>
          </p:cNvPicPr>
          <p:nvPr/>
        </p:nvPicPr>
        <p:blipFill>
          <a:blip r:embed="rId2"/>
          <a:stretch>
            <a:fillRect/>
          </a:stretch>
        </p:blipFill>
        <p:spPr>
          <a:xfrm>
            <a:off x="485422" y="1577007"/>
            <a:ext cx="5373512" cy="493691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E3A6AD8-AAA5-1243-9212-895ECE0BB2D4}"/>
              </a:ext>
            </a:extLst>
          </p:cNvPr>
          <p:cNvPicPr>
            <a:picLocks noChangeAspect="1"/>
          </p:cNvPicPr>
          <p:nvPr/>
        </p:nvPicPr>
        <p:blipFill>
          <a:blip r:embed="rId3"/>
          <a:stretch>
            <a:fillRect/>
          </a:stretch>
        </p:blipFill>
        <p:spPr>
          <a:xfrm>
            <a:off x="6016979" y="1577007"/>
            <a:ext cx="5068710" cy="5058248"/>
          </a:xfrm>
          <a:prstGeom prst="rect">
            <a:avLst/>
          </a:prstGeom>
        </p:spPr>
      </p:pic>
    </p:spTree>
    <p:extLst>
      <p:ext uri="{BB962C8B-B14F-4D97-AF65-F5344CB8AC3E}">
        <p14:creationId xmlns:p14="http://schemas.microsoft.com/office/powerpoint/2010/main" val="375442673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411</TotalTime>
  <Words>850</Words>
  <Application>Microsoft Macintosh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Times New Roman</vt:lpstr>
      <vt:lpstr>TimesNewRomanPS</vt:lpstr>
      <vt:lpstr>Parcel</vt:lpstr>
      <vt:lpstr>Battle of Neighborhoods </vt:lpstr>
      <vt:lpstr>Oklahoma:The cowboy state of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dc:title>
  <dc:creator>rahil.sharma.btech2018</dc:creator>
  <cp:lastModifiedBy>rahil.sharma.btech2018</cp:lastModifiedBy>
  <cp:revision>9</cp:revision>
  <dcterms:created xsi:type="dcterms:W3CDTF">2020-07-19T11:40:56Z</dcterms:created>
  <dcterms:modified xsi:type="dcterms:W3CDTF">2020-07-20T19:47:22Z</dcterms:modified>
</cp:coreProperties>
</file>