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5" r:id="rId5"/>
    <p:sldId id="266" r:id="rId6"/>
    <p:sldId id="269" r:id="rId7"/>
    <p:sldId id="262" r:id="rId8"/>
    <p:sldId id="270" r:id="rId9"/>
    <p:sldId id="272" r:id="rId10"/>
    <p:sldId id="271" r:id="rId11"/>
    <p:sldId id="273" r:id="rId12"/>
    <p:sldId id="267"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53"/>
  </p:normalViewPr>
  <p:slideViewPr>
    <p:cSldViewPr snapToGrid="0" snapToObjects="1">
      <p:cViewPr varScale="1">
        <p:scale>
          <a:sx n="114" d="100"/>
          <a:sy n="114" d="100"/>
        </p:scale>
        <p:origin x="4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10/3/20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10/3/20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10/3/20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682C-410D-C442-A257-2A420680C43C}"/>
              </a:ext>
            </a:extLst>
          </p:cNvPr>
          <p:cNvSpPr>
            <a:spLocks noGrp="1"/>
          </p:cNvSpPr>
          <p:nvPr>
            <p:ph type="ctrTitle"/>
          </p:nvPr>
        </p:nvSpPr>
        <p:spPr/>
        <p:txBody>
          <a:bodyPr/>
          <a:lstStyle/>
          <a:p>
            <a:r>
              <a:rPr lang="en-US" dirty="0"/>
              <a:t>SMARTCARE ASSISTANT</a:t>
            </a:r>
            <a:br>
              <a:rPr lang="en-US" dirty="0"/>
            </a:br>
            <a:r>
              <a:rPr lang="en-US" sz="2800" dirty="0"/>
              <a:t>Chatbot name: Medicus</a:t>
            </a:r>
            <a:br>
              <a:rPr lang="en-US" dirty="0"/>
            </a:br>
            <a:r>
              <a:rPr lang="en-US" sz="2800" dirty="0"/>
              <a:t>Theme: Smart Medical Assistant</a:t>
            </a:r>
            <a:br>
              <a:rPr lang="en-US" sz="2800" dirty="0"/>
            </a:br>
            <a:r>
              <a:rPr lang="en-US" sz="2800" dirty="0"/>
              <a:t>Team name: AR Solutions</a:t>
            </a:r>
            <a:endParaRPr lang="en-US" dirty="0"/>
          </a:p>
        </p:txBody>
      </p:sp>
      <p:sp>
        <p:nvSpPr>
          <p:cNvPr id="3" name="Subtitle 2">
            <a:extLst>
              <a:ext uri="{FF2B5EF4-FFF2-40B4-BE49-F238E27FC236}">
                <a16:creationId xmlns:a16="http://schemas.microsoft.com/office/drawing/2014/main" id="{A7EA8381-A0D2-E149-A219-BAE0A48AECFC}"/>
              </a:ext>
            </a:extLst>
          </p:cNvPr>
          <p:cNvSpPr>
            <a:spLocks noGrp="1"/>
          </p:cNvSpPr>
          <p:nvPr>
            <p:ph type="subTitle" idx="1"/>
          </p:nvPr>
        </p:nvSpPr>
        <p:spPr/>
        <p:txBody>
          <a:bodyPr/>
          <a:lstStyle/>
          <a:p>
            <a:r>
              <a:rPr lang="en-US" dirty="0"/>
              <a:t>Team Members: Rahil Sharma</a:t>
            </a:r>
          </a:p>
          <a:p>
            <a:r>
              <a:rPr lang="en-US" dirty="0"/>
              <a:t>				Aryan Sinha</a:t>
            </a:r>
          </a:p>
        </p:txBody>
      </p:sp>
    </p:spTree>
    <p:extLst>
      <p:ext uri="{BB962C8B-B14F-4D97-AF65-F5344CB8AC3E}">
        <p14:creationId xmlns:p14="http://schemas.microsoft.com/office/powerpoint/2010/main" val="3019048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1"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1261495-91DC-2E4D-A84B-B064A5F05161}"/>
              </a:ext>
            </a:extLst>
          </p:cNvPr>
          <p:cNvSpPr>
            <a:spLocks noGrp="1"/>
          </p:cNvSpPr>
          <p:nvPr>
            <p:ph type="title"/>
          </p:nvPr>
        </p:nvSpPr>
        <p:spPr>
          <a:xfrm>
            <a:off x="1154954" y="571500"/>
            <a:ext cx="8761413" cy="898674"/>
          </a:xfrm>
        </p:spPr>
        <p:txBody>
          <a:bodyPr anchor="b">
            <a:normAutofit/>
          </a:bodyPr>
          <a:lstStyle/>
          <a:p>
            <a:pPr algn="ctr"/>
            <a:r>
              <a:rPr lang="en-US">
                <a:solidFill>
                  <a:schemeClr val="tx2"/>
                </a:solidFill>
              </a:rPr>
              <a:t>Emergency SOS</a:t>
            </a:r>
            <a:endParaRPr lang="en-US" dirty="0">
              <a:solidFill>
                <a:schemeClr val="tx2"/>
              </a:solidFill>
            </a:endParaRPr>
          </a:p>
        </p:txBody>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022BBB1-C5D3-D448-B66B-EF68051A83C3}"/>
              </a:ext>
            </a:extLst>
          </p:cNvPr>
          <p:cNvSpPr>
            <a:spLocks noGrp="1"/>
          </p:cNvSpPr>
          <p:nvPr>
            <p:ph idx="1"/>
          </p:nvPr>
        </p:nvSpPr>
        <p:spPr>
          <a:xfrm>
            <a:off x="802888" y="1326995"/>
            <a:ext cx="10320724" cy="4772722"/>
          </a:xfrm>
        </p:spPr>
        <p:txBody>
          <a:bodyPr anchor="ctr">
            <a:normAutofit fontScale="25000" lnSpcReduction="20000"/>
          </a:bodyPr>
          <a:lstStyle/>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r>
              <a:rPr lang="en-US" sz="7200" dirty="0">
                <a:solidFill>
                  <a:schemeClr val="tx1"/>
                </a:solidFill>
              </a:rPr>
              <a:t>Emergency SOS feature aims to be beneficial to </a:t>
            </a:r>
            <a:r>
              <a:rPr lang="en-US" sz="7200" b="1" dirty="0">
                <a:solidFill>
                  <a:schemeClr val="tx1"/>
                </a:solidFill>
              </a:rPr>
              <a:t>rural areas, major road accident cases and emergency cases.</a:t>
            </a:r>
          </a:p>
          <a:p>
            <a:pPr>
              <a:lnSpc>
                <a:spcPct val="90000"/>
              </a:lnSpc>
              <a:buFont typeface="+mj-lt"/>
              <a:buAutoNum type="arabicPeriod"/>
            </a:pPr>
            <a:r>
              <a:rPr lang="en-US" sz="7200" dirty="0">
                <a:solidFill>
                  <a:schemeClr val="tx1"/>
                </a:solidFill>
              </a:rPr>
              <a:t>Through the emergency SOS along with the nation wide facility to call for an ambulance through the 108 helpline number, we have also created a platform where an emergency doctor will be </a:t>
            </a:r>
            <a:r>
              <a:rPr lang="en-US" sz="7200" b="1" dirty="0">
                <a:solidFill>
                  <a:schemeClr val="tx1"/>
                </a:solidFill>
              </a:rPr>
              <a:t>available 24x7 through video call </a:t>
            </a:r>
            <a:r>
              <a:rPr lang="en-US" sz="7200" dirty="0">
                <a:solidFill>
                  <a:schemeClr val="tx1"/>
                </a:solidFill>
              </a:rPr>
              <a:t>of zoom meeting.</a:t>
            </a:r>
          </a:p>
          <a:p>
            <a:pPr>
              <a:lnSpc>
                <a:spcPct val="90000"/>
              </a:lnSpc>
              <a:buFont typeface="+mj-lt"/>
              <a:buAutoNum type="arabicPeriod"/>
            </a:pPr>
            <a:r>
              <a:rPr lang="en-US" sz="7200" dirty="0">
                <a:solidFill>
                  <a:schemeClr val="tx1"/>
                </a:solidFill>
              </a:rPr>
              <a:t>The patient can consult the emergency doctor anytime and the emergency doctor will be able to assist the patient with </a:t>
            </a:r>
            <a:r>
              <a:rPr lang="en-US" sz="7200" b="1" dirty="0">
                <a:solidFill>
                  <a:schemeClr val="tx1"/>
                </a:solidFill>
              </a:rPr>
              <a:t>the medical procedure, first aid procedures, guide through the website</a:t>
            </a:r>
            <a:r>
              <a:rPr lang="en-US" sz="7200" dirty="0">
                <a:solidFill>
                  <a:schemeClr val="tx1"/>
                </a:solidFill>
              </a:rPr>
              <a:t> and in case of adverse condition will be able to </a:t>
            </a:r>
            <a:r>
              <a:rPr lang="en-US" sz="7200" b="1" dirty="0">
                <a:solidFill>
                  <a:schemeClr val="tx1"/>
                </a:solidFill>
              </a:rPr>
              <a:t>inform any senior specialist about the condition.</a:t>
            </a:r>
          </a:p>
          <a:p>
            <a:pPr>
              <a:lnSpc>
                <a:spcPct val="90000"/>
              </a:lnSpc>
              <a:buFont typeface="+mj-lt"/>
              <a:buAutoNum type="arabicPeriod"/>
            </a:pPr>
            <a:r>
              <a:rPr lang="en-US" sz="7200" dirty="0">
                <a:solidFill>
                  <a:schemeClr val="tx1"/>
                </a:solidFill>
              </a:rPr>
              <a:t>This feature will allow </a:t>
            </a:r>
            <a:r>
              <a:rPr lang="en-US" sz="7200" b="1" dirty="0">
                <a:solidFill>
                  <a:schemeClr val="tx1"/>
                </a:solidFill>
              </a:rPr>
              <a:t>even rural area people</a:t>
            </a:r>
            <a:r>
              <a:rPr lang="en-US" sz="7200" dirty="0">
                <a:solidFill>
                  <a:schemeClr val="tx1"/>
                </a:solidFill>
              </a:rPr>
              <a:t> to obtain world class medical treatment online.</a:t>
            </a:r>
          </a:p>
          <a:p>
            <a:pPr>
              <a:lnSpc>
                <a:spcPct val="90000"/>
              </a:lnSpc>
              <a:buFont typeface="+mj-lt"/>
              <a:buAutoNum type="arabicPeriod"/>
            </a:pPr>
            <a:r>
              <a:rPr lang="en-US" sz="7200" dirty="0">
                <a:solidFill>
                  <a:schemeClr val="tx1"/>
                </a:solidFill>
              </a:rPr>
              <a:t>Along with this the user will also be able to book an emergency appointment and emergency services such as </a:t>
            </a:r>
            <a:r>
              <a:rPr lang="en-US" sz="7200" b="1" dirty="0">
                <a:solidFill>
                  <a:schemeClr val="tx1"/>
                </a:solidFill>
              </a:rPr>
              <a:t>a bed, ICU room, twin sharing or single sharing room for the patient.</a:t>
            </a:r>
            <a:r>
              <a:rPr lang="en-US" sz="7200" dirty="0">
                <a:solidFill>
                  <a:schemeClr val="tx1"/>
                </a:solidFill>
              </a:rPr>
              <a:t> When the user books services through this feature his request will be given higher priority than the normal booking.</a:t>
            </a:r>
          </a:p>
          <a:p>
            <a:pPr>
              <a:lnSpc>
                <a:spcPct val="90000"/>
              </a:lnSpc>
              <a:buFont typeface="+mj-lt"/>
              <a:buAutoNum type="arabicPeriod"/>
            </a:pPr>
            <a:r>
              <a:rPr lang="en-US" sz="7200" dirty="0">
                <a:solidFill>
                  <a:schemeClr val="tx1"/>
                </a:solidFill>
              </a:rPr>
              <a:t>The above features will allow </a:t>
            </a:r>
            <a:r>
              <a:rPr lang="en-US" sz="7200" b="1" dirty="0">
                <a:solidFill>
                  <a:schemeClr val="tx1"/>
                </a:solidFill>
              </a:rPr>
              <a:t>hassle free admit </a:t>
            </a:r>
            <a:r>
              <a:rPr lang="en-US" sz="7200" dirty="0">
                <a:solidFill>
                  <a:schemeClr val="tx1"/>
                </a:solidFill>
              </a:rPr>
              <a:t>into the hospital.</a:t>
            </a:r>
          </a:p>
          <a:p>
            <a:pPr>
              <a:lnSpc>
                <a:spcPct val="90000"/>
              </a:lnSpc>
              <a:buFont typeface="+mj-lt"/>
              <a:buAutoNum type="arabicPeriod"/>
            </a:pPr>
            <a:r>
              <a:rPr lang="en-US" sz="7200" dirty="0">
                <a:solidFill>
                  <a:schemeClr val="tx1"/>
                </a:solidFill>
              </a:rPr>
              <a:t>We will be using the </a:t>
            </a:r>
            <a:r>
              <a:rPr lang="en-US" sz="7200" b="1" dirty="0">
                <a:solidFill>
                  <a:schemeClr val="tx1"/>
                </a:solidFill>
              </a:rPr>
              <a:t>zoom calling API </a:t>
            </a:r>
            <a:r>
              <a:rPr lang="en-US" sz="7200" dirty="0">
                <a:solidFill>
                  <a:schemeClr val="tx1"/>
                </a:solidFill>
              </a:rPr>
              <a:t>to host video calls from the Hospital.</a:t>
            </a:r>
          </a:p>
          <a:p>
            <a:pPr marL="0" indent="0">
              <a:lnSpc>
                <a:spcPct val="90000"/>
              </a:lnSpc>
              <a:buNone/>
            </a:pPr>
            <a:endParaRPr lang="en-US" sz="7200" dirty="0">
              <a:solidFill>
                <a:schemeClr val="tx1"/>
              </a:solidFill>
            </a:endParaRPr>
          </a:p>
          <a:p>
            <a:pPr marL="0" indent="0">
              <a:lnSpc>
                <a:spcPct val="90000"/>
              </a:lnSpc>
              <a:buNone/>
            </a:pPr>
            <a:endParaRPr lang="en-US" sz="7200" dirty="0">
              <a:solidFill>
                <a:schemeClr val="tx1"/>
              </a:solidFill>
            </a:endParaRPr>
          </a:p>
          <a:p>
            <a:pPr marL="0" indent="0">
              <a:lnSpc>
                <a:spcPct val="90000"/>
              </a:lnSpc>
              <a:buNone/>
            </a:pPr>
            <a:endParaRPr lang="en-US" sz="7200" dirty="0">
              <a:solidFill>
                <a:schemeClr val="tx1"/>
              </a:solidFill>
            </a:endParaRPr>
          </a:p>
          <a:p>
            <a:pPr marL="0" indent="0">
              <a:lnSpc>
                <a:spcPct val="90000"/>
              </a:lnSpc>
              <a:buNone/>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marL="0" indent="0">
              <a:lnSpc>
                <a:spcPct val="90000"/>
              </a:lnSpc>
              <a:buNone/>
            </a:pPr>
            <a:endParaRPr lang="en-US" sz="7200" b="1" dirty="0">
              <a:solidFill>
                <a:schemeClr val="tx1"/>
              </a:solidFill>
            </a:endParaRPr>
          </a:p>
          <a:p>
            <a:pPr>
              <a:lnSpc>
                <a:spcPct val="90000"/>
              </a:lnSpc>
              <a:buFont typeface="+mj-lt"/>
              <a:buAutoNum type="arabicPeriod"/>
            </a:pPr>
            <a:endParaRPr lang="en-US" sz="7200" b="1" dirty="0">
              <a:solidFill>
                <a:schemeClr val="tx1"/>
              </a:solidFill>
            </a:endParaRPr>
          </a:p>
          <a:p>
            <a:pPr marL="0" indent="0">
              <a:lnSpc>
                <a:spcPct val="90000"/>
              </a:lnSpc>
              <a:buNone/>
            </a:pPr>
            <a:endParaRPr lang="en-US" sz="7200" b="1" dirty="0">
              <a:solidFill>
                <a:schemeClr val="tx1"/>
              </a:solidFill>
            </a:endParaRPr>
          </a:p>
          <a:p>
            <a:pPr marL="0" indent="0">
              <a:lnSpc>
                <a:spcPct val="90000"/>
              </a:lnSpc>
              <a:buNone/>
            </a:pPr>
            <a:endParaRPr lang="en-US" sz="7200" b="1" dirty="0">
              <a:solidFill>
                <a:schemeClr val="tx1"/>
              </a:solidFill>
            </a:endParaRPr>
          </a:p>
          <a:p>
            <a:pPr marL="0" indent="0">
              <a:lnSpc>
                <a:spcPct val="90000"/>
              </a:lnSpc>
              <a:buNone/>
            </a:pPr>
            <a:endParaRPr lang="en-US" sz="7200" b="1" dirty="0">
              <a:solidFill>
                <a:schemeClr val="tx1"/>
              </a:solidFill>
            </a:endParaRPr>
          </a:p>
          <a:p>
            <a:pPr marL="0" indent="0">
              <a:lnSpc>
                <a:spcPct val="90000"/>
              </a:lnSpc>
              <a:buNone/>
            </a:pPr>
            <a:endParaRPr lang="en-US" sz="7200" b="1"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marL="0" indent="0">
              <a:lnSpc>
                <a:spcPct val="90000"/>
              </a:lnSpc>
              <a:buNone/>
            </a:pPr>
            <a:r>
              <a:rPr lang="en-US" sz="1000" dirty="0">
                <a:solidFill>
                  <a:schemeClr val="tx1"/>
                </a:solidFill>
              </a:rPr>
              <a:t>	 	</a:t>
            </a:r>
          </a:p>
          <a:p>
            <a:pPr marL="457200" lvl="1" indent="0">
              <a:lnSpc>
                <a:spcPct val="90000"/>
              </a:lnSpc>
              <a:buNone/>
            </a:pPr>
            <a:endParaRPr lang="en-US" sz="1000" dirty="0">
              <a:solidFill>
                <a:schemeClr val="tx1"/>
              </a:solidFill>
            </a:endParaRPr>
          </a:p>
          <a:p>
            <a:pPr lvl="1">
              <a:lnSpc>
                <a:spcPct val="90000"/>
              </a:lnSpc>
              <a:buFont typeface="Courier New" panose="02070309020205020404" pitchFamily="49" charset="0"/>
              <a:buChar char="o"/>
            </a:pPr>
            <a:endParaRPr lang="en-US" sz="1000" dirty="0">
              <a:solidFill>
                <a:schemeClr val="tx1"/>
              </a:solidFill>
            </a:endParaRPr>
          </a:p>
        </p:txBody>
      </p:sp>
    </p:spTree>
    <p:extLst>
      <p:ext uri="{BB962C8B-B14F-4D97-AF65-F5344CB8AC3E}">
        <p14:creationId xmlns:p14="http://schemas.microsoft.com/office/powerpoint/2010/main" val="23981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5AC6EA5C-B1EB-0A4F-A64F-75663C8F9EC0}"/>
              </a:ext>
            </a:extLst>
          </p:cNvPr>
          <p:cNvSpPr txBox="1"/>
          <p:nvPr/>
        </p:nvSpPr>
        <p:spPr>
          <a:xfrm>
            <a:off x="1154954" y="855482"/>
            <a:ext cx="8761413" cy="898674"/>
          </a:xfrm>
          <a:prstGeom prst="rect">
            <a:avLst/>
          </a:prstGeom>
        </p:spPr>
        <p:txBody>
          <a:bodyPr vert="horz" lIns="91440" tIns="45720" rIns="91440" bIns="45720" rtlCol="0" anchor="b">
            <a:normAutofit/>
          </a:bodyPr>
          <a:lstStyle/>
          <a:p>
            <a:pPr algn="ctr">
              <a:spcBef>
                <a:spcPct val="0"/>
              </a:spcBef>
              <a:spcAft>
                <a:spcPts val="600"/>
              </a:spcAft>
            </a:pPr>
            <a:r>
              <a:rPr lang="en-US" sz="3600" dirty="0">
                <a:solidFill>
                  <a:schemeClr val="tx2"/>
                </a:solidFill>
                <a:latin typeface="+mj-lt"/>
                <a:ea typeface="+mj-ea"/>
                <a:cs typeface="+mj-cs"/>
              </a:rPr>
              <a:t>Feedback</a:t>
            </a:r>
          </a:p>
        </p:txBody>
      </p:sp>
      <p:sp>
        <p:nvSpPr>
          <p:cNvPr id="27" name="Rectangle 26">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3D0AC490-9961-EC41-82DF-832664DFA3CF}"/>
              </a:ext>
            </a:extLst>
          </p:cNvPr>
          <p:cNvSpPr txBox="1"/>
          <p:nvPr/>
        </p:nvSpPr>
        <p:spPr>
          <a:xfrm>
            <a:off x="1417421" y="1767758"/>
            <a:ext cx="8182191" cy="4088949"/>
          </a:xfrm>
          <a:prstGeom prst="rect">
            <a:avLst/>
          </a:prstGeom>
        </p:spPr>
        <p:txBody>
          <a:bodyPr vert="horz" lIns="91440" tIns="45720" rIns="91440" bIns="45720" rtlCol="0" anchor="ctr">
            <a:normAutofit/>
          </a:bodyPr>
          <a:lstStyle/>
          <a:p>
            <a:pPr marL="342900" indent="-342900">
              <a:spcBef>
                <a:spcPts val="1000"/>
              </a:spcBef>
              <a:buClr>
                <a:schemeClr val="accent1"/>
              </a:buClr>
              <a:buSzPct val="80000"/>
              <a:buFont typeface="+mj-lt"/>
              <a:buAutoNum type="arabicPeriod"/>
            </a:pPr>
            <a:r>
              <a:rPr lang="en-US" dirty="0"/>
              <a:t>There is a feedback page on the website and mobile app on which the user can drop their feedback.</a:t>
            </a:r>
          </a:p>
          <a:p>
            <a:pPr marL="342900" indent="-342900">
              <a:spcBef>
                <a:spcPts val="1000"/>
              </a:spcBef>
              <a:buClr>
                <a:schemeClr val="accent1"/>
              </a:buClr>
              <a:buSzPct val="80000"/>
              <a:buFont typeface="+mj-lt"/>
              <a:buAutoNum type="arabicPeriod"/>
            </a:pPr>
            <a:r>
              <a:rPr lang="en-US" dirty="0"/>
              <a:t>It is a simple multiple choice fill up of the feedback.</a:t>
            </a:r>
          </a:p>
          <a:p>
            <a:pPr marL="342900" indent="-342900">
              <a:spcBef>
                <a:spcPts val="1000"/>
              </a:spcBef>
              <a:buClr>
                <a:schemeClr val="accent1"/>
              </a:buClr>
              <a:buSzPct val="80000"/>
              <a:buFont typeface="+mj-lt"/>
              <a:buAutoNum type="arabicPeriod"/>
            </a:pPr>
            <a:r>
              <a:rPr lang="en-US" dirty="0"/>
              <a:t>At the end of the feedback form the user can also register a complaint and send a detailed explanation of the problem they faced which will be recorded and under review by the management of the Hospital.</a:t>
            </a:r>
          </a:p>
          <a:p>
            <a:pPr marL="342900" indent="-342900">
              <a:spcBef>
                <a:spcPts val="1000"/>
              </a:spcBef>
              <a:buClr>
                <a:schemeClr val="accent1"/>
              </a:buClr>
              <a:buSzPct val="80000"/>
              <a:buFont typeface="+mj-lt"/>
              <a:buAutoNum type="arabicPeriod"/>
            </a:pPr>
            <a:r>
              <a:rPr lang="en-US" dirty="0"/>
              <a:t>The user can decide on which department he/she would like to give a feedback upon.</a:t>
            </a:r>
          </a:p>
          <a:p>
            <a:pPr marL="342900" indent="-342900">
              <a:spcBef>
                <a:spcPts val="1000"/>
              </a:spcBef>
              <a:buClr>
                <a:schemeClr val="accent1"/>
              </a:buClr>
              <a:buSzPct val="80000"/>
              <a:buFont typeface="+mj-lt"/>
              <a:buAutoNum type="arabicPeriod"/>
            </a:pPr>
            <a:r>
              <a:rPr lang="en-US" dirty="0"/>
              <a:t>There is also a registration page where a new user can register using his email ID and he will receive the unique Patient ID through their registered email.</a:t>
            </a:r>
          </a:p>
          <a:p>
            <a:pPr marL="342900" indent="-342900">
              <a:spcBef>
                <a:spcPts val="1000"/>
              </a:spcBef>
              <a:buClr>
                <a:schemeClr val="accent1"/>
              </a:buClr>
              <a:buSzPct val="80000"/>
              <a:buFont typeface="Wingdings 3" charset="2"/>
              <a:buChar char=""/>
            </a:pPr>
            <a:endParaRPr lang="en-US" dirty="0"/>
          </a:p>
        </p:txBody>
      </p:sp>
    </p:spTree>
    <p:extLst>
      <p:ext uri="{BB962C8B-B14F-4D97-AF65-F5344CB8AC3E}">
        <p14:creationId xmlns:p14="http://schemas.microsoft.com/office/powerpoint/2010/main" val="1950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9"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53DBC19-CBC2-2F4E-8FDA-DAF2E2A02C3D}"/>
              </a:ext>
            </a:extLst>
          </p:cNvPr>
          <p:cNvSpPr>
            <a:spLocks noGrp="1"/>
          </p:cNvSpPr>
          <p:nvPr>
            <p:ph type="title"/>
          </p:nvPr>
        </p:nvSpPr>
        <p:spPr>
          <a:xfrm>
            <a:off x="1154954" y="855482"/>
            <a:ext cx="8761413" cy="898674"/>
          </a:xfrm>
        </p:spPr>
        <p:txBody>
          <a:bodyPr anchor="b">
            <a:normAutofit/>
          </a:bodyPr>
          <a:lstStyle/>
          <a:p>
            <a:pPr algn="ctr"/>
            <a:r>
              <a:rPr lang="en-US" dirty="0">
                <a:solidFill>
                  <a:schemeClr val="tx2"/>
                </a:solidFill>
              </a:rPr>
              <a:t>Technology Stack</a:t>
            </a:r>
          </a:p>
        </p:txBody>
      </p:sp>
      <p:sp>
        <p:nvSpPr>
          <p:cNvPr id="20"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022BBB1-C5D3-D448-B66B-EF68051A83C3}"/>
              </a:ext>
            </a:extLst>
          </p:cNvPr>
          <p:cNvSpPr>
            <a:spLocks noGrp="1"/>
          </p:cNvSpPr>
          <p:nvPr>
            <p:ph idx="1"/>
          </p:nvPr>
        </p:nvSpPr>
        <p:spPr>
          <a:xfrm>
            <a:off x="626302" y="1754156"/>
            <a:ext cx="10709754" cy="4055707"/>
          </a:xfrm>
        </p:spPr>
        <p:txBody>
          <a:bodyPr anchor="ctr">
            <a:normAutofit/>
          </a:bodyPr>
          <a:lstStyle/>
          <a:p>
            <a:pPr marL="457200" lvl="1" indent="0">
              <a:buNone/>
            </a:pPr>
            <a:r>
              <a:rPr lang="en-US" b="1" dirty="0">
                <a:solidFill>
                  <a:schemeClr val="tx1"/>
                </a:solidFill>
              </a:rPr>
              <a:t>	</a:t>
            </a:r>
          </a:p>
        </p:txBody>
      </p:sp>
      <p:sp>
        <p:nvSpPr>
          <p:cNvPr id="9" name="Rectangle 8">
            <a:extLst>
              <a:ext uri="{FF2B5EF4-FFF2-40B4-BE49-F238E27FC236}">
                <a16:creationId xmlns:a16="http://schemas.microsoft.com/office/drawing/2014/main" id="{75264A25-E5CD-864D-9824-51A1C702EF13}"/>
              </a:ext>
            </a:extLst>
          </p:cNvPr>
          <p:cNvSpPr/>
          <p:nvPr/>
        </p:nvSpPr>
        <p:spPr>
          <a:xfrm>
            <a:off x="626302" y="2365312"/>
            <a:ext cx="2843408" cy="3870543"/>
          </a:xfrm>
          <a:prstGeom prst="rect">
            <a:avLst/>
          </a:prstGeom>
        </p:spPr>
        <p:style>
          <a:lnRef idx="2">
            <a:schemeClr val="dk1"/>
          </a:lnRef>
          <a:fillRef idx="1">
            <a:schemeClr val="lt1"/>
          </a:fillRef>
          <a:effectRef idx="0">
            <a:schemeClr val="dk1"/>
          </a:effectRef>
          <a:fontRef idx="minor">
            <a:schemeClr val="dk1"/>
          </a:fontRef>
        </p:style>
        <p:txBody>
          <a:bodyPr vert="horz" rtlCol="0" anchor="t"/>
          <a:lstStyle/>
          <a:p>
            <a:endParaRPr lang="en-US" dirty="0"/>
          </a:p>
        </p:txBody>
      </p:sp>
      <p:sp>
        <p:nvSpPr>
          <p:cNvPr id="13" name="TextBox 12">
            <a:extLst>
              <a:ext uri="{FF2B5EF4-FFF2-40B4-BE49-F238E27FC236}">
                <a16:creationId xmlns:a16="http://schemas.microsoft.com/office/drawing/2014/main" id="{33650D19-E6FC-B44B-9D3B-F5E00515F6F1}"/>
              </a:ext>
            </a:extLst>
          </p:cNvPr>
          <p:cNvSpPr txBox="1"/>
          <p:nvPr/>
        </p:nvSpPr>
        <p:spPr>
          <a:xfrm>
            <a:off x="1277789" y="1995980"/>
            <a:ext cx="1186543" cy="369332"/>
          </a:xfrm>
          <a:prstGeom prst="rect">
            <a:avLst/>
          </a:prstGeom>
          <a:noFill/>
        </p:spPr>
        <p:txBody>
          <a:bodyPr wrap="none" rtlCol="0">
            <a:spAutoFit/>
          </a:bodyPr>
          <a:lstStyle/>
          <a:p>
            <a:r>
              <a:rPr lang="en-US" dirty="0"/>
              <a:t>Frontend</a:t>
            </a:r>
          </a:p>
        </p:txBody>
      </p:sp>
      <p:sp>
        <p:nvSpPr>
          <p:cNvPr id="15" name="Rectangle 14">
            <a:extLst>
              <a:ext uri="{FF2B5EF4-FFF2-40B4-BE49-F238E27FC236}">
                <a16:creationId xmlns:a16="http://schemas.microsoft.com/office/drawing/2014/main" id="{095D41D0-E45E-E44C-ABC0-2EE246A1B1FB}"/>
              </a:ext>
            </a:extLst>
          </p:cNvPr>
          <p:cNvSpPr/>
          <p:nvPr/>
        </p:nvSpPr>
        <p:spPr>
          <a:xfrm>
            <a:off x="4759890" y="2365312"/>
            <a:ext cx="2968669" cy="38705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a:extLst>
              <a:ext uri="{FF2B5EF4-FFF2-40B4-BE49-F238E27FC236}">
                <a16:creationId xmlns:a16="http://schemas.microsoft.com/office/drawing/2014/main" id="{57D113AC-5F37-904D-AE7D-37562225BBC4}"/>
              </a:ext>
            </a:extLst>
          </p:cNvPr>
          <p:cNvSpPr txBox="1"/>
          <p:nvPr/>
        </p:nvSpPr>
        <p:spPr>
          <a:xfrm>
            <a:off x="5699342" y="1995980"/>
            <a:ext cx="1189749" cy="369332"/>
          </a:xfrm>
          <a:prstGeom prst="rect">
            <a:avLst/>
          </a:prstGeom>
          <a:noFill/>
        </p:spPr>
        <p:txBody>
          <a:bodyPr wrap="none" rtlCol="0">
            <a:spAutoFit/>
          </a:bodyPr>
          <a:lstStyle/>
          <a:p>
            <a:r>
              <a:rPr lang="en-US" dirty="0"/>
              <a:t>Backend</a:t>
            </a:r>
          </a:p>
        </p:txBody>
      </p:sp>
      <p:sp>
        <p:nvSpPr>
          <p:cNvPr id="21" name="Rectangle 20">
            <a:extLst>
              <a:ext uri="{FF2B5EF4-FFF2-40B4-BE49-F238E27FC236}">
                <a16:creationId xmlns:a16="http://schemas.microsoft.com/office/drawing/2014/main" id="{BA46D50B-25AE-CF48-8B53-6AD8E75B7FC4}"/>
              </a:ext>
            </a:extLst>
          </p:cNvPr>
          <p:cNvSpPr/>
          <p:nvPr/>
        </p:nvSpPr>
        <p:spPr>
          <a:xfrm>
            <a:off x="8404964" y="2365311"/>
            <a:ext cx="2906039" cy="38705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TextBox 21">
            <a:extLst>
              <a:ext uri="{FF2B5EF4-FFF2-40B4-BE49-F238E27FC236}">
                <a16:creationId xmlns:a16="http://schemas.microsoft.com/office/drawing/2014/main" id="{2489A99D-9066-9D45-B806-82519A1E1B26}"/>
              </a:ext>
            </a:extLst>
          </p:cNvPr>
          <p:cNvSpPr txBox="1"/>
          <p:nvPr/>
        </p:nvSpPr>
        <p:spPr>
          <a:xfrm>
            <a:off x="9388257" y="1995980"/>
            <a:ext cx="939452" cy="369332"/>
          </a:xfrm>
          <a:prstGeom prst="rect">
            <a:avLst/>
          </a:prstGeom>
          <a:noFill/>
        </p:spPr>
        <p:txBody>
          <a:bodyPr wrap="square" rtlCol="0">
            <a:spAutoFit/>
          </a:bodyPr>
          <a:lstStyle/>
          <a:p>
            <a:r>
              <a:rPr lang="en-US" dirty="0"/>
              <a:t>Meta</a:t>
            </a:r>
          </a:p>
        </p:txBody>
      </p:sp>
      <p:sp>
        <p:nvSpPr>
          <p:cNvPr id="23" name="Rounded Rectangle 22">
            <a:extLst>
              <a:ext uri="{FF2B5EF4-FFF2-40B4-BE49-F238E27FC236}">
                <a16:creationId xmlns:a16="http://schemas.microsoft.com/office/drawing/2014/main" id="{56E63B69-B8BF-2D45-B584-63EADDB4097E}"/>
              </a:ext>
            </a:extLst>
          </p:cNvPr>
          <p:cNvSpPr/>
          <p:nvPr/>
        </p:nvSpPr>
        <p:spPr>
          <a:xfrm>
            <a:off x="682669" y="2512424"/>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HTML</a:t>
            </a:r>
          </a:p>
        </p:txBody>
      </p:sp>
      <p:sp>
        <p:nvSpPr>
          <p:cNvPr id="24" name="Rounded Rectangle 23">
            <a:extLst>
              <a:ext uri="{FF2B5EF4-FFF2-40B4-BE49-F238E27FC236}">
                <a16:creationId xmlns:a16="http://schemas.microsoft.com/office/drawing/2014/main" id="{D4EEA8C7-4A56-F540-8E8C-93E97F7C05BF}"/>
              </a:ext>
            </a:extLst>
          </p:cNvPr>
          <p:cNvSpPr/>
          <p:nvPr/>
        </p:nvSpPr>
        <p:spPr>
          <a:xfrm>
            <a:off x="682669" y="3549020"/>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Wordpress</a:t>
            </a:r>
            <a:r>
              <a:rPr lang="en-US" dirty="0"/>
              <a:t>/Go daddy Hosting</a:t>
            </a:r>
          </a:p>
        </p:txBody>
      </p:sp>
      <p:sp>
        <p:nvSpPr>
          <p:cNvPr id="25" name="Rounded Rectangle 24">
            <a:extLst>
              <a:ext uri="{FF2B5EF4-FFF2-40B4-BE49-F238E27FC236}">
                <a16:creationId xmlns:a16="http://schemas.microsoft.com/office/drawing/2014/main" id="{5911FB12-D763-054D-86E1-7775C23817D7}"/>
              </a:ext>
            </a:extLst>
          </p:cNvPr>
          <p:cNvSpPr/>
          <p:nvPr/>
        </p:nvSpPr>
        <p:spPr>
          <a:xfrm>
            <a:off x="682669" y="4535957"/>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Android Studio</a:t>
            </a:r>
          </a:p>
        </p:txBody>
      </p:sp>
      <p:sp>
        <p:nvSpPr>
          <p:cNvPr id="26" name="Rounded Rectangle 25">
            <a:extLst>
              <a:ext uri="{FF2B5EF4-FFF2-40B4-BE49-F238E27FC236}">
                <a16:creationId xmlns:a16="http://schemas.microsoft.com/office/drawing/2014/main" id="{1DDC32AE-1312-1E4F-AACD-05AD4554F3FE}"/>
              </a:ext>
            </a:extLst>
          </p:cNvPr>
          <p:cNvSpPr/>
          <p:nvPr/>
        </p:nvSpPr>
        <p:spPr>
          <a:xfrm>
            <a:off x="4878887" y="2512424"/>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Microsoft Azure Cloud </a:t>
            </a:r>
          </a:p>
        </p:txBody>
      </p:sp>
      <p:sp>
        <p:nvSpPr>
          <p:cNvPr id="27" name="Rounded Rectangle 26">
            <a:extLst>
              <a:ext uri="{FF2B5EF4-FFF2-40B4-BE49-F238E27FC236}">
                <a16:creationId xmlns:a16="http://schemas.microsoft.com/office/drawing/2014/main" id="{861C5BDD-E431-1440-BF26-69123208C16E}"/>
              </a:ext>
            </a:extLst>
          </p:cNvPr>
          <p:cNvSpPr/>
          <p:nvPr/>
        </p:nvSpPr>
        <p:spPr>
          <a:xfrm>
            <a:off x="4878886" y="3545759"/>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MySQL Workbench</a:t>
            </a:r>
          </a:p>
        </p:txBody>
      </p:sp>
      <p:sp>
        <p:nvSpPr>
          <p:cNvPr id="28" name="Rounded Rectangle 27">
            <a:extLst>
              <a:ext uri="{FF2B5EF4-FFF2-40B4-BE49-F238E27FC236}">
                <a16:creationId xmlns:a16="http://schemas.microsoft.com/office/drawing/2014/main" id="{CCCFE66E-96D2-2B40-9F3D-0AF2292C84B4}"/>
              </a:ext>
            </a:extLst>
          </p:cNvPr>
          <p:cNvSpPr/>
          <p:nvPr/>
        </p:nvSpPr>
        <p:spPr>
          <a:xfrm>
            <a:off x="682669" y="5391748"/>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IBM Watson Services</a:t>
            </a:r>
          </a:p>
        </p:txBody>
      </p:sp>
      <p:sp>
        <p:nvSpPr>
          <p:cNvPr id="29" name="Rounded Rectangle 28">
            <a:extLst>
              <a:ext uri="{FF2B5EF4-FFF2-40B4-BE49-F238E27FC236}">
                <a16:creationId xmlns:a16="http://schemas.microsoft.com/office/drawing/2014/main" id="{1937A54B-C201-2049-9839-7EC17E516DEC}"/>
              </a:ext>
            </a:extLst>
          </p:cNvPr>
          <p:cNvSpPr/>
          <p:nvPr/>
        </p:nvSpPr>
        <p:spPr>
          <a:xfrm>
            <a:off x="4878886" y="4535957"/>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IBM Cloud Services</a:t>
            </a:r>
          </a:p>
        </p:txBody>
      </p:sp>
      <p:cxnSp>
        <p:nvCxnSpPr>
          <p:cNvPr id="31" name="Straight Arrow Connector 30">
            <a:extLst>
              <a:ext uri="{FF2B5EF4-FFF2-40B4-BE49-F238E27FC236}">
                <a16:creationId xmlns:a16="http://schemas.microsoft.com/office/drawing/2014/main" id="{C832646E-B81F-CE4C-A477-EAF0CA0AD72D}"/>
              </a:ext>
            </a:extLst>
          </p:cNvPr>
          <p:cNvCxnSpPr>
            <a:stCxn id="9" idx="3"/>
            <a:endCxn id="15" idx="1"/>
          </p:cNvCxnSpPr>
          <p:nvPr/>
        </p:nvCxnSpPr>
        <p:spPr>
          <a:xfrm>
            <a:off x="3469710" y="4300584"/>
            <a:ext cx="129018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A8580AC-30CA-6347-8D30-79D5FEC90913}"/>
              </a:ext>
            </a:extLst>
          </p:cNvPr>
          <p:cNvSpPr txBox="1"/>
          <p:nvPr/>
        </p:nvSpPr>
        <p:spPr>
          <a:xfrm>
            <a:off x="3487458" y="3704960"/>
            <a:ext cx="1181734" cy="646331"/>
          </a:xfrm>
          <a:prstGeom prst="rect">
            <a:avLst/>
          </a:prstGeom>
          <a:noFill/>
        </p:spPr>
        <p:txBody>
          <a:bodyPr wrap="none" rtlCol="0">
            <a:spAutoFit/>
          </a:bodyPr>
          <a:lstStyle/>
          <a:p>
            <a:pPr algn="ctr"/>
            <a:r>
              <a:rPr lang="en-US" dirty="0"/>
              <a:t> API </a:t>
            </a:r>
          </a:p>
          <a:p>
            <a:r>
              <a:rPr lang="en-US" dirty="0"/>
              <a:t>Requests</a:t>
            </a:r>
          </a:p>
        </p:txBody>
      </p:sp>
      <p:sp>
        <p:nvSpPr>
          <p:cNvPr id="33" name="Rounded Rectangle 32">
            <a:extLst>
              <a:ext uri="{FF2B5EF4-FFF2-40B4-BE49-F238E27FC236}">
                <a16:creationId xmlns:a16="http://schemas.microsoft.com/office/drawing/2014/main" id="{D3366EFA-D1F1-2641-9745-62DA79F12F0C}"/>
              </a:ext>
            </a:extLst>
          </p:cNvPr>
          <p:cNvSpPr/>
          <p:nvPr/>
        </p:nvSpPr>
        <p:spPr>
          <a:xfrm>
            <a:off x="8492646" y="2512424"/>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Python 3.8</a:t>
            </a:r>
          </a:p>
        </p:txBody>
      </p:sp>
      <p:sp>
        <p:nvSpPr>
          <p:cNvPr id="34" name="Rounded Rectangle 33">
            <a:extLst>
              <a:ext uri="{FF2B5EF4-FFF2-40B4-BE49-F238E27FC236}">
                <a16:creationId xmlns:a16="http://schemas.microsoft.com/office/drawing/2014/main" id="{C70AB075-76A3-8240-8870-3EA52559F444}"/>
              </a:ext>
            </a:extLst>
          </p:cNvPr>
          <p:cNvSpPr/>
          <p:nvPr/>
        </p:nvSpPr>
        <p:spPr>
          <a:xfrm>
            <a:off x="8514404" y="3545759"/>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HTML</a:t>
            </a:r>
          </a:p>
        </p:txBody>
      </p:sp>
      <p:sp>
        <p:nvSpPr>
          <p:cNvPr id="35" name="Rounded Rectangle 34">
            <a:extLst>
              <a:ext uri="{FF2B5EF4-FFF2-40B4-BE49-F238E27FC236}">
                <a16:creationId xmlns:a16="http://schemas.microsoft.com/office/drawing/2014/main" id="{728BF3BF-5CB2-8D42-BB53-F20F3963C308}"/>
              </a:ext>
            </a:extLst>
          </p:cNvPr>
          <p:cNvSpPr/>
          <p:nvPr/>
        </p:nvSpPr>
        <p:spPr>
          <a:xfrm>
            <a:off x="8492646" y="4523550"/>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JSON</a:t>
            </a:r>
          </a:p>
        </p:txBody>
      </p:sp>
      <p:sp>
        <p:nvSpPr>
          <p:cNvPr id="37" name="Rounded Rectangle 36">
            <a:extLst>
              <a:ext uri="{FF2B5EF4-FFF2-40B4-BE49-F238E27FC236}">
                <a16:creationId xmlns:a16="http://schemas.microsoft.com/office/drawing/2014/main" id="{52200F12-805C-484E-9AF7-5CB336549E03}"/>
              </a:ext>
            </a:extLst>
          </p:cNvPr>
          <p:cNvSpPr/>
          <p:nvPr/>
        </p:nvSpPr>
        <p:spPr>
          <a:xfrm>
            <a:off x="4878886" y="5396002"/>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Assembled Datasets</a:t>
            </a:r>
          </a:p>
        </p:txBody>
      </p:sp>
      <p:sp>
        <p:nvSpPr>
          <p:cNvPr id="39" name="TextBox 38">
            <a:extLst>
              <a:ext uri="{FF2B5EF4-FFF2-40B4-BE49-F238E27FC236}">
                <a16:creationId xmlns:a16="http://schemas.microsoft.com/office/drawing/2014/main" id="{4E1E5856-0575-9D40-B8B9-EC482C80ED4B}"/>
              </a:ext>
            </a:extLst>
          </p:cNvPr>
          <p:cNvSpPr txBox="1"/>
          <p:nvPr/>
        </p:nvSpPr>
        <p:spPr>
          <a:xfrm>
            <a:off x="7728559" y="6266404"/>
            <a:ext cx="3803962" cy="646331"/>
          </a:xfrm>
          <a:prstGeom prst="rect">
            <a:avLst/>
          </a:prstGeom>
          <a:noFill/>
        </p:spPr>
        <p:txBody>
          <a:bodyPr wrap="square" rtlCol="0">
            <a:spAutoFit/>
          </a:bodyPr>
          <a:lstStyle/>
          <a:p>
            <a:r>
              <a:rPr lang="en-US" sz="1200" b="1" dirty="0"/>
              <a:t>*For more information about the technology stack please view the pdf titled Stack in the Tech stack folder.</a:t>
            </a:r>
          </a:p>
        </p:txBody>
      </p:sp>
    </p:spTree>
    <p:extLst>
      <p:ext uri="{BB962C8B-B14F-4D97-AF65-F5344CB8AC3E}">
        <p14:creationId xmlns:p14="http://schemas.microsoft.com/office/powerpoint/2010/main" val="2699535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9B71-57E8-5E4C-8EEF-C05C5731E862}"/>
              </a:ext>
            </a:extLst>
          </p:cNvPr>
          <p:cNvSpPr>
            <a:spLocks noGrp="1"/>
          </p:cNvSpPr>
          <p:nvPr>
            <p:ph type="title"/>
          </p:nvPr>
        </p:nvSpPr>
        <p:spPr/>
        <p:txBody>
          <a:bodyPr/>
          <a:lstStyle/>
          <a:p>
            <a:pPr algn="ctr"/>
            <a:r>
              <a:rPr lang="en-US" dirty="0"/>
              <a:t>Future Prospects</a:t>
            </a:r>
          </a:p>
        </p:txBody>
      </p:sp>
      <p:sp>
        <p:nvSpPr>
          <p:cNvPr id="3" name="Content Placeholder 2">
            <a:extLst>
              <a:ext uri="{FF2B5EF4-FFF2-40B4-BE49-F238E27FC236}">
                <a16:creationId xmlns:a16="http://schemas.microsoft.com/office/drawing/2014/main" id="{5B5F121F-AB9C-3E4F-9D40-966A6643CB6C}"/>
              </a:ext>
            </a:extLst>
          </p:cNvPr>
          <p:cNvSpPr>
            <a:spLocks noGrp="1"/>
          </p:cNvSpPr>
          <p:nvPr>
            <p:ph idx="1"/>
          </p:nvPr>
        </p:nvSpPr>
        <p:spPr>
          <a:xfrm>
            <a:off x="579863" y="2330605"/>
            <a:ext cx="10983951" cy="4415883"/>
          </a:xfrm>
        </p:spPr>
        <p:txBody>
          <a:bodyPr/>
          <a:lstStyle/>
          <a:p>
            <a:pPr>
              <a:buFont typeface="+mj-lt"/>
              <a:buAutoNum type="arabicPeriod"/>
            </a:pPr>
            <a:r>
              <a:rPr lang="en-US" dirty="0"/>
              <a:t>There are some features which we planned to add but due to the hard time constraint were unable to integrate during the deadline. </a:t>
            </a:r>
          </a:p>
          <a:p>
            <a:pPr>
              <a:buFont typeface="+mj-lt"/>
              <a:buAutoNum type="arabicPeriod"/>
            </a:pPr>
            <a:r>
              <a:rPr lang="en-US" dirty="0"/>
              <a:t>There is a plan to enable a voice agent customer chatbot which will be helping the specially abled users to make it easier for them to use the website and mobile app.</a:t>
            </a:r>
          </a:p>
          <a:p>
            <a:pPr>
              <a:buFont typeface="+mj-lt"/>
              <a:buAutoNum type="arabicPeriod"/>
            </a:pPr>
            <a:r>
              <a:rPr lang="en-US" dirty="0"/>
              <a:t>The Medicus chatbot needs to be more trained and able to diagnose a wider range of diseases. We plan on consulting a few specialized Doctors who will be able to help us make Medicus the chatbot predict more diseases and increase accuracy. </a:t>
            </a:r>
          </a:p>
          <a:p>
            <a:pPr>
              <a:buFont typeface="+mj-lt"/>
              <a:buAutoNum type="arabicPeriod"/>
            </a:pPr>
            <a:r>
              <a:rPr lang="en-US" dirty="0"/>
              <a:t>For the prototype phase we have stressed on making this model hospital specific but we plan on making it offer a wider range of medical services to a range of hospitals.</a:t>
            </a:r>
          </a:p>
          <a:p>
            <a:pPr>
              <a:buFont typeface="+mj-lt"/>
              <a:buAutoNum type="arabicPeriod"/>
            </a:pPr>
            <a:r>
              <a:rPr lang="en-US" dirty="0"/>
              <a:t>Another key feature we had thought of integrating was a combination of AI and IOT tools which involved a highly accurate tracking system which would help the hospital track an ambulance or an organ which has to transplanted. This accurate tracking will allow the hospital to get the operation theatre or the emergency room ready as soon as the asset comes closer. This device uses RF tracking feature. </a:t>
            </a:r>
          </a:p>
          <a:p>
            <a:pPr>
              <a:buFont typeface="+mj-lt"/>
              <a:buAutoNum type="arabicPeriod"/>
            </a:pPr>
            <a:endParaRPr lang="en-US" dirty="0"/>
          </a:p>
          <a:p>
            <a:pPr>
              <a:buFont typeface="+mj-lt"/>
              <a:buAutoNum type="arabicPeriod"/>
            </a:pPr>
            <a:endParaRPr lang="en-US" dirty="0"/>
          </a:p>
        </p:txBody>
      </p:sp>
    </p:spTree>
    <p:extLst>
      <p:ext uri="{BB962C8B-B14F-4D97-AF65-F5344CB8AC3E}">
        <p14:creationId xmlns:p14="http://schemas.microsoft.com/office/powerpoint/2010/main" val="161459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2EFB-8F46-9A45-A440-A6CB949FD48B}"/>
              </a:ext>
            </a:extLst>
          </p:cNvPr>
          <p:cNvSpPr>
            <a:spLocks noGrp="1"/>
          </p:cNvSpPr>
          <p:nvPr>
            <p:ph type="title"/>
          </p:nvPr>
        </p:nvSpPr>
        <p:spPr/>
        <p:txBody>
          <a:bodyPr/>
          <a:lstStyle/>
          <a:p>
            <a:pPr algn="ctr"/>
            <a:r>
              <a:rPr lang="en-US" dirty="0"/>
              <a:t> IDEA</a:t>
            </a:r>
          </a:p>
        </p:txBody>
      </p:sp>
      <p:sp>
        <p:nvSpPr>
          <p:cNvPr id="3" name="Content Placeholder 2">
            <a:extLst>
              <a:ext uri="{FF2B5EF4-FFF2-40B4-BE49-F238E27FC236}">
                <a16:creationId xmlns:a16="http://schemas.microsoft.com/office/drawing/2014/main" id="{4D1947AC-D0A2-7D4B-B332-44C7F34722C0}"/>
              </a:ext>
            </a:extLst>
          </p:cNvPr>
          <p:cNvSpPr>
            <a:spLocks noGrp="1"/>
          </p:cNvSpPr>
          <p:nvPr>
            <p:ph idx="1"/>
          </p:nvPr>
        </p:nvSpPr>
        <p:spPr>
          <a:xfrm>
            <a:off x="691376" y="2598234"/>
            <a:ext cx="10816683" cy="3769112"/>
          </a:xfrm>
        </p:spPr>
        <p:txBody>
          <a:bodyPr>
            <a:noAutofit/>
          </a:bodyPr>
          <a:lstStyle/>
          <a:p>
            <a:r>
              <a:rPr lang="en-US" sz="1600" dirty="0"/>
              <a:t>With today’s rise in population and demand for efficient and experienced health care professionals this model revolves around creating a common platform for Patients, Doctors and Care Takers where they will come  in contact with each other and  also be able to solve any problems he/she encounters with ease by the use of Artificial Intelligence and Machine learning skills</a:t>
            </a:r>
          </a:p>
          <a:p>
            <a:r>
              <a:rPr lang="en-US" sz="1600" dirty="0"/>
              <a:t> The aim of this project will be to create a user-friendly experience equally for Patients as well as Doctors by making use of Artificial Intelligence enabled chatbots, Cloud Computing tools and create a friendly and responsive web application and a mobile app to automate easy to do tasks such as payment of bills ,booking of an appointment or access a personalized patient dashboard. </a:t>
            </a:r>
          </a:p>
          <a:p>
            <a:r>
              <a:rPr lang="en-US" sz="1600" dirty="0"/>
              <a:t>The basic approach to the idea will be to create a responsive web application and a mobile app of a Hospital where there is a wide range of features from which the user can solve his/her problem.</a:t>
            </a:r>
          </a:p>
          <a:p>
            <a:r>
              <a:rPr lang="en-US" sz="1600" dirty="0"/>
              <a:t>This project is initially meant to be hospital specific.  </a:t>
            </a:r>
          </a:p>
          <a:p>
            <a:endParaRPr lang="en-US" sz="1600" dirty="0"/>
          </a:p>
          <a:p>
            <a:endParaRPr lang="en-US" sz="1600" dirty="0"/>
          </a:p>
          <a:p>
            <a:endParaRPr lang="en-US" sz="1600" dirty="0"/>
          </a:p>
        </p:txBody>
      </p:sp>
    </p:spTree>
    <p:extLst>
      <p:ext uri="{BB962C8B-B14F-4D97-AF65-F5344CB8AC3E}">
        <p14:creationId xmlns:p14="http://schemas.microsoft.com/office/powerpoint/2010/main" val="296498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244390-AEE2-2F4D-8257-68F6E55FD3FC}"/>
              </a:ext>
            </a:extLst>
          </p:cNvPr>
          <p:cNvSpPr txBox="1"/>
          <p:nvPr/>
        </p:nvSpPr>
        <p:spPr>
          <a:xfrm>
            <a:off x="4174336" y="172353"/>
            <a:ext cx="384332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Web Application/Mobile App</a:t>
            </a:r>
          </a:p>
        </p:txBody>
      </p:sp>
      <p:cxnSp>
        <p:nvCxnSpPr>
          <p:cNvPr id="8" name="Straight Arrow Connector 7">
            <a:extLst>
              <a:ext uri="{FF2B5EF4-FFF2-40B4-BE49-F238E27FC236}">
                <a16:creationId xmlns:a16="http://schemas.microsoft.com/office/drawing/2014/main" id="{C0566907-C069-214D-B7D8-F651D59D00D8}"/>
              </a:ext>
            </a:extLst>
          </p:cNvPr>
          <p:cNvCxnSpPr>
            <a:cxnSpLocks/>
          </p:cNvCxnSpPr>
          <p:nvPr/>
        </p:nvCxnSpPr>
        <p:spPr>
          <a:xfrm>
            <a:off x="6096000" y="541685"/>
            <a:ext cx="0" cy="5211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4B10CD89-3F84-544C-BF6A-B3FB074AEE29}"/>
              </a:ext>
            </a:extLst>
          </p:cNvPr>
          <p:cNvSpPr txBox="1"/>
          <p:nvPr/>
        </p:nvSpPr>
        <p:spPr>
          <a:xfrm>
            <a:off x="5303046" y="1058346"/>
            <a:ext cx="15859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Homepage</a:t>
            </a:r>
          </a:p>
        </p:txBody>
      </p:sp>
      <p:cxnSp>
        <p:nvCxnSpPr>
          <p:cNvPr id="16" name="Straight Connector 15">
            <a:extLst>
              <a:ext uri="{FF2B5EF4-FFF2-40B4-BE49-F238E27FC236}">
                <a16:creationId xmlns:a16="http://schemas.microsoft.com/office/drawing/2014/main" id="{198C7C31-AAAC-574F-879B-1AF88D4D97E4}"/>
              </a:ext>
            </a:extLst>
          </p:cNvPr>
          <p:cNvCxnSpPr>
            <a:cxnSpLocks/>
            <a:stCxn id="11" idx="2"/>
          </p:cNvCxnSpPr>
          <p:nvPr/>
        </p:nvCxnSpPr>
        <p:spPr>
          <a:xfrm>
            <a:off x="6096000" y="1427678"/>
            <a:ext cx="0" cy="365759"/>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743DA8D3-D143-044C-928B-EAFCB475C324}"/>
              </a:ext>
            </a:extLst>
          </p:cNvPr>
          <p:cNvCxnSpPr>
            <a:cxnSpLocks/>
          </p:cNvCxnSpPr>
          <p:nvPr/>
        </p:nvCxnSpPr>
        <p:spPr>
          <a:xfrm flipH="1">
            <a:off x="1132305" y="1771650"/>
            <a:ext cx="5132765"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727F88A9-53DC-8D40-9693-06CE2AC7DCF4}"/>
              </a:ext>
            </a:extLst>
          </p:cNvPr>
          <p:cNvCxnSpPr>
            <a:cxnSpLocks/>
          </p:cNvCxnSpPr>
          <p:nvPr/>
        </p:nvCxnSpPr>
        <p:spPr>
          <a:xfrm flipH="1">
            <a:off x="1118018" y="1771650"/>
            <a:ext cx="14287" cy="542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A417C1F7-0442-6E4C-95C9-6ED3DFE372E2}"/>
              </a:ext>
            </a:extLst>
          </p:cNvPr>
          <p:cNvSpPr txBox="1"/>
          <p:nvPr/>
        </p:nvSpPr>
        <p:spPr>
          <a:xfrm>
            <a:off x="210771" y="2314576"/>
            <a:ext cx="184306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Patients Portal</a:t>
            </a:r>
          </a:p>
        </p:txBody>
      </p:sp>
      <p:cxnSp>
        <p:nvCxnSpPr>
          <p:cNvPr id="30" name="Straight Arrow Connector 29">
            <a:extLst>
              <a:ext uri="{FF2B5EF4-FFF2-40B4-BE49-F238E27FC236}">
                <a16:creationId xmlns:a16="http://schemas.microsoft.com/office/drawing/2014/main" id="{B25149C5-E5D3-AE43-9A23-DB6476A1F6A1}"/>
              </a:ext>
            </a:extLst>
          </p:cNvPr>
          <p:cNvCxnSpPr/>
          <p:nvPr/>
        </p:nvCxnSpPr>
        <p:spPr>
          <a:xfrm>
            <a:off x="3457575" y="1785938"/>
            <a:ext cx="0" cy="528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1C7EA2C2-C3C8-7F4D-B6AE-FF5EA2FC6523}"/>
              </a:ext>
            </a:extLst>
          </p:cNvPr>
          <p:cNvSpPr txBox="1"/>
          <p:nvPr/>
        </p:nvSpPr>
        <p:spPr>
          <a:xfrm>
            <a:off x="2621776" y="2300288"/>
            <a:ext cx="184306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Doctors Portal</a:t>
            </a:r>
          </a:p>
        </p:txBody>
      </p:sp>
      <p:cxnSp>
        <p:nvCxnSpPr>
          <p:cNvPr id="34" name="Straight Arrow Connector 33">
            <a:extLst>
              <a:ext uri="{FF2B5EF4-FFF2-40B4-BE49-F238E27FC236}">
                <a16:creationId xmlns:a16="http://schemas.microsoft.com/office/drawing/2014/main" id="{04B20320-2CE1-3644-ABC1-E5DA64AE0656}"/>
              </a:ext>
            </a:extLst>
          </p:cNvPr>
          <p:cNvCxnSpPr/>
          <p:nvPr/>
        </p:nvCxnSpPr>
        <p:spPr>
          <a:xfrm>
            <a:off x="6096000" y="1785938"/>
            <a:ext cx="0" cy="528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9B93DA37-3FEC-A94C-A3BA-7CEA4C19313A}"/>
              </a:ext>
            </a:extLst>
          </p:cNvPr>
          <p:cNvSpPr txBox="1"/>
          <p:nvPr/>
        </p:nvSpPr>
        <p:spPr>
          <a:xfrm>
            <a:off x="5239941" y="2314576"/>
            <a:ext cx="17145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Smart Doctor</a:t>
            </a:r>
          </a:p>
        </p:txBody>
      </p:sp>
      <p:cxnSp>
        <p:nvCxnSpPr>
          <p:cNvPr id="37" name="Straight Connector 36">
            <a:extLst>
              <a:ext uri="{FF2B5EF4-FFF2-40B4-BE49-F238E27FC236}">
                <a16:creationId xmlns:a16="http://schemas.microsoft.com/office/drawing/2014/main" id="{8D722AE7-6257-6946-AB51-6A880CF37C0B}"/>
              </a:ext>
            </a:extLst>
          </p:cNvPr>
          <p:cNvCxnSpPr/>
          <p:nvPr/>
        </p:nvCxnSpPr>
        <p:spPr>
          <a:xfrm>
            <a:off x="6265069" y="1771650"/>
            <a:ext cx="2478881"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4D447355-A19D-E543-86BD-218FB80F9130}"/>
              </a:ext>
            </a:extLst>
          </p:cNvPr>
          <p:cNvCxnSpPr/>
          <p:nvPr/>
        </p:nvCxnSpPr>
        <p:spPr>
          <a:xfrm>
            <a:off x="8472488" y="1785938"/>
            <a:ext cx="0" cy="528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20C8718E-AA33-0D4C-9796-F53B31F0DF5F}"/>
              </a:ext>
            </a:extLst>
          </p:cNvPr>
          <p:cNvSpPr txBox="1"/>
          <p:nvPr/>
        </p:nvSpPr>
        <p:spPr>
          <a:xfrm>
            <a:off x="7529511" y="2300288"/>
            <a:ext cx="224313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Emergency Care </a:t>
            </a:r>
          </a:p>
        </p:txBody>
      </p:sp>
      <p:cxnSp>
        <p:nvCxnSpPr>
          <p:cNvPr id="42" name="Straight Connector 41">
            <a:extLst>
              <a:ext uri="{FF2B5EF4-FFF2-40B4-BE49-F238E27FC236}">
                <a16:creationId xmlns:a16="http://schemas.microsoft.com/office/drawing/2014/main" id="{162F9EE6-62A5-1448-A5E1-32532B73F66A}"/>
              </a:ext>
            </a:extLst>
          </p:cNvPr>
          <p:cNvCxnSpPr/>
          <p:nvPr/>
        </p:nvCxnSpPr>
        <p:spPr>
          <a:xfrm>
            <a:off x="8758238" y="1771650"/>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649DEB28-7DDF-2840-AB33-143F227F2FE5}"/>
              </a:ext>
            </a:extLst>
          </p:cNvPr>
          <p:cNvCxnSpPr/>
          <p:nvPr/>
        </p:nvCxnSpPr>
        <p:spPr>
          <a:xfrm>
            <a:off x="11144250" y="1771650"/>
            <a:ext cx="0" cy="528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38533A57-FA64-AE46-B47B-B3CE251276EF}"/>
              </a:ext>
            </a:extLst>
          </p:cNvPr>
          <p:cNvSpPr txBox="1"/>
          <p:nvPr/>
        </p:nvSpPr>
        <p:spPr>
          <a:xfrm>
            <a:off x="10347718" y="2300288"/>
            <a:ext cx="13716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Feedback</a:t>
            </a:r>
          </a:p>
        </p:txBody>
      </p:sp>
      <p:cxnSp>
        <p:nvCxnSpPr>
          <p:cNvPr id="50" name="Straight Connector 49">
            <a:extLst>
              <a:ext uri="{FF2B5EF4-FFF2-40B4-BE49-F238E27FC236}">
                <a16:creationId xmlns:a16="http://schemas.microsoft.com/office/drawing/2014/main" id="{408CA3B9-41DF-1143-9E03-E6A5C979693C}"/>
              </a:ext>
            </a:extLst>
          </p:cNvPr>
          <p:cNvCxnSpPr>
            <a:cxnSpLocks/>
            <a:stCxn id="28" idx="2"/>
          </p:cNvCxnSpPr>
          <p:nvPr/>
        </p:nvCxnSpPr>
        <p:spPr>
          <a:xfrm flipH="1">
            <a:off x="1125161" y="2683908"/>
            <a:ext cx="7145" cy="318611"/>
          </a:xfrm>
          <a:prstGeom prst="line">
            <a:avLst/>
          </a:prstGeom>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9F375C9A-0D3F-F447-B642-18D9A3BADBDD}"/>
              </a:ext>
            </a:extLst>
          </p:cNvPr>
          <p:cNvSpPr txBox="1"/>
          <p:nvPr/>
        </p:nvSpPr>
        <p:spPr>
          <a:xfrm>
            <a:off x="471493" y="3002519"/>
            <a:ext cx="1257296" cy="276999"/>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t>Login Page</a:t>
            </a:r>
          </a:p>
        </p:txBody>
      </p:sp>
      <p:cxnSp>
        <p:nvCxnSpPr>
          <p:cNvPr id="56" name="Straight Connector 55">
            <a:extLst>
              <a:ext uri="{FF2B5EF4-FFF2-40B4-BE49-F238E27FC236}">
                <a16:creationId xmlns:a16="http://schemas.microsoft.com/office/drawing/2014/main" id="{275450F2-190E-8C49-9224-62676AC875C6}"/>
              </a:ext>
            </a:extLst>
          </p:cNvPr>
          <p:cNvCxnSpPr>
            <a:cxnSpLocks/>
            <a:stCxn id="54" idx="2"/>
          </p:cNvCxnSpPr>
          <p:nvPr/>
        </p:nvCxnSpPr>
        <p:spPr>
          <a:xfrm>
            <a:off x="1100141" y="3279518"/>
            <a:ext cx="0" cy="363795"/>
          </a:xfrm>
          <a:prstGeom prst="line">
            <a:avLst/>
          </a:prstGeom>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5F0B1F4B-337F-BE4B-B5D7-8A5EF5E37AF0}"/>
              </a:ext>
            </a:extLst>
          </p:cNvPr>
          <p:cNvSpPr txBox="1"/>
          <p:nvPr/>
        </p:nvSpPr>
        <p:spPr>
          <a:xfrm>
            <a:off x="335769" y="3643313"/>
            <a:ext cx="1528743" cy="2923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300" dirty="0"/>
              <a:t>User Dashboard</a:t>
            </a:r>
          </a:p>
        </p:txBody>
      </p:sp>
      <p:cxnSp>
        <p:nvCxnSpPr>
          <p:cNvPr id="64" name="Straight Connector 63">
            <a:extLst>
              <a:ext uri="{FF2B5EF4-FFF2-40B4-BE49-F238E27FC236}">
                <a16:creationId xmlns:a16="http://schemas.microsoft.com/office/drawing/2014/main" id="{CEFAA202-B40B-DB43-A583-482DE7989FC1}"/>
              </a:ext>
            </a:extLst>
          </p:cNvPr>
          <p:cNvCxnSpPr>
            <a:cxnSpLocks/>
          </p:cNvCxnSpPr>
          <p:nvPr/>
        </p:nvCxnSpPr>
        <p:spPr>
          <a:xfrm>
            <a:off x="471493" y="3935701"/>
            <a:ext cx="0" cy="2636549"/>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47446DBB-1990-EC4B-8D87-9E163D45EC42}"/>
              </a:ext>
            </a:extLst>
          </p:cNvPr>
          <p:cNvCxnSpPr/>
          <p:nvPr/>
        </p:nvCxnSpPr>
        <p:spPr>
          <a:xfrm>
            <a:off x="471493" y="4271963"/>
            <a:ext cx="371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0BA79061-FD86-6D40-B8B3-5766AE830CC0}"/>
              </a:ext>
            </a:extLst>
          </p:cNvPr>
          <p:cNvSpPr txBox="1"/>
          <p:nvPr/>
        </p:nvSpPr>
        <p:spPr>
          <a:xfrm>
            <a:off x="842963" y="4122376"/>
            <a:ext cx="1317990" cy="276999"/>
          </a:xfrm>
          <a:prstGeom prst="rect">
            <a:avLst/>
          </a:prstGeom>
          <a:noFill/>
        </p:spPr>
        <p:txBody>
          <a:bodyPr wrap="none" rtlCol="0">
            <a:spAutoFit/>
          </a:bodyPr>
          <a:lstStyle/>
          <a:p>
            <a:r>
              <a:rPr lang="en-US" sz="1200" dirty="0"/>
              <a:t>Medical History</a:t>
            </a:r>
          </a:p>
        </p:txBody>
      </p:sp>
      <p:cxnSp>
        <p:nvCxnSpPr>
          <p:cNvPr id="71" name="Straight Arrow Connector 70">
            <a:extLst>
              <a:ext uri="{FF2B5EF4-FFF2-40B4-BE49-F238E27FC236}">
                <a16:creationId xmlns:a16="http://schemas.microsoft.com/office/drawing/2014/main" id="{5D65060B-9AD5-4044-9885-2BE0DE2B789F}"/>
              </a:ext>
            </a:extLst>
          </p:cNvPr>
          <p:cNvCxnSpPr/>
          <p:nvPr/>
        </p:nvCxnSpPr>
        <p:spPr>
          <a:xfrm>
            <a:off x="471493" y="4657725"/>
            <a:ext cx="371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933B647D-3AE6-074A-B41C-136F369D5E73}"/>
              </a:ext>
            </a:extLst>
          </p:cNvPr>
          <p:cNvCxnSpPr/>
          <p:nvPr/>
        </p:nvCxnSpPr>
        <p:spPr>
          <a:xfrm>
            <a:off x="471493" y="5043488"/>
            <a:ext cx="371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C317ECA0-1066-C548-8BBC-590C8FA37BED}"/>
              </a:ext>
            </a:extLst>
          </p:cNvPr>
          <p:cNvCxnSpPr/>
          <p:nvPr/>
        </p:nvCxnSpPr>
        <p:spPr>
          <a:xfrm>
            <a:off x="471493" y="5472113"/>
            <a:ext cx="371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FA59379F-76FD-7443-B721-0249BA41AB61}"/>
              </a:ext>
            </a:extLst>
          </p:cNvPr>
          <p:cNvSpPr txBox="1"/>
          <p:nvPr/>
        </p:nvSpPr>
        <p:spPr>
          <a:xfrm>
            <a:off x="842963" y="4539824"/>
            <a:ext cx="1154483" cy="292388"/>
          </a:xfrm>
          <a:prstGeom prst="rect">
            <a:avLst/>
          </a:prstGeom>
          <a:noFill/>
        </p:spPr>
        <p:txBody>
          <a:bodyPr wrap="none" rtlCol="0">
            <a:spAutoFit/>
          </a:bodyPr>
          <a:lstStyle/>
          <a:p>
            <a:r>
              <a:rPr lang="en-US" sz="1300" dirty="0"/>
              <a:t>Bill Payment</a:t>
            </a:r>
          </a:p>
        </p:txBody>
      </p:sp>
      <p:sp>
        <p:nvSpPr>
          <p:cNvPr id="77" name="TextBox 76">
            <a:extLst>
              <a:ext uri="{FF2B5EF4-FFF2-40B4-BE49-F238E27FC236}">
                <a16:creationId xmlns:a16="http://schemas.microsoft.com/office/drawing/2014/main" id="{752E8E7B-AC35-1845-8A76-1443BBC4F134}"/>
              </a:ext>
            </a:extLst>
          </p:cNvPr>
          <p:cNvSpPr txBox="1"/>
          <p:nvPr/>
        </p:nvSpPr>
        <p:spPr>
          <a:xfrm>
            <a:off x="842963" y="4917043"/>
            <a:ext cx="1954381" cy="292388"/>
          </a:xfrm>
          <a:prstGeom prst="rect">
            <a:avLst/>
          </a:prstGeom>
          <a:noFill/>
        </p:spPr>
        <p:txBody>
          <a:bodyPr wrap="none" rtlCol="0">
            <a:spAutoFit/>
          </a:bodyPr>
          <a:lstStyle/>
          <a:p>
            <a:r>
              <a:rPr lang="en-US" sz="1300" dirty="0"/>
              <a:t>Book an appointment</a:t>
            </a:r>
          </a:p>
        </p:txBody>
      </p:sp>
      <p:sp>
        <p:nvSpPr>
          <p:cNvPr id="78" name="TextBox 77">
            <a:extLst>
              <a:ext uri="{FF2B5EF4-FFF2-40B4-BE49-F238E27FC236}">
                <a16:creationId xmlns:a16="http://schemas.microsoft.com/office/drawing/2014/main" id="{B9540909-A3F2-514E-9C0D-94CD87947633}"/>
              </a:ext>
            </a:extLst>
          </p:cNvPr>
          <p:cNvSpPr txBox="1"/>
          <p:nvPr/>
        </p:nvSpPr>
        <p:spPr>
          <a:xfrm>
            <a:off x="791657" y="5317943"/>
            <a:ext cx="1760442" cy="892552"/>
          </a:xfrm>
          <a:prstGeom prst="rect">
            <a:avLst/>
          </a:prstGeom>
          <a:noFill/>
        </p:spPr>
        <p:txBody>
          <a:bodyPr wrap="square" rtlCol="0">
            <a:spAutoFit/>
          </a:bodyPr>
          <a:lstStyle/>
          <a:p>
            <a:r>
              <a:rPr lang="en-US" sz="1300" dirty="0"/>
              <a:t>Customized patient </a:t>
            </a:r>
          </a:p>
          <a:p>
            <a:r>
              <a:rPr lang="en-US" sz="1300" dirty="0"/>
              <a:t>Medical Procedures tracking</a:t>
            </a:r>
          </a:p>
        </p:txBody>
      </p:sp>
      <p:cxnSp>
        <p:nvCxnSpPr>
          <p:cNvPr id="82" name="Straight Arrow Connector 81">
            <a:extLst>
              <a:ext uri="{FF2B5EF4-FFF2-40B4-BE49-F238E27FC236}">
                <a16:creationId xmlns:a16="http://schemas.microsoft.com/office/drawing/2014/main" id="{0B87BB14-93EA-294C-BE8C-CF7BAC0194ED}"/>
              </a:ext>
            </a:extLst>
          </p:cNvPr>
          <p:cNvCxnSpPr/>
          <p:nvPr/>
        </p:nvCxnSpPr>
        <p:spPr>
          <a:xfrm>
            <a:off x="471493" y="6386513"/>
            <a:ext cx="3898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EDE43AD2-121D-FD49-B654-2F42BC25A39C}"/>
              </a:ext>
            </a:extLst>
          </p:cNvPr>
          <p:cNvSpPr txBox="1"/>
          <p:nvPr/>
        </p:nvSpPr>
        <p:spPr>
          <a:xfrm>
            <a:off x="826077" y="6237015"/>
            <a:ext cx="1717137" cy="292388"/>
          </a:xfrm>
          <a:prstGeom prst="rect">
            <a:avLst/>
          </a:prstGeom>
          <a:noFill/>
        </p:spPr>
        <p:txBody>
          <a:bodyPr wrap="none" rtlCol="0">
            <a:spAutoFit/>
          </a:bodyPr>
          <a:lstStyle/>
          <a:p>
            <a:r>
              <a:rPr lang="en-US" sz="1300" dirty="0"/>
              <a:t>Connect to Doctor</a:t>
            </a:r>
          </a:p>
        </p:txBody>
      </p:sp>
      <p:cxnSp>
        <p:nvCxnSpPr>
          <p:cNvPr id="87" name="Straight Connector 86">
            <a:extLst>
              <a:ext uri="{FF2B5EF4-FFF2-40B4-BE49-F238E27FC236}">
                <a16:creationId xmlns:a16="http://schemas.microsoft.com/office/drawing/2014/main" id="{4BEB2F88-3BAA-DD4B-A120-B617BA649D2E}"/>
              </a:ext>
            </a:extLst>
          </p:cNvPr>
          <p:cNvCxnSpPr>
            <a:cxnSpLocks/>
            <a:stCxn id="31" idx="2"/>
          </p:cNvCxnSpPr>
          <p:nvPr/>
        </p:nvCxnSpPr>
        <p:spPr>
          <a:xfrm>
            <a:off x="3543311" y="2669620"/>
            <a:ext cx="0" cy="332899"/>
          </a:xfrm>
          <a:prstGeom prst="line">
            <a:avLst/>
          </a:prstGeom>
        </p:spPr>
        <p:style>
          <a:lnRef idx="1">
            <a:schemeClr val="dk1"/>
          </a:lnRef>
          <a:fillRef idx="0">
            <a:schemeClr val="dk1"/>
          </a:fillRef>
          <a:effectRef idx="0">
            <a:schemeClr val="dk1"/>
          </a:effectRef>
          <a:fontRef idx="minor">
            <a:schemeClr val="tx1"/>
          </a:fontRef>
        </p:style>
      </p:cxnSp>
      <p:sp>
        <p:nvSpPr>
          <p:cNvPr id="91" name="TextBox 90">
            <a:extLst>
              <a:ext uri="{FF2B5EF4-FFF2-40B4-BE49-F238E27FC236}">
                <a16:creationId xmlns:a16="http://schemas.microsoft.com/office/drawing/2014/main" id="{7951FDAD-A77F-E843-9E20-F6E3A74BAAF2}"/>
              </a:ext>
            </a:extLst>
          </p:cNvPr>
          <p:cNvSpPr txBox="1"/>
          <p:nvPr/>
        </p:nvSpPr>
        <p:spPr>
          <a:xfrm>
            <a:off x="2957522" y="2975015"/>
            <a:ext cx="1171575"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t>Login Page</a:t>
            </a:r>
          </a:p>
        </p:txBody>
      </p:sp>
      <p:cxnSp>
        <p:nvCxnSpPr>
          <p:cNvPr id="95" name="Straight Connector 94">
            <a:extLst>
              <a:ext uri="{FF2B5EF4-FFF2-40B4-BE49-F238E27FC236}">
                <a16:creationId xmlns:a16="http://schemas.microsoft.com/office/drawing/2014/main" id="{E2E2FBA6-79EA-3541-B224-0E43E3F43F9D}"/>
              </a:ext>
            </a:extLst>
          </p:cNvPr>
          <p:cNvCxnSpPr>
            <a:stCxn id="91" idx="2"/>
          </p:cNvCxnSpPr>
          <p:nvPr/>
        </p:nvCxnSpPr>
        <p:spPr>
          <a:xfrm>
            <a:off x="3543310" y="3252014"/>
            <a:ext cx="0" cy="391299"/>
          </a:xfrm>
          <a:prstGeom prst="line">
            <a:avLst/>
          </a:prstGeom>
        </p:spPr>
        <p:style>
          <a:lnRef idx="1">
            <a:schemeClr val="dk1"/>
          </a:lnRef>
          <a:fillRef idx="0">
            <a:schemeClr val="dk1"/>
          </a:fillRef>
          <a:effectRef idx="0">
            <a:schemeClr val="dk1"/>
          </a:effectRef>
          <a:fontRef idx="minor">
            <a:schemeClr val="tx1"/>
          </a:fontRef>
        </p:style>
      </p:cxnSp>
      <p:sp>
        <p:nvSpPr>
          <p:cNvPr id="96" name="TextBox 95">
            <a:extLst>
              <a:ext uri="{FF2B5EF4-FFF2-40B4-BE49-F238E27FC236}">
                <a16:creationId xmlns:a16="http://schemas.microsoft.com/office/drawing/2014/main" id="{1E96F49D-A456-4A43-A4BF-67F9F93D092E}"/>
              </a:ext>
            </a:extLst>
          </p:cNvPr>
          <p:cNvSpPr txBox="1"/>
          <p:nvPr/>
        </p:nvSpPr>
        <p:spPr>
          <a:xfrm>
            <a:off x="2797344" y="3643313"/>
            <a:ext cx="1760369"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t>Doctor Dashboard</a:t>
            </a:r>
          </a:p>
        </p:txBody>
      </p:sp>
      <p:cxnSp>
        <p:nvCxnSpPr>
          <p:cNvPr id="98" name="Straight Connector 97">
            <a:extLst>
              <a:ext uri="{FF2B5EF4-FFF2-40B4-BE49-F238E27FC236}">
                <a16:creationId xmlns:a16="http://schemas.microsoft.com/office/drawing/2014/main" id="{F5866E84-81B8-0C4B-92BF-B7E0B1DBFDF1}"/>
              </a:ext>
            </a:extLst>
          </p:cNvPr>
          <p:cNvCxnSpPr>
            <a:cxnSpLocks/>
          </p:cNvCxnSpPr>
          <p:nvPr/>
        </p:nvCxnSpPr>
        <p:spPr>
          <a:xfrm>
            <a:off x="2943244" y="3920312"/>
            <a:ext cx="0" cy="2316703"/>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6EFA5BEC-67BB-654B-B518-AA027C05D118}"/>
              </a:ext>
            </a:extLst>
          </p:cNvPr>
          <p:cNvCxnSpPr/>
          <p:nvPr/>
        </p:nvCxnSpPr>
        <p:spPr>
          <a:xfrm>
            <a:off x="2957522" y="4260875"/>
            <a:ext cx="3714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568EC11D-0DC9-1D44-AF2B-81C56C8CF9EE}"/>
              </a:ext>
            </a:extLst>
          </p:cNvPr>
          <p:cNvCxnSpPr/>
          <p:nvPr/>
        </p:nvCxnSpPr>
        <p:spPr>
          <a:xfrm>
            <a:off x="2957532" y="4917043"/>
            <a:ext cx="3714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E17BA2DF-DAFC-3D45-8A53-17B46F69DABB}"/>
              </a:ext>
            </a:extLst>
          </p:cNvPr>
          <p:cNvCxnSpPr>
            <a:cxnSpLocks/>
          </p:cNvCxnSpPr>
          <p:nvPr/>
        </p:nvCxnSpPr>
        <p:spPr>
          <a:xfrm>
            <a:off x="2957522" y="5472113"/>
            <a:ext cx="3714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TextBox 105">
            <a:extLst>
              <a:ext uri="{FF2B5EF4-FFF2-40B4-BE49-F238E27FC236}">
                <a16:creationId xmlns:a16="http://schemas.microsoft.com/office/drawing/2014/main" id="{CA8BDB6B-D003-2440-A146-9B0D6797A7EC}"/>
              </a:ext>
            </a:extLst>
          </p:cNvPr>
          <p:cNvSpPr txBox="1"/>
          <p:nvPr/>
        </p:nvSpPr>
        <p:spPr>
          <a:xfrm>
            <a:off x="3239685" y="4112806"/>
            <a:ext cx="1614475" cy="492443"/>
          </a:xfrm>
          <a:prstGeom prst="rect">
            <a:avLst/>
          </a:prstGeom>
          <a:noFill/>
        </p:spPr>
        <p:txBody>
          <a:bodyPr wrap="square" rtlCol="0">
            <a:spAutoFit/>
          </a:bodyPr>
          <a:lstStyle/>
          <a:p>
            <a:r>
              <a:rPr lang="en-US" sz="1300" dirty="0"/>
              <a:t>Schedule/Cancel Appointments</a:t>
            </a:r>
          </a:p>
        </p:txBody>
      </p:sp>
      <p:sp>
        <p:nvSpPr>
          <p:cNvPr id="107" name="TextBox 106">
            <a:extLst>
              <a:ext uri="{FF2B5EF4-FFF2-40B4-BE49-F238E27FC236}">
                <a16:creationId xmlns:a16="http://schemas.microsoft.com/office/drawing/2014/main" id="{72E9B25A-8CFD-EC4D-A134-8ACA169194E3}"/>
              </a:ext>
            </a:extLst>
          </p:cNvPr>
          <p:cNvSpPr txBox="1"/>
          <p:nvPr/>
        </p:nvSpPr>
        <p:spPr>
          <a:xfrm>
            <a:off x="3271851" y="4686018"/>
            <a:ext cx="2299027" cy="492443"/>
          </a:xfrm>
          <a:prstGeom prst="rect">
            <a:avLst/>
          </a:prstGeom>
          <a:noFill/>
        </p:spPr>
        <p:txBody>
          <a:bodyPr wrap="none" rtlCol="0">
            <a:spAutoFit/>
          </a:bodyPr>
          <a:lstStyle/>
          <a:p>
            <a:r>
              <a:rPr lang="en-US" sz="1300" dirty="0"/>
              <a:t>Complete Database of all</a:t>
            </a:r>
          </a:p>
          <a:p>
            <a:r>
              <a:rPr lang="en-US" sz="1300" dirty="0"/>
              <a:t>the Patients</a:t>
            </a:r>
          </a:p>
        </p:txBody>
      </p:sp>
      <p:sp>
        <p:nvSpPr>
          <p:cNvPr id="108" name="TextBox 107">
            <a:extLst>
              <a:ext uri="{FF2B5EF4-FFF2-40B4-BE49-F238E27FC236}">
                <a16:creationId xmlns:a16="http://schemas.microsoft.com/office/drawing/2014/main" id="{11D3CC6D-B84D-B743-926F-A08E87F3BE2D}"/>
              </a:ext>
            </a:extLst>
          </p:cNvPr>
          <p:cNvSpPr txBox="1"/>
          <p:nvPr/>
        </p:nvSpPr>
        <p:spPr>
          <a:xfrm>
            <a:off x="3271851" y="5275303"/>
            <a:ext cx="2056409" cy="692497"/>
          </a:xfrm>
          <a:prstGeom prst="rect">
            <a:avLst/>
          </a:prstGeom>
          <a:noFill/>
        </p:spPr>
        <p:txBody>
          <a:bodyPr wrap="square" rtlCol="0">
            <a:spAutoFit/>
          </a:bodyPr>
          <a:lstStyle/>
          <a:p>
            <a:r>
              <a:rPr lang="en-US" sz="1300" dirty="0"/>
              <a:t>Online consultation to patients via video call/chat</a:t>
            </a:r>
          </a:p>
        </p:txBody>
      </p:sp>
      <p:cxnSp>
        <p:nvCxnSpPr>
          <p:cNvPr id="110" name="Straight Arrow Connector 109">
            <a:extLst>
              <a:ext uri="{FF2B5EF4-FFF2-40B4-BE49-F238E27FC236}">
                <a16:creationId xmlns:a16="http://schemas.microsoft.com/office/drawing/2014/main" id="{66AF34E1-E7FF-F14A-8FB6-10560DEEB8A0}"/>
              </a:ext>
            </a:extLst>
          </p:cNvPr>
          <p:cNvCxnSpPr>
            <a:cxnSpLocks/>
          </p:cNvCxnSpPr>
          <p:nvPr/>
        </p:nvCxnSpPr>
        <p:spPr>
          <a:xfrm>
            <a:off x="2957522" y="6072188"/>
            <a:ext cx="3714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2" name="TextBox 111">
            <a:extLst>
              <a:ext uri="{FF2B5EF4-FFF2-40B4-BE49-F238E27FC236}">
                <a16:creationId xmlns:a16="http://schemas.microsoft.com/office/drawing/2014/main" id="{4C5BEE9E-FD93-DE47-8AA6-0E10240F4C0A}"/>
              </a:ext>
            </a:extLst>
          </p:cNvPr>
          <p:cNvSpPr txBox="1"/>
          <p:nvPr/>
        </p:nvSpPr>
        <p:spPr>
          <a:xfrm>
            <a:off x="3237470" y="5944627"/>
            <a:ext cx="2002471" cy="292388"/>
          </a:xfrm>
          <a:prstGeom prst="rect">
            <a:avLst/>
          </a:prstGeom>
          <a:noFill/>
        </p:spPr>
        <p:txBody>
          <a:bodyPr wrap="none" rtlCol="0">
            <a:spAutoFit/>
          </a:bodyPr>
          <a:lstStyle/>
          <a:p>
            <a:r>
              <a:rPr lang="en-US" sz="1300" dirty="0"/>
              <a:t>Track patient recovery</a:t>
            </a:r>
          </a:p>
        </p:txBody>
      </p:sp>
      <p:cxnSp>
        <p:nvCxnSpPr>
          <p:cNvPr id="115" name="Straight Connector 114">
            <a:extLst>
              <a:ext uri="{FF2B5EF4-FFF2-40B4-BE49-F238E27FC236}">
                <a16:creationId xmlns:a16="http://schemas.microsoft.com/office/drawing/2014/main" id="{2EA7F445-F3AA-3D49-9BB0-9311D56FF6C9}"/>
              </a:ext>
            </a:extLst>
          </p:cNvPr>
          <p:cNvCxnSpPr>
            <a:stCxn id="35" idx="2"/>
          </p:cNvCxnSpPr>
          <p:nvPr/>
        </p:nvCxnSpPr>
        <p:spPr>
          <a:xfrm flipH="1">
            <a:off x="6096000" y="2683908"/>
            <a:ext cx="1191" cy="429606"/>
          </a:xfrm>
          <a:prstGeom prst="line">
            <a:avLst/>
          </a:prstGeom>
        </p:spPr>
        <p:style>
          <a:lnRef idx="1">
            <a:schemeClr val="dk1"/>
          </a:lnRef>
          <a:fillRef idx="0">
            <a:schemeClr val="dk1"/>
          </a:fillRef>
          <a:effectRef idx="0">
            <a:schemeClr val="dk1"/>
          </a:effectRef>
          <a:fontRef idx="minor">
            <a:schemeClr val="tx1"/>
          </a:fontRef>
        </p:style>
      </p:cxnSp>
      <p:sp>
        <p:nvSpPr>
          <p:cNvPr id="116" name="TextBox 115">
            <a:extLst>
              <a:ext uri="{FF2B5EF4-FFF2-40B4-BE49-F238E27FC236}">
                <a16:creationId xmlns:a16="http://schemas.microsoft.com/office/drawing/2014/main" id="{830EDE74-6737-FB40-9E17-39C87B5D4E49}"/>
              </a:ext>
            </a:extLst>
          </p:cNvPr>
          <p:cNvSpPr txBox="1"/>
          <p:nvPr/>
        </p:nvSpPr>
        <p:spPr>
          <a:xfrm>
            <a:off x="5073255" y="3113516"/>
            <a:ext cx="2290691"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An AI enabled chatbot</a:t>
            </a:r>
          </a:p>
        </p:txBody>
      </p:sp>
      <p:cxnSp>
        <p:nvCxnSpPr>
          <p:cNvPr id="118" name="Straight Connector 117">
            <a:extLst>
              <a:ext uri="{FF2B5EF4-FFF2-40B4-BE49-F238E27FC236}">
                <a16:creationId xmlns:a16="http://schemas.microsoft.com/office/drawing/2014/main" id="{C5B12538-6CE0-6D4C-9CC1-5A160461F3E1}"/>
              </a:ext>
            </a:extLst>
          </p:cNvPr>
          <p:cNvCxnSpPr>
            <a:cxnSpLocks/>
            <a:stCxn id="116" idx="2"/>
          </p:cNvCxnSpPr>
          <p:nvPr/>
        </p:nvCxnSpPr>
        <p:spPr>
          <a:xfrm>
            <a:off x="6218601" y="3421293"/>
            <a:ext cx="0" cy="514408"/>
          </a:xfrm>
          <a:prstGeom prst="line">
            <a:avLst/>
          </a:prstGeom>
        </p:spPr>
        <p:style>
          <a:lnRef idx="1">
            <a:schemeClr val="dk1"/>
          </a:lnRef>
          <a:fillRef idx="0">
            <a:schemeClr val="dk1"/>
          </a:fillRef>
          <a:effectRef idx="0">
            <a:schemeClr val="dk1"/>
          </a:effectRef>
          <a:fontRef idx="minor">
            <a:schemeClr val="tx1"/>
          </a:fontRef>
        </p:style>
      </p:cxnSp>
      <p:sp>
        <p:nvSpPr>
          <p:cNvPr id="120" name="TextBox 119">
            <a:extLst>
              <a:ext uri="{FF2B5EF4-FFF2-40B4-BE49-F238E27FC236}">
                <a16:creationId xmlns:a16="http://schemas.microsoft.com/office/drawing/2014/main" id="{DF1D14F4-552A-0241-9A7C-3F7AE1A09872}"/>
              </a:ext>
            </a:extLst>
          </p:cNvPr>
          <p:cNvSpPr txBox="1"/>
          <p:nvPr/>
        </p:nvSpPr>
        <p:spPr>
          <a:xfrm>
            <a:off x="5582063" y="3957787"/>
            <a:ext cx="1372378"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This chatbot will be able to Predict a patient's prescription based on his/her symptoms</a:t>
            </a:r>
          </a:p>
        </p:txBody>
      </p:sp>
      <p:cxnSp>
        <p:nvCxnSpPr>
          <p:cNvPr id="122" name="Straight Connector 121">
            <a:extLst>
              <a:ext uri="{FF2B5EF4-FFF2-40B4-BE49-F238E27FC236}">
                <a16:creationId xmlns:a16="http://schemas.microsoft.com/office/drawing/2014/main" id="{C608E792-CE62-4946-A394-D88688EC3F38}"/>
              </a:ext>
            </a:extLst>
          </p:cNvPr>
          <p:cNvCxnSpPr>
            <a:cxnSpLocks/>
          </p:cNvCxnSpPr>
          <p:nvPr/>
        </p:nvCxnSpPr>
        <p:spPr>
          <a:xfrm>
            <a:off x="8451056" y="2683908"/>
            <a:ext cx="0" cy="508813"/>
          </a:xfrm>
          <a:prstGeom prst="line">
            <a:avLst/>
          </a:prstGeom>
        </p:spPr>
        <p:style>
          <a:lnRef idx="1">
            <a:schemeClr val="dk1"/>
          </a:lnRef>
          <a:fillRef idx="0">
            <a:schemeClr val="dk1"/>
          </a:fillRef>
          <a:effectRef idx="0">
            <a:schemeClr val="dk1"/>
          </a:effectRef>
          <a:fontRef idx="minor">
            <a:schemeClr val="tx1"/>
          </a:fontRef>
        </p:style>
      </p:cxnSp>
      <p:sp>
        <p:nvSpPr>
          <p:cNvPr id="129" name="TextBox 128">
            <a:extLst>
              <a:ext uri="{FF2B5EF4-FFF2-40B4-BE49-F238E27FC236}">
                <a16:creationId xmlns:a16="http://schemas.microsoft.com/office/drawing/2014/main" id="{247BB4B7-E70A-8946-BD5A-C1BBC0BC632B}"/>
              </a:ext>
            </a:extLst>
          </p:cNvPr>
          <p:cNvSpPr txBox="1"/>
          <p:nvPr/>
        </p:nvSpPr>
        <p:spPr>
          <a:xfrm>
            <a:off x="7673474" y="3198257"/>
            <a:ext cx="1671635" cy="24929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300" dirty="0"/>
              <a:t>Powered by an AI Chatbot this webpage aims to immediately call for an emergency procedures along with calling for an ambulance this webpage will also be able to inform the hospital to prepare for the OT </a:t>
            </a:r>
          </a:p>
        </p:txBody>
      </p:sp>
      <p:cxnSp>
        <p:nvCxnSpPr>
          <p:cNvPr id="133" name="Straight Connector 132">
            <a:extLst>
              <a:ext uri="{FF2B5EF4-FFF2-40B4-BE49-F238E27FC236}">
                <a16:creationId xmlns:a16="http://schemas.microsoft.com/office/drawing/2014/main" id="{1237B6D4-074E-774D-B9ED-CA914E4A9CEB}"/>
              </a:ext>
            </a:extLst>
          </p:cNvPr>
          <p:cNvCxnSpPr>
            <a:cxnSpLocks/>
            <a:stCxn id="45" idx="2"/>
          </p:cNvCxnSpPr>
          <p:nvPr/>
        </p:nvCxnSpPr>
        <p:spPr>
          <a:xfrm>
            <a:off x="11033520" y="2669620"/>
            <a:ext cx="0" cy="523101"/>
          </a:xfrm>
          <a:prstGeom prst="line">
            <a:avLst/>
          </a:prstGeom>
        </p:spPr>
        <p:style>
          <a:lnRef idx="1">
            <a:schemeClr val="dk1"/>
          </a:lnRef>
          <a:fillRef idx="0">
            <a:schemeClr val="dk1"/>
          </a:fillRef>
          <a:effectRef idx="0">
            <a:schemeClr val="dk1"/>
          </a:effectRef>
          <a:fontRef idx="minor">
            <a:schemeClr val="tx1"/>
          </a:fontRef>
        </p:style>
      </p:cxnSp>
      <p:sp>
        <p:nvSpPr>
          <p:cNvPr id="134" name="TextBox 133">
            <a:extLst>
              <a:ext uri="{FF2B5EF4-FFF2-40B4-BE49-F238E27FC236}">
                <a16:creationId xmlns:a16="http://schemas.microsoft.com/office/drawing/2014/main" id="{8C862551-3749-844C-ADEF-C0EE10D83A2A}"/>
              </a:ext>
            </a:extLst>
          </p:cNvPr>
          <p:cNvSpPr txBox="1"/>
          <p:nvPr/>
        </p:nvSpPr>
        <p:spPr>
          <a:xfrm>
            <a:off x="9915525" y="3192721"/>
            <a:ext cx="1803787" cy="4924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300" dirty="0"/>
              <a:t>Record feedback of the user </a:t>
            </a:r>
          </a:p>
        </p:txBody>
      </p:sp>
      <p:cxnSp>
        <p:nvCxnSpPr>
          <p:cNvPr id="137" name="Straight Connector 136">
            <a:extLst>
              <a:ext uri="{FF2B5EF4-FFF2-40B4-BE49-F238E27FC236}">
                <a16:creationId xmlns:a16="http://schemas.microsoft.com/office/drawing/2014/main" id="{13F97523-F6CA-D94F-9E07-BB551966DEF9}"/>
              </a:ext>
            </a:extLst>
          </p:cNvPr>
          <p:cNvCxnSpPr>
            <a:cxnSpLocks/>
            <a:stCxn id="134" idx="2"/>
            <a:endCxn id="139" idx="0"/>
          </p:cNvCxnSpPr>
          <p:nvPr/>
        </p:nvCxnSpPr>
        <p:spPr>
          <a:xfrm flipH="1">
            <a:off x="10817418" y="3685164"/>
            <a:ext cx="1" cy="480239"/>
          </a:xfrm>
          <a:prstGeom prst="line">
            <a:avLst/>
          </a:prstGeom>
        </p:spPr>
        <p:style>
          <a:lnRef idx="1">
            <a:schemeClr val="dk1"/>
          </a:lnRef>
          <a:fillRef idx="0">
            <a:schemeClr val="dk1"/>
          </a:fillRef>
          <a:effectRef idx="0">
            <a:schemeClr val="dk1"/>
          </a:effectRef>
          <a:fontRef idx="minor">
            <a:schemeClr val="tx1"/>
          </a:fontRef>
        </p:style>
      </p:cxnSp>
      <p:sp>
        <p:nvSpPr>
          <p:cNvPr id="139" name="TextBox 138">
            <a:extLst>
              <a:ext uri="{FF2B5EF4-FFF2-40B4-BE49-F238E27FC236}">
                <a16:creationId xmlns:a16="http://schemas.microsoft.com/office/drawing/2014/main" id="{8BC6CF06-F2F9-674A-816E-B44ADBBDD020}"/>
              </a:ext>
            </a:extLst>
          </p:cNvPr>
          <p:cNvSpPr txBox="1"/>
          <p:nvPr/>
        </p:nvSpPr>
        <p:spPr>
          <a:xfrm>
            <a:off x="9915525" y="4165403"/>
            <a:ext cx="1803785" cy="4924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300" dirty="0"/>
              <a:t>Register Complaints by User</a:t>
            </a:r>
          </a:p>
        </p:txBody>
      </p:sp>
      <p:sp>
        <p:nvSpPr>
          <p:cNvPr id="148" name="TextBox 147">
            <a:extLst>
              <a:ext uri="{FF2B5EF4-FFF2-40B4-BE49-F238E27FC236}">
                <a16:creationId xmlns:a16="http://schemas.microsoft.com/office/drawing/2014/main" id="{E257C256-7A7F-C143-8E49-CBE6C0A20464}"/>
              </a:ext>
            </a:extLst>
          </p:cNvPr>
          <p:cNvSpPr txBox="1"/>
          <p:nvPr/>
        </p:nvSpPr>
        <p:spPr>
          <a:xfrm>
            <a:off x="8509291" y="6209781"/>
            <a:ext cx="3396438" cy="461665"/>
          </a:xfrm>
          <a:prstGeom prst="rect">
            <a:avLst/>
          </a:prstGeom>
          <a:noFill/>
        </p:spPr>
        <p:txBody>
          <a:bodyPr wrap="square" rtlCol="0">
            <a:spAutoFit/>
          </a:bodyPr>
          <a:lstStyle/>
          <a:p>
            <a:r>
              <a:rPr lang="en-US" sz="1200" dirty="0"/>
              <a:t>*All webpages are chatbot enabled to provide a user-friendly experience </a:t>
            </a:r>
          </a:p>
        </p:txBody>
      </p:sp>
    </p:spTree>
    <p:extLst>
      <p:ext uri="{BB962C8B-B14F-4D97-AF65-F5344CB8AC3E}">
        <p14:creationId xmlns:p14="http://schemas.microsoft.com/office/powerpoint/2010/main" val="346702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1604-A835-AD44-AE6B-528149997590}"/>
              </a:ext>
            </a:extLst>
          </p:cNvPr>
          <p:cNvSpPr>
            <a:spLocks noGrp="1"/>
          </p:cNvSpPr>
          <p:nvPr>
            <p:ph type="title"/>
          </p:nvPr>
        </p:nvSpPr>
        <p:spPr/>
        <p:txBody>
          <a:bodyPr/>
          <a:lstStyle/>
          <a:p>
            <a:pPr algn="ctr"/>
            <a:r>
              <a:rPr lang="en-US" dirty="0"/>
              <a:t>Key Features</a:t>
            </a:r>
          </a:p>
        </p:txBody>
      </p:sp>
      <p:sp>
        <p:nvSpPr>
          <p:cNvPr id="3" name="Content Placeholder 2">
            <a:extLst>
              <a:ext uri="{FF2B5EF4-FFF2-40B4-BE49-F238E27FC236}">
                <a16:creationId xmlns:a16="http://schemas.microsoft.com/office/drawing/2014/main" id="{7894FACC-6B07-D146-A862-5DF424A1EB93}"/>
              </a:ext>
            </a:extLst>
          </p:cNvPr>
          <p:cNvSpPr>
            <a:spLocks noGrp="1"/>
          </p:cNvSpPr>
          <p:nvPr>
            <p:ph idx="1"/>
          </p:nvPr>
        </p:nvSpPr>
        <p:spPr>
          <a:xfrm>
            <a:off x="613318" y="2274849"/>
            <a:ext cx="10660566" cy="4159405"/>
          </a:xfrm>
        </p:spPr>
        <p:txBody>
          <a:bodyPr/>
          <a:lstStyle/>
          <a:p>
            <a:pPr>
              <a:buFont typeface="+mj-lt"/>
              <a:buAutoNum type="arabicPeriod"/>
            </a:pPr>
            <a:r>
              <a:rPr lang="en-US" sz="1600" b="1" dirty="0">
                <a:solidFill>
                  <a:schemeClr val="tx1"/>
                </a:solidFill>
              </a:rPr>
              <a:t>Medicus: </a:t>
            </a:r>
            <a:r>
              <a:rPr lang="en-US" sz="1600" dirty="0">
                <a:solidFill>
                  <a:schemeClr val="tx1"/>
                </a:solidFill>
              </a:rPr>
              <a:t>The AI enabled chatbot which is visioned to act as a Doctor with highly accurate responses. This chatbot has been designed in a way that it asks around </a:t>
            </a:r>
            <a:r>
              <a:rPr lang="en-US" sz="1600" b="1" dirty="0">
                <a:solidFill>
                  <a:schemeClr val="tx1"/>
                </a:solidFill>
              </a:rPr>
              <a:t>15 questions </a:t>
            </a:r>
            <a:r>
              <a:rPr lang="en-US" sz="1600" dirty="0">
                <a:solidFill>
                  <a:schemeClr val="tx1"/>
                </a:solidFill>
              </a:rPr>
              <a:t>to the user about the difficulty he/she is facing and is able to predict the illness the user is facing. Along with being easy to use ,friendly and easy to program it is also a chatbot which keeps learning on the go. It keeps training while it is working to provide a better customer experience. </a:t>
            </a:r>
          </a:p>
          <a:p>
            <a:pPr>
              <a:buFont typeface="+mj-lt"/>
              <a:buAutoNum type="arabicPeriod"/>
            </a:pPr>
            <a:r>
              <a:rPr lang="en-US" sz="1600" b="1" dirty="0">
                <a:solidFill>
                  <a:schemeClr val="tx1"/>
                </a:solidFill>
              </a:rPr>
              <a:t>Emergency SOS: </a:t>
            </a:r>
            <a:r>
              <a:rPr lang="en-US" sz="1600" dirty="0">
                <a:solidFill>
                  <a:schemeClr val="tx1"/>
                </a:solidFill>
              </a:rPr>
              <a:t>The emergency SOS feature has </a:t>
            </a:r>
            <a:r>
              <a:rPr lang="en-US" sz="1600" b="1" dirty="0">
                <a:solidFill>
                  <a:schemeClr val="tx1"/>
                </a:solidFill>
              </a:rPr>
              <a:t>an emergency doctor present 24x7 </a:t>
            </a:r>
            <a:r>
              <a:rPr lang="en-US" sz="1600" dirty="0">
                <a:solidFill>
                  <a:schemeClr val="tx1"/>
                </a:solidFill>
              </a:rPr>
              <a:t>on a zoom call who will be able to assist the patient in emergency procedures. Another feature of the Emergency SOS is that the user can avoid ques and manual form filling and instead go on the website and book his/her emergency service such as ICU or emergency room bed , he/she can also decide on which doctor they want to consult. </a:t>
            </a:r>
          </a:p>
          <a:p>
            <a:pPr>
              <a:buFont typeface="+mj-lt"/>
              <a:buAutoNum type="arabicPeriod"/>
            </a:pPr>
            <a:r>
              <a:rPr lang="en-US" sz="1600" b="1" dirty="0">
                <a:solidFill>
                  <a:schemeClr val="tx1"/>
                </a:solidFill>
              </a:rPr>
              <a:t>Doctor Portal: </a:t>
            </a:r>
            <a:r>
              <a:rPr lang="en-US" sz="1600" dirty="0">
                <a:solidFill>
                  <a:schemeClr val="tx1"/>
                </a:solidFill>
              </a:rPr>
              <a:t>With the idea of bringing the patient and doctor on a single platform the doctor portal has a feature from which the </a:t>
            </a:r>
            <a:r>
              <a:rPr lang="en-US" sz="1600" b="1" dirty="0">
                <a:solidFill>
                  <a:schemeClr val="tx1"/>
                </a:solidFill>
              </a:rPr>
              <a:t>Doctor can send personalized messages to the patient </a:t>
            </a:r>
            <a:r>
              <a:rPr lang="en-US" sz="1600" dirty="0">
                <a:solidFill>
                  <a:schemeClr val="tx1"/>
                </a:solidFill>
              </a:rPr>
              <a:t>checking up on his recovery and taking timely updates from him. This will allow better communication and more understanding between the Doctor and the Patient. </a:t>
            </a:r>
            <a:endParaRPr lang="en-US" sz="1600" b="1" dirty="0">
              <a:solidFill>
                <a:schemeClr val="tx1"/>
              </a:solidFill>
            </a:endParaRPr>
          </a:p>
          <a:p>
            <a:pPr>
              <a:buFont typeface="+mj-lt"/>
              <a:buAutoNum type="arabicPeriod"/>
            </a:pPr>
            <a:endParaRPr lang="en-US" b="1" dirty="0">
              <a:solidFill>
                <a:schemeClr val="tx1"/>
              </a:solidFill>
            </a:endParaRPr>
          </a:p>
          <a:p>
            <a:pPr>
              <a:buFont typeface="+mj-lt"/>
              <a:buAutoNum type="arabicPeriod"/>
            </a:pPr>
            <a:endParaRPr lang="en-US" b="1" dirty="0">
              <a:solidFill>
                <a:schemeClr val="tx1"/>
              </a:solidFill>
            </a:endParaRPr>
          </a:p>
          <a:p>
            <a:pPr marL="0" indent="0">
              <a:buNone/>
            </a:pPr>
            <a:endParaRPr lang="en-US" b="1" dirty="0">
              <a:solidFill>
                <a:schemeClr val="tx1"/>
              </a:solidFill>
            </a:endParaRPr>
          </a:p>
        </p:txBody>
      </p:sp>
    </p:spTree>
    <p:extLst>
      <p:ext uri="{BB962C8B-B14F-4D97-AF65-F5344CB8AC3E}">
        <p14:creationId xmlns:p14="http://schemas.microsoft.com/office/powerpoint/2010/main" val="3221217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0366F3-806C-0A44-B302-6DEB138A1543}"/>
              </a:ext>
            </a:extLst>
          </p:cNvPr>
          <p:cNvSpPr txBox="1"/>
          <p:nvPr/>
        </p:nvSpPr>
        <p:spPr>
          <a:xfrm>
            <a:off x="557559" y="501804"/>
            <a:ext cx="9110547" cy="6001643"/>
          </a:xfrm>
          <a:prstGeom prst="rect">
            <a:avLst/>
          </a:prstGeom>
          <a:noFill/>
        </p:spPr>
        <p:txBody>
          <a:bodyPr wrap="square" rtlCol="0">
            <a:spAutoFit/>
          </a:bodyPr>
          <a:lstStyle/>
          <a:p>
            <a:pPr marL="342900" indent="-342900">
              <a:buClr>
                <a:schemeClr val="accent1"/>
              </a:buClr>
              <a:buFont typeface="+mj-lt"/>
              <a:buAutoNum type="arabicPeriod" startAt="4"/>
            </a:pPr>
            <a:r>
              <a:rPr lang="en-US" sz="1600" b="1" dirty="0"/>
              <a:t>Surgery Planning: </a:t>
            </a:r>
            <a:r>
              <a:rPr lang="en-US" sz="1600" dirty="0"/>
              <a:t>Surgery planning is also a key feature of this project. Through the Doctor Portal the doctor can </a:t>
            </a:r>
            <a:r>
              <a:rPr lang="en-US" sz="1600" b="1" dirty="0"/>
              <a:t>book an Operation Theatre or a surgery room </a:t>
            </a:r>
            <a:r>
              <a:rPr lang="en-US" sz="1600" dirty="0"/>
              <a:t>he will be needing for a set time span and the dates he wants. Along with this the Doctor can also book the TEAM he will be needing to assist him with the surgery. To inform the patient there will be a message system through which the doctor can inform the patient about his/her surgery. Another feature for surgery planning we have developed is a responsive chatbot which will be deployed on the Doctor portal. Now this chatbot is designed to help the Doctor decide on the instruments and equipment he/she will be needing. The chatbot will deliver a word file based on the surgery being performed which can be shared through e-mail to the care-taker staff and hospital management.</a:t>
            </a:r>
          </a:p>
          <a:p>
            <a:pPr marL="342900" indent="-342900">
              <a:buClr>
                <a:schemeClr val="accent1"/>
              </a:buClr>
              <a:buFont typeface="+mj-lt"/>
              <a:buAutoNum type="arabicPeriod" startAt="4"/>
            </a:pPr>
            <a:endParaRPr lang="en-US" sz="1600" dirty="0"/>
          </a:p>
          <a:p>
            <a:pPr marL="342900" indent="-342900">
              <a:buClr>
                <a:schemeClr val="accent1"/>
              </a:buClr>
              <a:buFont typeface="+mj-lt"/>
              <a:buAutoNum type="arabicPeriod" startAt="4"/>
            </a:pPr>
            <a:endParaRPr lang="en-US" sz="1600" b="1" dirty="0"/>
          </a:p>
          <a:p>
            <a:pPr marL="342900" indent="-342900">
              <a:buClr>
                <a:schemeClr val="accent1"/>
              </a:buClr>
              <a:buFont typeface="+mj-lt"/>
              <a:buAutoNum type="arabicPeriod" startAt="4"/>
            </a:pPr>
            <a:r>
              <a:rPr lang="en-US" sz="1600" b="1" dirty="0"/>
              <a:t>Voice over skill with amazon’s Alexa: </a:t>
            </a:r>
            <a:r>
              <a:rPr lang="en-US" sz="1600" dirty="0"/>
              <a:t>We have created a customized </a:t>
            </a:r>
            <a:r>
              <a:rPr lang="en-US" sz="1600" b="1" dirty="0"/>
              <a:t>Alexa enabled skill </a:t>
            </a:r>
            <a:r>
              <a:rPr lang="en-US" sz="1600" dirty="0"/>
              <a:t>which makes our website chatbot to be available through amazon’s Alexa. The </a:t>
            </a:r>
            <a:r>
              <a:rPr lang="en-US" sz="1600" b="1" dirty="0"/>
              <a:t>Alexa skill will help the user with diagnosis</a:t>
            </a:r>
            <a:r>
              <a:rPr lang="en-US" sz="1600" dirty="0"/>
              <a:t> of the disease such as Migraine for example with the same 15 questions and will be able to predict whether or not the user has that illness or not. For the prototype phase we have only created an Alexa skill to diagnose the disease we plan on enhancing it more so that it will be able to give timely remainders to the user about medication and appointments which were booked.</a:t>
            </a:r>
            <a:endParaRPr lang="en-US" sz="1600" b="1" dirty="0"/>
          </a:p>
          <a:p>
            <a:pPr>
              <a:buClr>
                <a:schemeClr val="accent1"/>
              </a:buClr>
            </a:pPr>
            <a:endParaRPr lang="en-US" sz="1600" b="1" dirty="0"/>
          </a:p>
          <a:p>
            <a:pPr>
              <a:buClr>
                <a:schemeClr val="accent1"/>
              </a:buClr>
            </a:pPr>
            <a:r>
              <a:rPr lang="en-US" sz="1600" b="1" dirty="0"/>
              <a:t>NOTE: Please view the rest of the presentation to have detailed explanation of the features, working of the application and tech stack of the project. Some features might not be fully done due to the hard time constraint.</a:t>
            </a:r>
            <a:endParaRPr lang="en-US" sz="1600" dirty="0"/>
          </a:p>
          <a:p>
            <a:pPr>
              <a:buClr>
                <a:schemeClr val="accent1"/>
              </a:buClr>
            </a:pPr>
            <a:r>
              <a:rPr lang="en-US" sz="1600" dirty="0"/>
              <a:t> </a:t>
            </a:r>
            <a:endParaRPr lang="en-US" sz="1600" b="1" dirty="0"/>
          </a:p>
        </p:txBody>
      </p:sp>
    </p:spTree>
    <p:extLst>
      <p:ext uri="{BB962C8B-B14F-4D97-AF65-F5344CB8AC3E}">
        <p14:creationId xmlns:p14="http://schemas.microsoft.com/office/powerpoint/2010/main" val="347345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708D86-941E-E547-979B-B37411AF0DE3}"/>
              </a:ext>
            </a:extLst>
          </p:cNvPr>
          <p:cNvSpPr txBox="1"/>
          <p:nvPr/>
        </p:nvSpPr>
        <p:spPr>
          <a:xfrm>
            <a:off x="1304693" y="2459504"/>
            <a:ext cx="8051182" cy="1938992"/>
          </a:xfrm>
          <a:prstGeom prst="rect">
            <a:avLst/>
          </a:prstGeom>
          <a:noFill/>
        </p:spPr>
        <p:txBody>
          <a:bodyPr wrap="square" rtlCol="0">
            <a:spAutoFit/>
          </a:bodyPr>
          <a:lstStyle/>
          <a:p>
            <a:pPr algn="ctr"/>
            <a:r>
              <a:rPr lang="en-US" sz="4000" b="1" dirty="0"/>
              <a:t>FEATURES</a:t>
            </a:r>
          </a:p>
          <a:p>
            <a:pPr algn="ctr"/>
            <a:r>
              <a:rPr lang="en-US" sz="4000" b="1" dirty="0"/>
              <a:t>AND </a:t>
            </a:r>
          </a:p>
          <a:p>
            <a:pPr algn="ctr"/>
            <a:r>
              <a:rPr lang="en-US" sz="4000" b="1" dirty="0"/>
              <a:t>WORKING OF THE PROJECT</a:t>
            </a:r>
          </a:p>
        </p:txBody>
      </p:sp>
    </p:spTree>
    <p:extLst>
      <p:ext uri="{BB962C8B-B14F-4D97-AF65-F5344CB8AC3E}">
        <p14:creationId xmlns:p14="http://schemas.microsoft.com/office/powerpoint/2010/main" val="574615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1"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1261495-91DC-2E4D-A84B-B064A5F05161}"/>
              </a:ext>
            </a:extLst>
          </p:cNvPr>
          <p:cNvSpPr>
            <a:spLocks noGrp="1"/>
          </p:cNvSpPr>
          <p:nvPr>
            <p:ph type="title"/>
          </p:nvPr>
        </p:nvSpPr>
        <p:spPr>
          <a:xfrm>
            <a:off x="1154954" y="571500"/>
            <a:ext cx="8761413" cy="898674"/>
          </a:xfrm>
        </p:spPr>
        <p:txBody>
          <a:bodyPr anchor="b">
            <a:normAutofit/>
          </a:bodyPr>
          <a:lstStyle/>
          <a:p>
            <a:pPr algn="ctr"/>
            <a:r>
              <a:rPr lang="en-US" dirty="0">
                <a:solidFill>
                  <a:schemeClr val="tx2"/>
                </a:solidFill>
              </a:rPr>
              <a:t>HOMEPAGE</a:t>
            </a:r>
            <a:r>
              <a:rPr lang="en-US" b="1" dirty="0">
                <a:solidFill>
                  <a:schemeClr val="tx2"/>
                </a:solidFill>
              </a:rPr>
              <a:t> </a:t>
            </a:r>
          </a:p>
        </p:txBody>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022BBB1-C5D3-D448-B66B-EF68051A83C3}"/>
              </a:ext>
            </a:extLst>
          </p:cNvPr>
          <p:cNvSpPr>
            <a:spLocks noGrp="1"/>
          </p:cNvSpPr>
          <p:nvPr>
            <p:ph idx="1"/>
          </p:nvPr>
        </p:nvSpPr>
        <p:spPr>
          <a:xfrm>
            <a:off x="802888" y="1326995"/>
            <a:ext cx="10320724" cy="4772722"/>
          </a:xfrm>
        </p:spPr>
        <p:txBody>
          <a:bodyPr anchor="ctr">
            <a:normAutofit fontScale="25000" lnSpcReduction="20000"/>
          </a:bodyPr>
          <a:lstStyle/>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7200" b="1" dirty="0">
              <a:solidFill>
                <a:schemeClr val="tx1"/>
              </a:solidFill>
            </a:endParaRPr>
          </a:p>
          <a:p>
            <a:pPr marL="0" indent="0">
              <a:lnSpc>
                <a:spcPct val="90000"/>
              </a:lnSpc>
              <a:buNone/>
            </a:pPr>
            <a:endParaRPr lang="en-US" sz="7200" b="1" dirty="0">
              <a:solidFill>
                <a:schemeClr val="tx1"/>
              </a:solidFill>
            </a:endParaRPr>
          </a:p>
          <a:p>
            <a:pPr>
              <a:lnSpc>
                <a:spcPct val="90000"/>
              </a:lnSpc>
              <a:buFont typeface="+mj-lt"/>
              <a:buAutoNum type="arabicPeriod"/>
            </a:pPr>
            <a:endParaRPr lang="en-US" sz="7200" b="1" dirty="0">
              <a:solidFill>
                <a:schemeClr val="tx1"/>
              </a:solidFill>
            </a:endParaRPr>
          </a:p>
          <a:p>
            <a:pPr marL="0" indent="0">
              <a:lnSpc>
                <a:spcPct val="90000"/>
              </a:lnSpc>
              <a:buNone/>
            </a:pPr>
            <a:endParaRPr lang="en-US" sz="7200" b="1" dirty="0">
              <a:solidFill>
                <a:schemeClr val="tx1"/>
              </a:solidFill>
            </a:endParaRPr>
          </a:p>
          <a:p>
            <a:pPr marL="0" indent="0">
              <a:lnSpc>
                <a:spcPct val="90000"/>
              </a:lnSpc>
              <a:buNone/>
            </a:pPr>
            <a:endParaRPr lang="en-US" sz="7200" b="1" dirty="0">
              <a:solidFill>
                <a:schemeClr val="tx1"/>
              </a:solidFill>
            </a:endParaRPr>
          </a:p>
          <a:p>
            <a:pPr marL="0" indent="0">
              <a:lnSpc>
                <a:spcPct val="90000"/>
              </a:lnSpc>
              <a:buNone/>
            </a:pPr>
            <a:endParaRPr lang="en-US" sz="7200" b="1" dirty="0">
              <a:solidFill>
                <a:schemeClr val="tx1"/>
              </a:solidFill>
            </a:endParaRPr>
          </a:p>
          <a:p>
            <a:pPr marL="0" indent="0">
              <a:lnSpc>
                <a:spcPct val="90000"/>
              </a:lnSpc>
              <a:buNone/>
            </a:pPr>
            <a:endParaRPr lang="en-US" sz="7200" b="1" dirty="0">
              <a:solidFill>
                <a:schemeClr val="tx1"/>
              </a:solidFill>
            </a:endParaRPr>
          </a:p>
          <a:p>
            <a:pPr>
              <a:lnSpc>
                <a:spcPct val="90000"/>
              </a:lnSpc>
              <a:buFont typeface="+mj-lt"/>
              <a:buAutoNum type="arabicPeriod"/>
            </a:pPr>
            <a:r>
              <a:rPr lang="en-US" sz="7200" dirty="0">
                <a:solidFill>
                  <a:schemeClr val="tx1"/>
                </a:solidFill>
              </a:rPr>
              <a:t>There is a description that throws some light on the different departments there are in the hospital and what do the different departments do.</a:t>
            </a:r>
          </a:p>
          <a:p>
            <a:pPr>
              <a:lnSpc>
                <a:spcPct val="90000"/>
              </a:lnSpc>
              <a:buFont typeface="+mj-lt"/>
              <a:buAutoNum type="arabicPeriod"/>
            </a:pPr>
            <a:r>
              <a:rPr lang="en-US" sz="7200" dirty="0">
                <a:solidFill>
                  <a:schemeClr val="tx1"/>
                </a:solidFill>
              </a:rPr>
              <a:t>The homepage also comprises of an </a:t>
            </a:r>
            <a:r>
              <a:rPr lang="en-US" sz="7200" b="1" dirty="0">
                <a:solidFill>
                  <a:schemeClr val="tx1"/>
                </a:solidFill>
              </a:rPr>
              <a:t>AI powered chatbot Medicus </a:t>
            </a:r>
            <a:r>
              <a:rPr lang="en-US" sz="7200" dirty="0">
                <a:solidFill>
                  <a:schemeClr val="tx1"/>
                </a:solidFill>
              </a:rPr>
              <a:t>which has been developed to lower the dependence people have on Doctors. </a:t>
            </a:r>
          </a:p>
          <a:p>
            <a:pPr>
              <a:lnSpc>
                <a:spcPct val="90000"/>
              </a:lnSpc>
              <a:buFont typeface="+mj-lt"/>
              <a:buAutoNum type="arabicPeriod"/>
            </a:pPr>
            <a:r>
              <a:rPr lang="en-US" sz="7200" dirty="0">
                <a:solidFill>
                  <a:schemeClr val="tx1"/>
                </a:solidFill>
              </a:rPr>
              <a:t>It works just like a Smart Doctor which can help diagnose </a:t>
            </a:r>
            <a:r>
              <a:rPr lang="en-US" sz="7200" b="1" dirty="0">
                <a:solidFill>
                  <a:schemeClr val="tx1"/>
                </a:solidFill>
              </a:rPr>
              <a:t>the illness and suggest suitable medications to the user</a:t>
            </a:r>
            <a:r>
              <a:rPr lang="en-US" sz="7200" dirty="0">
                <a:solidFill>
                  <a:schemeClr val="tx1"/>
                </a:solidFill>
              </a:rPr>
              <a:t>.</a:t>
            </a:r>
          </a:p>
          <a:p>
            <a:pPr>
              <a:lnSpc>
                <a:spcPct val="90000"/>
              </a:lnSpc>
              <a:buFont typeface="+mj-lt"/>
              <a:buAutoNum type="arabicPeriod"/>
            </a:pPr>
            <a:r>
              <a:rPr lang="en-US" sz="7200" dirty="0">
                <a:solidFill>
                  <a:schemeClr val="tx1"/>
                </a:solidFill>
              </a:rPr>
              <a:t>The illness that Medicus can diagnose include </a:t>
            </a:r>
            <a:r>
              <a:rPr lang="en-US" sz="7200" b="1" dirty="0">
                <a:solidFill>
                  <a:schemeClr val="tx1"/>
                </a:solidFill>
              </a:rPr>
              <a:t>viral fever ,chicken pox, stomach related problems ,ear pain and migraine</a:t>
            </a:r>
            <a:r>
              <a:rPr lang="en-US" sz="7200" dirty="0">
                <a:solidFill>
                  <a:schemeClr val="tx1"/>
                </a:solidFill>
              </a:rPr>
              <a:t> among others.</a:t>
            </a:r>
          </a:p>
          <a:p>
            <a:pPr>
              <a:lnSpc>
                <a:spcPct val="90000"/>
              </a:lnSpc>
              <a:buFont typeface="+mj-lt"/>
              <a:buAutoNum type="arabicPeriod"/>
            </a:pPr>
            <a:r>
              <a:rPr lang="en-US" sz="7200" dirty="0">
                <a:solidFill>
                  <a:schemeClr val="tx1"/>
                </a:solidFill>
              </a:rPr>
              <a:t>When there is a more of a serious disease such as a possibility of </a:t>
            </a:r>
            <a:r>
              <a:rPr lang="en-US" sz="7200" dirty="0" err="1">
                <a:solidFill>
                  <a:schemeClr val="tx1"/>
                </a:solidFill>
              </a:rPr>
              <a:t>covid</a:t>
            </a:r>
            <a:r>
              <a:rPr lang="en-US" sz="7200" dirty="0">
                <a:solidFill>
                  <a:schemeClr val="tx1"/>
                </a:solidFill>
              </a:rPr>
              <a:t> 19 ,dengue or </a:t>
            </a:r>
            <a:r>
              <a:rPr lang="en-US" sz="7200" b="1" dirty="0">
                <a:solidFill>
                  <a:schemeClr val="tx1"/>
                </a:solidFill>
              </a:rPr>
              <a:t>other serious disease </a:t>
            </a:r>
            <a:r>
              <a:rPr lang="en-US" sz="7200" dirty="0">
                <a:solidFill>
                  <a:schemeClr val="tx1"/>
                </a:solidFill>
              </a:rPr>
              <a:t>Medicus would be able to </a:t>
            </a:r>
            <a:r>
              <a:rPr lang="en-US" sz="7200" b="1" dirty="0">
                <a:solidFill>
                  <a:schemeClr val="tx1"/>
                </a:solidFill>
              </a:rPr>
              <a:t>prescribe medical tests </a:t>
            </a:r>
            <a:r>
              <a:rPr lang="en-US" sz="7200" dirty="0">
                <a:solidFill>
                  <a:schemeClr val="tx1"/>
                </a:solidFill>
              </a:rPr>
              <a:t>the patient will be required to take and also help in booking an appointment.</a:t>
            </a:r>
          </a:p>
          <a:p>
            <a:pPr>
              <a:lnSpc>
                <a:spcPct val="90000"/>
              </a:lnSpc>
              <a:buFont typeface="+mj-lt"/>
              <a:buAutoNum type="arabicPeriod"/>
            </a:pPr>
            <a:r>
              <a:rPr lang="en-US" sz="7200" dirty="0">
                <a:solidFill>
                  <a:schemeClr val="tx1"/>
                </a:solidFill>
              </a:rPr>
              <a:t>The Medicus chatbot is powered by </a:t>
            </a:r>
            <a:r>
              <a:rPr lang="en-US" sz="7200" b="1" dirty="0">
                <a:solidFill>
                  <a:schemeClr val="tx1"/>
                </a:solidFill>
              </a:rPr>
              <a:t>Artificial Intelligence </a:t>
            </a:r>
            <a:r>
              <a:rPr lang="en-US" sz="7200" dirty="0">
                <a:solidFill>
                  <a:schemeClr val="tx1"/>
                </a:solidFill>
              </a:rPr>
              <a:t>which means it is able to learn with more and more customer experience. It requires very less technical managing from the point of view of the Engineering department. </a:t>
            </a:r>
          </a:p>
          <a:p>
            <a:pPr>
              <a:lnSpc>
                <a:spcPct val="90000"/>
              </a:lnSpc>
              <a:buFont typeface="+mj-lt"/>
              <a:buAutoNum type="arabicPeriod"/>
            </a:pPr>
            <a:r>
              <a:rPr lang="en-US" sz="7200" dirty="0">
                <a:solidFill>
                  <a:schemeClr val="tx1"/>
                </a:solidFill>
              </a:rPr>
              <a:t>We have trained the chatbot through </a:t>
            </a:r>
            <a:r>
              <a:rPr lang="en-US" sz="7200" b="1" dirty="0">
                <a:solidFill>
                  <a:schemeClr val="tx1"/>
                </a:solidFill>
              </a:rPr>
              <a:t>reinforcement learning </a:t>
            </a:r>
            <a:r>
              <a:rPr lang="en-US" sz="7200" dirty="0">
                <a:solidFill>
                  <a:schemeClr val="tx1"/>
                </a:solidFill>
              </a:rPr>
              <a:t>for the prototype phase.</a:t>
            </a:r>
          </a:p>
          <a:p>
            <a:pPr>
              <a:lnSpc>
                <a:spcPct val="90000"/>
              </a:lnSpc>
              <a:buFont typeface="+mj-lt"/>
              <a:buAutoNum type="arabicPeriod"/>
            </a:pPr>
            <a:r>
              <a:rPr lang="en-US" sz="7200" dirty="0">
                <a:solidFill>
                  <a:schemeClr val="tx1"/>
                </a:solidFill>
              </a:rPr>
              <a:t>The chatbot was built through the </a:t>
            </a:r>
            <a:r>
              <a:rPr lang="en-US" sz="7200" b="1" dirty="0">
                <a:solidFill>
                  <a:schemeClr val="tx1"/>
                </a:solidFill>
              </a:rPr>
              <a:t>Watson assistant from the IBM cloud services </a:t>
            </a:r>
            <a:r>
              <a:rPr lang="en-US" sz="7200" dirty="0">
                <a:solidFill>
                  <a:schemeClr val="tx1"/>
                </a:solidFill>
              </a:rPr>
              <a:t>from where we modified the code according to our need which makes it easy to manage.   </a:t>
            </a: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marL="0" indent="0">
              <a:lnSpc>
                <a:spcPct val="90000"/>
              </a:lnSpc>
              <a:buNone/>
            </a:pPr>
            <a:r>
              <a:rPr lang="en-US" sz="1000" dirty="0">
                <a:solidFill>
                  <a:schemeClr val="tx1"/>
                </a:solidFill>
              </a:rPr>
              <a:t>	 	</a:t>
            </a:r>
          </a:p>
          <a:p>
            <a:pPr marL="457200" lvl="1" indent="0">
              <a:lnSpc>
                <a:spcPct val="90000"/>
              </a:lnSpc>
              <a:buNone/>
            </a:pPr>
            <a:endParaRPr lang="en-US" sz="1000" dirty="0">
              <a:solidFill>
                <a:schemeClr val="tx1"/>
              </a:solidFill>
            </a:endParaRPr>
          </a:p>
          <a:p>
            <a:pPr lvl="1">
              <a:lnSpc>
                <a:spcPct val="90000"/>
              </a:lnSpc>
              <a:buFont typeface="Courier New" panose="02070309020205020404" pitchFamily="49" charset="0"/>
              <a:buChar char="o"/>
            </a:pPr>
            <a:endParaRPr lang="en-US" sz="1000" dirty="0">
              <a:solidFill>
                <a:schemeClr val="tx1"/>
              </a:solidFill>
            </a:endParaRPr>
          </a:p>
        </p:txBody>
      </p:sp>
    </p:spTree>
    <p:extLst>
      <p:ext uri="{BB962C8B-B14F-4D97-AF65-F5344CB8AC3E}">
        <p14:creationId xmlns:p14="http://schemas.microsoft.com/office/powerpoint/2010/main" val="28296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1"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1261495-91DC-2E4D-A84B-B064A5F05161}"/>
              </a:ext>
            </a:extLst>
          </p:cNvPr>
          <p:cNvSpPr>
            <a:spLocks noGrp="1"/>
          </p:cNvSpPr>
          <p:nvPr>
            <p:ph type="title"/>
          </p:nvPr>
        </p:nvSpPr>
        <p:spPr>
          <a:xfrm>
            <a:off x="1154954" y="571500"/>
            <a:ext cx="8761413" cy="898674"/>
          </a:xfrm>
        </p:spPr>
        <p:txBody>
          <a:bodyPr anchor="b">
            <a:normAutofit/>
          </a:bodyPr>
          <a:lstStyle/>
          <a:p>
            <a:pPr algn="ctr"/>
            <a:r>
              <a:rPr lang="en-US" dirty="0">
                <a:solidFill>
                  <a:schemeClr val="tx2"/>
                </a:solidFill>
              </a:rPr>
              <a:t>Patient Portal</a:t>
            </a:r>
          </a:p>
        </p:txBody>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022BBB1-C5D3-D448-B66B-EF68051A83C3}"/>
              </a:ext>
            </a:extLst>
          </p:cNvPr>
          <p:cNvSpPr>
            <a:spLocks noGrp="1"/>
          </p:cNvSpPr>
          <p:nvPr>
            <p:ph idx="1"/>
          </p:nvPr>
        </p:nvSpPr>
        <p:spPr>
          <a:xfrm>
            <a:off x="802888" y="1326995"/>
            <a:ext cx="10320724" cy="4772722"/>
          </a:xfrm>
        </p:spPr>
        <p:txBody>
          <a:bodyPr anchor="ctr">
            <a:normAutofit fontScale="25000" lnSpcReduction="20000"/>
          </a:bodyPr>
          <a:lstStyle/>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7200" dirty="0">
              <a:solidFill>
                <a:schemeClr val="tx1"/>
              </a:solidFill>
            </a:endParaRPr>
          </a:p>
          <a:p>
            <a:pPr marL="0" indent="0">
              <a:lnSpc>
                <a:spcPct val="90000"/>
              </a:lnSpc>
              <a:buNone/>
            </a:pPr>
            <a:endParaRPr lang="en-US" sz="7200" dirty="0">
              <a:solidFill>
                <a:schemeClr val="tx1"/>
              </a:solidFill>
            </a:endParaRPr>
          </a:p>
          <a:p>
            <a:pPr marL="0" indent="0">
              <a:lnSpc>
                <a:spcPct val="90000"/>
              </a:lnSpc>
              <a:buNone/>
            </a:pPr>
            <a:r>
              <a:rPr lang="en-US" sz="7200" dirty="0">
                <a:solidFill>
                  <a:schemeClr val="tx1"/>
                </a:solidFill>
              </a:rPr>
              <a:t>                                                     </a:t>
            </a:r>
          </a:p>
          <a:p>
            <a:pPr marL="0" indent="0">
              <a:lnSpc>
                <a:spcPct val="90000"/>
              </a:lnSpc>
              <a:buNone/>
            </a:pPr>
            <a:r>
              <a:rPr lang="en-US" sz="7200" dirty="0">
                <a:solidFill>
                  <a:schemeClr val="tx1"/>
                </a:solidFill>
              </a:rPr>
              <a:t>                                                       </a:t>
            </a:r>
          </a:p>
          <a:p>
            <a:pPr>
              <a:lnSpc>
                <a:spcPct val="90000"/>
              </a:lnSpc>
              <a:buFont typeface="+mj-lt"/>
              <a:buAutoNum type="arabicPeriod"/>
            </a:pPr>
            <a:r>
              <a:rPr lang="en-US" sz="7200" dirty="0">
                <a:solidFill>
                  <a:schemeClr val="tx1"/>
                </a:solidFill>
              </a:rPr>
              <a:t>Every Patient will be provided with a username and password on which the user will be provided with a </a:t>
            </a:r>
            <a:r>
              <a:rPr lang="en-US" sz="7200" b="1" dirty="0">
                <a:solidFill>
                  <a:schemeClr val="tx1"/>
                </a:solidFill>
              </a:rPr>
              <a:t>customized dashboard </a:t>
            </a:r>
            <a:r>
              <a:rPr lang="en-US" sz="7200" dirty="0">
                <a:solidFill>
                  <a:schemeClr val="tx1"/>
                </a:solidFill>
              </a:rPr>
              <a:t>in which he/she can find all the information about him/her.</a:t>
            </a:r>
          </a:p>
          <a:p>
            <a:pPr>
              <a:lnSpc>
                <a:spcPct val="90000"/>
              </a:lnSpc>
              <a:buFont typeface="+mj-lt"/>
              <a:buAutoNum type="arabicPeriod"/>
            </a:pPr>
            <a:r>
              <a:rPr lang="en-US" sz="7200" dirty="0">
                <a:solidFill>
                  <a:schemeClr val="tx1"/>
                </a:solidFill>
              </a:rPr>
              <a:t>The information the patient can find on his/her dashboard will include </a:t>
            </a:r>
            <a:r>
              <a:rPr lang="en-US" sz="7200" b="1" dirty="0">
                <a:solidFill>
                  <a:schemeClr val="tx1"/>
                </a:solidFill>
              </a:rPr>
              <a:t>personal information, Doctor details, Medical test reports, X-rays, MRI scans, Illness and its description, detailed diagnosis of the patient, prescription, road to recovery </a:t>
            </a:r>
            <a:r>
              <a:rPr lang="en-US" sz="7200" dirty="0">
                <a:solidFill>
                  <a:schemeClr val="tx1"/>
                </a:solidFill>
              </a:rPr>
              <a:t>and other instructions given by the Doctor which the patient will have to follow.</a:t>
            </a:r>
          </a:p>
          <a:p>
            <a:pPr>
              <a:lnSpc>
                <a:spcPct val="90000"/>
              </a:lnSpc>
              <a:buFont typeface="+mj-lt"/>
              <a:buAutoNum type="arabicPeriod"/>
            </a:pPr>
            <a:r>
              <a:rPr lang="en-US" sz="7200" dirty="0">
                <a:solidFill>
                  <a:schemeClr val="tx1"/>
                </a:solidFill>
              </a:rPr>
              <a:t>All of this information can be updated by the concerned Doctor regularly through his portal.</a:t>
            </a:r>
          </a:p>
          <a:p>
            <a:pPr>
              <a:lnSpc>
                <a:spcPct val="90000"/>
              </a:lnSpc>
              <a:buFont typeface="+mj-lt"/>
              <a:buAutoNum type="arabicPeriod"/>
            </a:pPr>
            <a:r>
              <a:rPr lang="en-US" sz="7200" dirty="0">
                <a:solidFill>
                  <a:schemeClr val="tx1"/>
                </a:solidFill>
              </a:rPr>
              <a:t>This feature will also help the Doctor monitor the Patients condition and take proper decisions regarding </a:t>
            </a:r>
            <a:r>
              <a:rPr lang="en-US" sz="7200" b="1" dirty="0">
                <a:solidFill>
                  <a:schemeClr val="tx1"/>
                </a:solidFill>
              </a:rPr>
              <a:t>surgery procedures or other instruction </a:t>
            </a:r>
            <a:r>
              <a:rPr lang="en-US" sz="7200" dirty="0">
                <a:solidFill>
                  <a:schemeClr val="tx1"/>
                </a:solidFill>
              </a:rPr>
              <a:t>he wishes to give the patient. </a:t>
            </a:r>
          </a:p>
          <a:p>
            <a:pPr>
              <a:lnSpc>
                <a:spcPct val="90000"/>
              </a:lnSpc>
              <a:buFont typeface="+mj-lt"/>
              <a:buAutoNum type="arabicPeriod"/>
            </a:pPr>
            <a:r>
              <a:rPr lang="en-US" sz="7200" dirty="0">
                <a:solidFill>
                  <a:schemeClr val="tx1"/>
                </a:solidFill>
              </a:rPr>
              <a:t>Along with this through the Patient portal the user will also be able to </a:t>
            </a:r>
            <a:r>
              <a:rPr lang="en-US" sz="7200" b="1" dirty="0">
                <a:solidFill>
                  <a:schemeClr val="tx1"/>
                </a:solidFill>
              </a:rPr>
              <a:t>book for an appointment</a:t>
            </a:r>
            <a:r>
              <a:rPr lang="en-US" sz="7200" dirty="0">
                <a:solidFill>
                  <a:schemeClr val="tx1"/>
                </a:solidFill>
              </a:rPr>
              <a:t> for the Doctor he/she needs to consult and also make bill payments through he payment gateway. We have not yet integrated the payment gateway to the project to avoid misuse.</a:t>
            </a:r>
          </a:p>
          <a:p>
            <a:pPr>
              <a:lnSpc>
                <a:spcPct val="90000"/>
              </a:lnSpc>
              <a:buFont typeface="+mj-lt"/>
              <a:buAutoNum type="arabicPeriod"/>
            </a:pPr>
            <a:r>
              <a:rPr lang="en-US" sz="7200" dirty="0">
                <a:solidFill>
                  <a:schemeClr val="tx1"/>
                </a:solidFill>
              </a:rPr>
              <a:t>The booking of the appointment will be confirmed by the management of the Hospital by sending an e-mail to the user on his registered mail ID.</a:t>
            </a:r>
          </a:p>
          <a:p>
            <a:pPr>
              <a:lnSpc>
                <a:spcPct val="90000"/>
              </a:lnSpc>
              <a:buFont typeface="+mj-lt"/>
              <a:buAutoNum type="arabicPeriod"/>
            </a:pPr>
            <a:r>
              <a:rPr lang="en-US" sz="7200" dirty="0">
                <a:solidFill>
                  <a:schemeClr val="tx1"/>
                </a:solidFill>
              </a:rPr>
              <a:t> We have designed the patient portal by </a:t>
            </a:r>
            <a:r>
              <a:rPr lang="en-US" sz="7200" b="1" dirty="0">
                <a:solidFill>
                  <a:schemeClr val="tx1"/>
                </a:solidFill>
              </a:rPr>
              <a:t>web designing tools and HTML coding</a:t>
            </a:r>
            <a:r>
              <a:rPr lang="en-US" sz="7200" dirty="0">
                <a:solidFill>
                  <a:schemeClr val="tx1"/>
                </a:solidFill>
              </a:rPr>
              <a:t>.</a:t>
            </a:r>
          </a:p>
          <a:p>
            <a:pPr>
              <a:lnSpc>
                <a:spcPct val="90000"/>
              </a:lnSpc>
              <a:buFont typeface="+mj-lt"/>
              <a:buAutoNum type="arabicPeriod"/>
            </a:pPr>
            <a:r>
              <a:rPr lang="en-US" sz="7200" dirty="0">
                <a:solidFill>
                  <a:schemeClr val="tx1"/>
                </a:solidFill>
              </a:rPr>
              <a:t>To have a storage of the databases of the users from the website securely we have used the </a:t>
            </a:r>
            <a:r>
              <a:rPr lang="en-US" sz="7200" b="1" dirty="0">
                <a:solidFill>
                  <a:schemeClr val="tx1"/>
                </a:solidFill>
              </a:rPr>
              <a:t>Microsoft Azure Cloud Storage</a:t>
            </a:r>
            <a:r>
              <a:rPr lang="en-US" sz="7200" dirty="0">
                <a:solidFill>
                  <a:schemeClr val="tx1"/>
                </a:solidFill>
              </a:rPr>
              <a:t>. </a:t>
            </a:r>
          </a:p>
          <a:p>
            <a:pPr>
              <a:lnSpc>
                <a:spcPct val="90000"/>
              </a:lnSpc>
              <a:buFont typeface="+mj-lt"/>
              <a:buAutoNum type="arabicPeriod"/>
            </a:pPr>
            <a:endParaRPr lang="en-US" sz="7200" dirty="0">
              <a:solidFill>
                <a:schemeClr val="tx1"/>
              </a:solidFill>
            </a:endParaRPr>
          </a:p>
          <a:p>
            <a:pPr marL="0" indent="0">
              <a:lnSpc>
                <a:spcPct val="90000"/>
              </a:lnSpc>
              <a:buNone/>
            </a:pPr>
            <a:endParaRPr lang="en-US" sz="7200" b="1" dirty="0">
              <a:solidFill>
                <a:schemeClr val="tx1"/>
              </a:solidFill>
            </a:endParaRPr>
          </a:p>
          <a:p>
            <a:pPr>
              <a:lnSpc>
                <a:spcPct val="90000"/>
              </a:lnSpc>
              <a:buFont typeface="+mj-lt"/>
              <a:buAutoNum type="arabicPeriod"/>
            </a:pPr>
            <a:endParaRPr lang="en-US" sz="7200" b="1" dirty="0">
              <a:solidFill>
                <a:schemeClr val="tx1"/>
              </a:solidFill>
            </a:endParaRPr>
          </a:p>
          <a:p>
            <a:pPr marL="0" indent="0">
              <a:lnSpc>
                <a:spcPct val="90000"/>
              </a:lnSpc>
              <a:buNone/>
            </a:pPr>
            <a:endParaRPr lang="en-US" sz="7200" b="1" dirty="0">
              <a:solidFill>
                <a:schemeClr val="tx1"/>
              </a:solidFill>
            </a:endParaRPr>
          </a:p>
          <a:p>
            <a:pPr marL="0" indent="0">
              <a:lnSpc>
                <a:spcPct val="90000"/>
              </a:lnSpc>
              <a:buNone/>
            </a:pPr>
            <a:endParaRPr lang="en-US" sz="7200" b="1" dirty="0">
              <a:solidFill>
                <a:schemeClr val="tx1"/>
              </a:solidFill>
            </a:endParaRPr>
          </a:p>
          <a:p>
            <a:pPr marL="0" indent="0">
              <a:lnSpc>
                <a:spcPct val="90000"/>
              </a:lnSpc>
              <a:buNone/>
            </a:pPr>
            <a:endParaRPr lang="en-US" sz="7200" b="1" dirty="0">
              <a:solidFill>
                <a:schemeClr val="tx1"/>
              </a:solidFill>
            </a:endParaRPr>
          </a:p>
          <a:p>
            <a:pPr marL="0" indent="0">
              <a:lnSpc>
                <a:spcPct val="90000"/>
              </a:lnSpc>
              <a:buNone/>
            </a:pPr>
            <a:endParaRPr lang="en-US" sz="7200" b="1" dirty="0">
              <a:solidFill>
                <a:schemeClr val="tx1"/>
              </a:solidFill>
            </a:endParaRPr>
          </a:p>
          <a:p>
            <a:pPr>
              <a:lnSpc>
                <a:spcPct val="90000"/>
              </a:lnSpc>
              <a:buFont typeface="+mj-lt"/>
              <a:buAutoNum type="arabicPeriod"/>
            </a:pPr>
            <a:endParaRPr lang="en-US" sz="72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a:lnSpc>
                <a:spcPct val="90000"/>
              </a:lnSpc>
              <a:buFont typeface="+mj-lt"/>
              <a:buAutoNum type="arabicPeriod"/>
            </a:pPr>
            <a:endParaRPr lang="en-US" sz="1000" dirty="0">
              <a:solidFill>
                <a:schemeClr val="tx1"/>
              </a:solidFill>
            </a:endParaRPr>
          </a:p>
          <a:p>
            <a:pPr marL="0" indent="0">
              <a:lnSpc>
                <a:spcPct val="90000"/>
              </a:lnSpc>
              <a:buNone/>
            </a:pPr>
            <a:r>
              <a:rPr lang="en-US" sz="1000" dirty="0">
                <a:solidFill>
                  <a:schemeClr val="tx1"/>
                </a:solidFill>
              </a:rPr>
              <a:t>	 	</a:t>
            </a:r>
          </a:p>
          <a:p>
            <a:pPr marL="457200" lvl="1" indent="0">
              <a:lnSpc>
                <a:spcPct val="90000"/>
              </a:lnSpc>
              <a:buNone/>
            </a:pPr>
            <a:endParaRPr lang="en-US" sz="1000" dirty="0">
              <a:solidFill>
                <a:schemeClr val="tx1"/>
              </a:solidFill>
            </a:endParaRPr>
          </a:p>
          <a:p>
            <a:pPr lvl="1">
              <a:lnSpc>
                <a:spcPct val="90000"/>
              </a:lnSpc>
              <a:buFont typeface="Courier New" panose="02070309020205020404" pitchFamily="49" charset="0"/>
              <a:buChar char="o"/>
            </a:pPr>
            <a:endParaRPr lang="en-US" sz="1000" dirty="0">
              <a:solidFill>
                <a:schemeClr val="tx1"/>
              </a:solidFill>
            </a:endParaRPr>
          </a:p>
        </p:txBody>
      </p:sp>
    </p:spTree>
    <p:extLst>
      <p:ext uri="{BB962C8B-B14F-4D97-AF65-F5344CB8AC3E}">
        <p14:creationId xmlns:p14="http://schemas.microsoft.com/office/powerpoint/2010/main" val="1349585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4">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5">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6">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17">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18">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9">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2"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33"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5" name="Rectangle 24">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BBF23D0E-7234-FD4A-A34F-E906DFF1F99D}"/>
              </a:ext>
            </a:extLst>
          </p:cNvPr>
          <p:cNvSpPr txBox="1"/>
          <p:nvPr/>
        </p:nvSpPr>
        <p:spPr>
          <a:xfrm>
            <a:off x="1068388" y="359227"/>
            <a:ext cx="8761413" cy="898674"/>
          </a:xfrm>
          <a:prstGeom prst="rect">
            <a:avLst/>
          </a:prstGeom>
        </p:spPr>
        <p:txBody>
          <a:bodyPr vert="horz" lIns="91440" tIns="45720" rIns="91440" bIns="45720" rtlCol="0" anchor="b">
            <a:normAutofit/>
          </a:bodyPr>
          <a:lstStyle/>
          <a:p>
            <a:pPr>
              <a:spcBef>
                <a:spcPct val="0"/>
              </a:spcBef>
              <a:spcAft>
                <a:spcPts val="600"/>
              </a:spcAft>
            </a:pPr>
            <a:r>
              <a:rPr lang="en-US" sz="3600" dirty="0">
                <a:solidFill>
                  <a:schemeClr val="tx2"/>
                </a:solidFill>
                <a:latin typeface="+mj-lt"/>
                <a:ea typeface="+mj-ea"/>
                <a:cs typeface="+mj-cs"/>
              </a:rPr>
              <a:t>                         Doctor Portal</a:t>
            </a:r>
          </a:p>
        </p:txBody>
      </p:sp>
      <p:sp>
        <p:nvSpPr>
          <p:cNvPr id="31" name="Rectangle 30">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TextBox 8">
            <a:extLst>
              <a:ext uri="{FF2B5EF4-FFF2-40B4-BE49-F238E27FC236}">
                <a16:creationId xmlns:a16="http://schemas.microsoft.com/office/drawing/2014/main" id="{A803DA7F-B39D-E841-B299-D09F93A5AB4E}"/>
              </a:ext>
            </a:extLst>
          </p:cNvPr>
          <p:cNvSpPr txBox="1"/>
          <p:nvPr/>
        </p:nvSpPr>
        <p:spPr>
          <a:xfrm>
            <a:off x="548977" y="1582490"/>
            <a:ext cx="11098657" cy="4748209"/>
          </a:xfrm>
          <a:prstGeom prst="rect">
            <a:avLst/>
          </a:prstGeom>
        </p:spPr>
        <p:txBody>
          <a:bodyPr vert="horz" lIns="91440" tIns="45720" rIns="91440" bIns="45720" rtlCol="0" anchor="ctr">
            <a:normAutofit fontScale="25000" lnSpcReduction="20000"/>
          </a:bodyPr>
          <a:lstStyle/>
          <a:p>
            <a:pPr>
              <a:lnSpc>
                <a:spcPct val="90000"/>
              </a:lnSpc>
              <a:spcBef>
                <a:spcPts val="1000"/>
              </a:spcBef>
              <a:buClr>
                <a:schemeClr val="accent1"/>
              </a:buClr>
              <a:buSzPct val="80000"/>
            </a:pPr>
            <a:r>
              <a:rPr lang="en-US" sz="7200" dirty="0">
                <a:solidFill>
                  <a:schemeClr val="accent1"/>
                </a:solidFill>
              </a:rPr>
              <a:t>1.  </a:t>
            </a:r>
            <a:r>
              <a:rPr lang="en-US" sz="7200" dirty="0"/>
              <a:t>	Every Doctor will also be provided with a username and password on which the doctor will be 	provided with a </a:t>
            </a:r>
            <a:r>
              <a:rPr lang="en-US" sz="7200" b="1" dirty="0"/>
              <a:t>customized dashboard </a:t>
            </a:r>
            <a:r>
              <a:rPr lang="en-US" sz="7200" dirty="0"/>
              <a:t>in which the Doctor can find all the information about 	his/her patients.</a:t>
            </a:r>
          </a:p>
          <a:p>
            <a:pPr>
              <a:lnSpc>
                <a:spcPct val="90000"/>
              </a:lnSpc>
              <a:spcBef>
                <a:spcPts val="1000"/>
              </a:spcBef>
              <a:buClr>
                <a:schemeClr val="accent1"/>
              </a:buClr>
              <a:buSzPct val="80000"/>
            </a:pPr>
            <a:r>
              <a:rPr lang="en-US" sz="7200" dirty="0">
                <a:solidFill>
                  <a:schemeClr val="accent1"/>
                </a:solidFill>
              </a:rPr>
              <a:t>2.</a:t>
            </a:r>
            <a:r>
              <a:rPr lang="en-US" sz="7200" dirty="0"/>
              <a:t>	 Inside the Doctors portal there will be </a:t>
            </a:r>
            <a:r>
              <a:rPr lang="en-US" sz="7200" b="1" dirty="0"/>
              <a:t>a profile link</a:t>
            </a:r>
            <a:r>
              <a:rPr lang="en-US" sz="7200" dirty="0"/>
              <a:t> following which the doctor can visit the 	patient’s profile and monitor his illness and track his recovery.</a:t>
            </a:r>
          </a:p>
          <a:p>
            <a:pPr>
              <a:lnSpc>
                <a:spcPct val="90000"/>
              </a:lnSpc>
              <a:spcBef>
                <a:spcPts val="1000"/>
              </a:spcBef>
              <a:buClr>
                <a:schemeClr val="accent1"/>
              </a:buClr>
              <a:buSzPct val="80000"/>
            </a:pPr>
            <a:r>
              <a:rPr lang="en-US" sz="7200" dirty="0">
                <a:solidFill>
                  <a:schemeClr val="accent1"/>
                </a:solidFill>
              </a:rPr>
              <a:t>3.    </a:t>
            </a:r>
            <a:r>
              <a:rPr lang="en-US" sz="7200" dirty="0"/>
              <a:t>There will also be </a:t>
            </a:r>
            <a:r>
              <a:rPr lang="en-US" sz="7200" b="1" dirty="0"/>
              <a:t>record of the data </a:t>
            </a:r>
            <a:r>
              <a:rPr lang="en-US" sz="7200" dirty="0"/>
              <a:t>of all the patients that have consulted Doctor which are 	uploaded on the portal in the </a:t>
            </a:r>
            <a:r>
              <a:rPr lang="en-US" sz="7200" b="1" dirty="0"/>
              <a:t>xlsx file format</a:t>
            </a:r>
            <a:r>
              <a:rPr lang="en-US" sz="7200" dirty="0"/>
              <a:t>. Even through that the Doctor can monitor their	illness and track his/her recovery. </a:t>
            </a:r>
          </a:p>
          <a:p>
            <a:pPr>
              <a:lnSpc>
                <a:spcPct val="90000"/>
              </a:lnSpc>
              <a:spcBef>
                <a:spcPts val="1000"/>
              </a:spcBef>
              <a:buClr>
                <a:schemeClr val="accent1"/>
              </a:buClr>
              <a:buSzPct val="80000"/>
            </a:pPr>
            <a:r>
              <a:rPr lang="en-US" sz="7200" dirty="0">
                <a:solidFill>
                  <a:schemeClr val="accent1"/>
                </a:solidFill>
              </a:rPr>
              <a:t>4. </a:t>
            </a:r>
            <a:r>
              <a:rPr lang="en-US" sz="7200" dirty="0"/>
              <a:t>	</a:t>
            </a:r>
            <a:r>
              <a:rPr lang="en-US" sz="7200" dirty="0" err="1"/>
              <a:t>He/She</a:t>
            </a:r>
            <a:r>
              <a:rPr lang="en-US" sz="7200" dirty="0"/>
              <a:t> can also </a:t>
            </a:r>
            <a:r>
              <a:rPr lang="en-US" sz="7200" b="1" dirty="0"/>
              <a:t>refer that database</a:t>
            </a:r>
            <a:r>
              <a:rPr lang="en-US" sz="7200" dirty="0"/>
              <a:t> to make contact with the Patient ,check for    	allergies ,check 	the prescription and make timely updates to it.</a:t>
            </a:r>
          </a:p>
          <a:p>
            <a:pPr>
              <a:lnSpc>
                <a:spcPct val="90000"/>
              </a:lnSpc>
              <a:spcBef>
                <a:spcPts val="1000"/>
              </a:spcBef>
              <a:buClr>
                <a:schemeClr val="accent1"/>
              </a:buClr>
              <a:buSzPct val="80000"/>
            </a:pPr>
            <a:r>
              <a:rPr lang="en-US" sz="7200" dirty="0">
                <a:solidFill>
                  <a:schemeClr val="accent1"/>
                </a:solidFill>
              </a:rPr>
              <a:t>5.    </a:t>
            </a:r>
            <a:r>
              <a:rPr lang="en-US" sz="7200" dirty="0"/>
              <a:t>Another key feature of the Doctor’s Portal is the </a:t>
            </a:r>
            <a:r>
              <a:rPr lang="en-US" sz="7200" b="1" dirty="0"/>
              <a:t>message box feature </a:t>
            </a:r>
            <a:r>
              <a:rPr lang="en-US" sz="7200" dirty="0"/>
              <a:t>through which the 	Doctor 	can send a message to the patient to keep a check on him, ask him/her about their 	recovery 	and also ask him/her to schedule an appointment for a routine check up.</a:t>
            </a:r>
          </a:p>
          <a:p>
            <a:pPr>
              <a:lnSpc>
                <a:spcPct val="90000"/>
              </a:lnSpc>
              <a:spcBef>
                <a:spcPts val="1000"/>
              </a:spcBef>
              <a:buClr>
                <a:schemeClr val="accent1"/>
              </a:buClr>
              <a:buSzPct val="80000"/>
            </a:pPr>
            <a:r>
              <a:rPr lang="en-US" sz="7200" dirty="0">
                <a:solidFill>
                  <a:schemeClr val="accent1"/>
                </a:solidFill>
              </a:rPr>
              <a:t>6. </a:t>
            </a:r>
            <a:r>
              <a:rPr lang="en-US" sz="7200" dirty="0"/>
              <a:t>	For surgery planning there is a booking system for the Doctor to allow them </a:t>
            </a:r>
            <a:r>
              <a:rPr lang="en-US" sz="7200" b="1" dirty="0"/>
              <a:t>to schedule a         	surgery and book an operation theatre or a surgery room </a:t>
            </a:r>
            <a:r>
              <a:rPr lang="en-US" sz="7200" dirty="0"/>
              <a:t>along with the desired team he/she   	would prefer. The team would consist of assistant Doctors, nurses, compounders etc.</a:t>
            </a:r>
          </a:p>
          <a:p>
            <a:pPr>
              <a:lnSpc>
                <a:spcPct val="90000"/>
              </a:lnSpc>
              <a:spcBef>
                <a:spcPts val="1000"/>
              </a:spcBef>
              <a:buClr>
                <a:schemeClr val="accent1"/>
              </a:buClr>
              <a:buSzPct val="80000"/>
            </a:pPr>
            <a:r>
              <a:rPr lang="en-US" sz="7200" dirty="0">
                <a:solidFill>
                  <a:schemeClr val="accent1"/>
                </a:solidFill>
              </a:rPr>
              <a:t>7</a:t>
            </a:r>
            <a:r>
              <a:rPr lang="en-US" sz="7200" dirty="0"/>
              <a:t>. 	We have designed the patient portal by </a:t>
            </a:r>
            <a:r>
              <a:rPr lang="en-US" sz="7200" b="1" dirty="0"/>
              <a:t>web designing tools and HTML coding</a:t>
            </a:r>
            <a:r>
              <a:rPr lang="en-US" sz="7200" dirty="0"/>
              <a:t>.</a:t>
            </a:r>
          </a:p>
          <a:p>
            <a:pPr>
              <a:lnSpc>
                <a:spcPct val="90000"/>
              </a:lnSpc>
              <a:spcBef>
                <a:spcPts val="1000"/>
              </a:spcBef>
              <a:buClr>
                <a:schemeClr val="accent1"/>
              </a:buClr>
              <a:buSzPct val="80000"/>
            </a:pPr>
            <a:r>
              <a:rPr lang="en-US" sz="7200" dirty="0">
                <a:solidFill>
                  <a:schemeClr val="accent1"/>
                </a:solidFill>
              </a:rPr>
              <a:t>8</a:t>
            </a:r>
            <a:r>
              <a:rPr lang="en-US" sz="7200" dirty="0"/>
              <a:t>. 	To have a storage of the databases of the users from the website securely we have used the            	</a:t>
            </a:r>
            <a:r>
              <a:rPr lang="en-US" sz="7200" b="1" dirty="0"/>
              <a:t>Microsoft Azure Cloud Storage</a:t>
            </a:r>
            <a:r>
              <a:rPr lang="en-US" sz="7200" dirty="0"/>
              <a:t>. </a:t>
            </a:r>
          </a:p>
          <a:p>
            <a:pPr marL="342900" indent="-342900">
              <a:lnSpc>
                <a:spcPct val="90000"/>
              </a:lnSpc>
              <a:spcBef>
                <a:spcPts val="1000"/>
              </a:spcBef>
              <a:buClr>
                <a:schemeClr val="accent1"/>
              </a:buClr>
              <a:buSzPct val="80000"/>
              <a:buFont typeface="+mj-lt"/>
              <a:buAutoNum type="arabicPeriod"/>
            </a:pPr>
            <a:endParaRPr lang="en-US" sz="1100" dirty="0"/>
          </a:p>
          <a:p>
            <a:pPr marL="342900" indent="-342900">
              <a:lnSpc>
                <a:spcPct val="90000"/>
              </a:lnSpc>
              <a:spcBef>
                <a:spcPts val="1000"/>
              </a:spcBef>
              <a:buClr>
                <a:schemeClr val="accent1"/>
              </a:buClr>
              <a:buSzPct val="80000"/>
              <a:buFont typeface="+mj-lt"/>
              <a:buAutoNum type="arabicPeriod"/>
            </a:pPr>
            <a:endParaRPr lang="en-US" sz="1100" dirty="0"/>
          </a:p>
          <a:p>
            <a:pPr marL="342900" indent="-342900">
              <a:lnSpc>
                <a:spcPct val="90000"/>
              </a:lnSpc>
              <a:spcBef>
                <a:spcPts val="1000"/>
              </a:spcBef>
              <a:buClr>
                <a:schemeClr val="accent1"/>
              </a:buClr>
              <a:buSzPct val="80000"/>
              <a:buFont typeface="+mj-lt"/>
              <a:buAutoNum type="arabicPeriod"/>
            </a:pPr>
            <a:endParaRPr lang="en-US" sz="1100" dirty="0"/>
          </a:p>
        </p:txBody>
      </p:sp>
    </p:spTree>
    <p:extLst>
      <p:ext uri="{BB962C8B-B14F-4D97-AF65-F5344CB8AC3E}">
        <p14:creationId xmlns:p14="http://schemas.microsoft.com/office/powerpoint/2010/main" val="225863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198</TotalTime>
  <Words>2299</Words>
  <Application>Microsoft Macintosh PowerPoint</Application>
  <PresentationFormat>Widescreen</PresentationFormat>
  <Paragraphs>216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Courier New</vt:lpstr>
      <vt:lpstr>Wingdings 3</vt:lpstr>
      <vt:lpstr>Ion Boardroom</vt:lpstr>
      <vt:lpstr>SMARTCARE ASSISTANT Chatbot name: Medicus Theme: Smart Medical Assistant Team name: AR Solutions</vt:lpstr>
      <vt:lpstr> IDEA</vt:lpstr>
      <vt:lpstr>PowerPoint Presentation</vt:lpstr>
      <vt:lpstr>Key Features</vt:lpstr>
      <vt:lpstr>PowerPoint Presentation</vt:lpstr>
      <vt:lpstr>PowerPoint Presentation</vt:lpstr>
      <vt:lpstr>HOMEPAGE </vt:lpstr>
      <vt:lpstr>Patient Portal</vt:lpstr>
      <vt:lpstr>PowerPoint Presentation</vt:lpstr>
      <vt:lpstr>Emergency SOS</vt:lpstr>
      <vt:lpstr>PowerPoint Presentation</vt:lpstr>
      <vt:lpstr>Technology Stack</vt:lpstr>
      <vt:lpstr>Future Prospects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SMARTCARE ASSISTANT Chatbot name: Medicus Theme: Smart Medical Assistant Team name: AR Solutions</dc:title>
  <dc:creator>rahil.sharma.btech2018</dc:creator>
  <cp:lastModifiedBy>rahil.sharma.btech2018</cp:lastModifiedBy>
  <cp:revision>10</cp:revision>
  <dcterms:created xsi:type="dcterms:W3CDTF">2020-10-02T12:28:01Z</dcterms:created>
  <dcterms:modified xsi:type="dcterms:W3CDTF">2020-10-02T20:12:27Z</dcterms:modified>
</cp:coreProperties>
</file>