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manul Haqu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18T02:05:10.902">
    <p:pos x="6000" y="0"/>
    <p:text>Let's focus on the bias metric itself going forward. 
WEAT may not be suitable in our case, look up CEAT from the same authors (Guo and Caliskan 2021). But even this I think isnt suitable for our case. 
We can maybe make this work about coming up with a new metric to measure bias in pretrained models. 
We can discuss more on this tomorrow.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6ce694843_0_16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6ce694843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6ce694843_0_16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6ce694843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66ce694843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66ce6948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6ce694843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6ce6948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6ce694843_0_16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6ce694843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6ce694843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6ce6948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6ce694843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6ce69484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6ce694843_0_16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6ce694843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6ce694843_0_16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6ce694843_0_1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6ce694843_0_16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6ce694843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aclanthology.org/W19-38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Bias in BERT</a:t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CSC 630 Master’s Independent Study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2286000" rtl="0" algn="l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Rahil Sarvaiya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82575" y="1831000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800"/>
              <a:t>For Left-leaning model:</a:t>
            </a:r>
            <a:endParaRPr b="1"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Association</a:t>
            </a:r>
            <a:r>
              <a:rPr baseline="-25000" lang="en" sz="1800"/>
              <a:t>democrat</a:t>
            </a:r>
            <a:r>
              <a:rPr baseline="-25000" lang="en" sz="1800"/>
              <a:t>s</a:t>
            </a:r>
            <a:r>
              <a:rPr lang="en" sz="1800"/>
              <a:t> = 16.12284229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Association</a:t>
            </a:r>
            <a:r>
              <a:rPr baseline="-25000" lang="en" sz="1800"/>
              <a:t>republicans</a:t>
            </a:r>
            <a:r>
              <a:rPr lang="en" sz="1800"/>
              <a:t> = 11.60206508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difference = 4.520777215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800"/>
              <a:t>For Right-leaning model:</a:t>
            </a:r>
            <a:endParaRPr b="1"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Association</a:t>
            </a:r>
            <a:r>
              <a:rPr baseline="-25000" lang="en" sz="1800"/>
              <a:t>democrats</a:t>
            </a:r>
            <a:r>
              <a:rPr lang="en" sz="1800"/>
              <a:t> = 19.93238861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Association</a:t>
            </a:r>
            <a:r>
              <a:rPr baseline="-25000" lang="en" sz="1800"/>
              <a:t>republicans</a:t>
            </a:r>
            <a:r>
              <a:rPr lang="en" sz="1800"/>
              <a:t> = 16.61932489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difference = 3.313063716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score for democrats in the right leaning model increased and the difference between the two associations reduced.</a:t>
            </a:r>
            <a:br>
              <a:rPr lang="en" sz="1800"/>
            </a:br>
            <a:r>
              <a:rPr lang="en" sz="1800"/>
              <a:t>This shows that the predictions made by a model on a biased dataset, are in fact biased.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4572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" y="1525575"/>
            <a:ext cx="8229600" cy="4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Researching the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Word Embedding Association Test (WEAT)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to find ways to evaluate the bias in the models, and further implement it in my project.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Distribution of probabilities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of the words being predicted by the model, to get a more interesting or distributed score.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Train on more number of epochs and see if performance improves.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Test the validation sentences on the base model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, and compare those scores with the Left-leaning and Right-leaning model.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Annotate the Validation dataset to add more sentences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that visibly cause a difference in prediction from both the models.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Currently using DistilBERT (does not contain ‘Biden’).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Experiment with other BERT models to check if the token ‘Biden’ and ‘Trump’ exist.</a:t>
            </a:r>
            <a:endParaRPr b="1"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&amp; Idea</a:t>
            </a:r>
            <a:endParaRPr/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" y="2181525"/>
            <a:ext cx="82296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Hypothesis </a:t>
            </a:r>
            <a:r>
              <a:rPr lang="en"/>
              <a:t>- </a:t>
            </a:r>
            <a:r>
              <a:rPr i="1" lang="en"/>
              <a:t>A pretrained BERT model fine-tuned on a dataset consisting of news articles would inherit the </a:t>
            </a:r>
            <a:r>
              <a:rPr i="1" lang="en"/>
              <a:t>political</a:t>
            </a:r>
            <a:r>
              <a:rPr i="1" lang="en"/>
              <a:t> bias existing in the articles.</a:t>
            </a:r>
            <a:endParaRPr b="1"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790836"/>
            <a:ext cx="1717625" cy="12868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3485350"/>
            <a:ext cx="82296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Transformers can learn universal language representations.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</a:t>
            </a:r>
            <a:r>
              <a:rPr lang="en"/>
              <a:t>an sometimes be biased.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They learn useful patterns in the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</a:t>
            </a:r>
            <a:r>
              <a:rPr lang="en"/>
              <a:t>ick up harmful and nuanced knowledge.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57200" y="2210625"/>
            <a:ext cx="8229600" cy="3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News articles have </a:t>
            </a:r>
            <a:r>
              <a:rPr b="1" lang="en"/>
              <a:t>inherent bias</a:t>
            </a:r>
            <a:r>
              <a:rPr lang="en"/>
              <a:t> in them.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Different </a:t>
            </a:r>
            <a:r>
              <a:rPr b="1" lang="en"/>
              <a:t>publications tend to favor particular political parties.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 aim is to train a BERT model on this bias dataset, and </a:t>
            </a:r>
            <a:r>
              <a:rPr b="1" lang="en"/>
              <a:t>check if the predictions made by this model would be biased</a:t>
            </a:r>
            <a:r>
              <a:rPr lang="en"/>
              <a:t> towards the Left-leaning party (Democrats) or the Right-leaning political party (Republicans).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5" y="691348"/>
            <a:ext cx="1897520" cy="10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900" y="691351"/>
            <a:ext cx="2137902" cy="12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exactly is the political bias?</a:t>
            </a:r>
            <a:endParaRPr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2002475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Example:</a:t>
            </a:r>
            <a:br>
              <a:rPr lang="en" sz="1700"/>
            </a:br>
            <a:r>
              <a:rPr lang="en" sz="1700">
                <a:solidFill>
                  <a:srgbClr val="FF0000"/>
                </a:solidFill>
              </a:rPr>
              <a:t>Republicans</a:t>
            </a:r>
            <a:r>
              <a:rPr lang="en" sz="1700"/>
              <a:t> decided to [MASK] their mask during the press conference. </a:t>
            </a:r>
            <a:br>
              <a:rPr lang="en" sz="1700"/>
            </a:br>
            <a:r>
              <a:rPr lang="en" sz="1700"/>
              <a:t>(Here [MASK] is the predicted word which would be “remove”)</a:t>
            </a:r>
            <a:br>
              <a:rPr lang="en" sz="1700"/>
            </a:br>
            <a:r>
              <a:rPr lang="en" sz="1700">
                <a:solidFill>
                  <a:srgbClr val="4A86E8"/>
                </a:solidFill>
              </a:rPr>
              <a:t>Democrats</a:t>
            </a:r>
            <a:r>
              <a:rPr lang="en" sz="1700"/>
              <a:t> decided to [MASK] their mask during the press conference.  </a:t>
            </a:r>
            <a:br>
              <a:rPr lang="en" sz="1700"/>
            </a:br>
            <a:r>
              <a:rPr lang="en" sz="1700"/>
              <a:t>(Here [MASK] is the predicted word which would be “wear”)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700"/>
              <a:t>	California [MASK] Republicans for medical supply shortages.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700"/>
              <a:t>	For a </a:t>
            </a:r>
            <a:r>
              <a:rPr lang="en" sz="1700">
                <a:solidFill>
                  <a:srgbClr val="FF0000"/>
                </a:solidFill>
              </a:rPr>
              <a:t>right-leaning model</a:t>
            </a:r>
            <a:r>
              <a:rPr lang="en" sz="1700"/>
              <a:t>: [MASK] would be criticize (less negative)</a:t>
            </a:r>
            <a:br>
              <a:rPr lang="en" sz="1700"/>
            </a:br>
            <a:r>
              <a:rPr lang="en" sz="1700"/>
              <a:t>	For a </a:t>
            </a:r>
            <a:r>
              <a:rPr lang="en" sz="1700">
                <a:solidFill>
                  <a:srgbClr val="4A86E8"/>
                </a:solidFill>
              </a:rPr>
              <a:t>left-leaning model</a:t>
            </a:r>
            <a:r>
              <a:rPr lang="en" sz="1700"/>
              <a:t>: [MASK] would be condemn/fire/sue (more negative).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Bias in pressing public concerns</a:t>
            </a:r>
            <a:r>
              <a:rPr lang="en" sz="1700"/>
              <a:t> such as gun violence, abortion rights, mask mandates, etc.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5490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 &amp; Validation dataset</a:t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479425"/>
            <a:ext cx="8229600" cy="4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Training Dataset</a:t>
            </a:r>
            <a:endParaRPr b="1" sz="1700"/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" sz="1700"/>
              <a:t>Consists of </a:t>
            </a:r>
            <a:r>
              <a:rPr b="1" lang="en" sz="1700"/>
              <a:t>~144k News articles</a:t>
            </a:r>
            <a:r>
              <a:rPr lang="en" sz="1700"/>
              <a:t> from 15 mainstream news outlets.</a:t>
            </a:r>
            <a:endParaRPr sz="1700"/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" sz="1700"/>
              <a:t>Downsampled the dataset and trained on 10,000 articles.</a:t>
            </a:r>
            <a:endParaRPr sz="1700"/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" sz="1700"/>
              <a:t>The main attributes of the dataset are:</a:t>
            </a:r>
            <a:endParaRPr sz="1700"/>
          </a:p>
          <a:p>
            <a:pPr indent="-3365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'Publication': Media outlet that published the news article.</a:t>
            </a:r>
            <a:endParaRPr b="1" sz="1700"/>
          </a:p>
          <a:p>
            <a:pPr indent="-3365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'Text': The text content of the news article.</a:t>
            </a:r>
            <a:endParaRPr b="1" sz="1700"/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Left-leaning (~65k): </a:t>
            </a:r>
            <a:r>
              <a:rPr lang="en" sz="1700"/>
              <a:t>ABC News, CBS News, CNN, MSNBC, Washington Post, Al Jazeera English, MSNBC, Google News, Buzzfeed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Right-leaning (~44k):</a:t>
            </a:r>
            <a:r>
              <a:rPr lang="en" sz="1700"/>
              <a:t> Fox News, Breitbart News, The Washington Times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Validation dataset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" sz="1700"/>
              <a:t>A set of </a:t>
            </a:r>
            <a:r>
              <a:rPr b="1" lang="en" sz="1700"/>
              <a:t>~50-60 political sentences </a:t>
            </a:r>
            <a:r>
              <a:rPr lang="en" sz="1700"/>
              <a:t>that cover pressing issues such as covid norms, mask mandates, abortion rights, gun violence, etc.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" sz="1700"/>
              <a:t>These sentences had a target and an attribute word.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" sz="1700"/>
              <a:t>For the P</a:t>
            </a:r>
            <a:r>
              <a:rPr baseline="-25000" lang="en" sz="1700"/>
              <a:t>target</a:t>
            </a:r>
            <a:r>
              <a:rPr lang="en" sz="1700"/>
              <a:t>, the target word was [MASK] and for P</a:t>
            </a:r>
            <a:r>
              <a:rPr baseline="-25000" lang="en" sz="1700"/>
              <a:t>prior</a:t>
            </a:r>
            <a:r>
              <a:rPr lang="en" sz="1700"/>
              <a:t>, the attribute was [MASK].</a:t>
            </a:r>
            <a:endParaRPr sz="17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457200" y="5222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 - First approach</a:t>
            </a:r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 rotWithShape="1">
          <a:blip r:embed="rId3">
            <a:alphaModFix/>
          </a:blip>
          <a:srcRect b="54804" l="0" r="0" t="0"/>
          <a:stretch/>
        </p:blipFill>
        <p:spPr>
          <a:xfrm>
            <a:off x="339975" y="1528083"/>
            <a:ext cx="8464051" cy="48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2905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Results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57200" y="980825"/>
            <a:ext cx="8229600" cy="56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100"/>
              <a:t>Example 1</a:t>
            </a:r>
            <a:endParaRPr b="1"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California blamed </a:t>
            </a:r>
            <a:r>
              <a:rPr lang="en" sz="1100">
                <a:highlight>
                  <a:srgbClr val="EA9999"/>
                </a:highlight>
              </a:rPr>
              <a:t>trump</a:t>
            </a:r>
            <a:r>
              <a:rPr lang="en" sz="1100">
                <a:highlight>
                  <a:srgbClr val="EA9999"/>
                </a:highlight>
              </a:rPr>
              <a:t> </a:t>
            </a:r>
            <a:r>
              <a:rPr lang="en" sz="1100"/>
              <a:t>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California criticized trump</a:t>
            </a:r>
            <a:r>
              <a:rPr lang="en" sz="1100"/>
              <a:t>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California fired trump </a:t>
            </a:r>
            <a:r>
              <a:rPr lang="en" sz="1100"/>
              <a:t>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California sued trump </a:t>
            </a:r>
            <a:r>
              <a:rPr lang="en" sz="1100"/>
              <a:t>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&gt;California supports trump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California endorsed biden</a:t>
            </a:r>
            <a:r>
              <a:rPr lang="en" sz="1100"/>
              <a:t>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California chose biden </a:t>
            </a:r>
            <a:r>
              <a:rPr lang="en" sz="1100"/>
              <a:t>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&gt;California chooses  biden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&gt;California defeated biden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California supports biden</a:t>
            </a:r>
            <a:r>
              <a:rPr lang="en" sz="1100"/>
              <a:t>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100"/>
              <a:t>Example 2</a:t>
            </a:r>
            <a:endParaRPr b="1"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administration has shown </a:t>
            </a:r>
            <a:r>
              <a:rPr lang="en" sz="1100">
                <a:highlight>
                  <a:srgbClr val="EA9999"/>
                </a:highlight>
              </a:rPr>
              <a:t>little interest</a:t>
            </a:r>
            <a:r>
              <a:rPr lang="en" sz="1100"/>
              <a:t>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administration has shown </a:t>
            </a:r>
            <a:r>
              <a:rPr lang="en" sz="1100">
                <a:highlight>
                  <a:srgbClr val="EA9999"/>
                </a:highlight>
              </a:rPr>
              <a:t>no interest</a:t>
            </a:r>
            <a:r>
              <a:rPr lang="en" sz="1100"/>
              <a:t>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administration has shown an interest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administration has shown renewed interest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administration has shown strong interest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administration has shown </a:t>
            </a:r>
            <a:r>
              <a:rPr lang="en" sz="1100">
                <a:highlight>
                  <a:srgbClr val="00FF00"/>
                </a:highlight>
              </a:rPr>
              <a:t>renewed interest</a:t>
            </a:r>
            <a:r>
              <a:rPr lang="en" sz="1100"/>
              <a:t>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administration has shown </a:t>
            </a:r>
            <a:r>
              <a:rPr lang="en" sz="1100">
                <a:highlight>
                  <a:srgbClr val="00FF00"/>
                </a:highlight>
              </a:rPr>
              <a:t>an interest</a:t>
            </a:r>
            <a:r>
              <a:rPr lang="en" sz="1100"/>
              <a:t>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administration has shown no interest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administration has shown little interest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&gt;Biden administration has shown strong interest in restoring government funding for Gun violence research.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57200" y="624900"/>
            <a:ext cx="8229600" cy="6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Example 3</a:t>
            </a:r>
            <a:endParaRPr b="1"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Trump says businesses should start soon while fighting coronavirus.</a:t>
            </a:r>
            <a:endParaRPr sz="11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says businesses should close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says businesses should recover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says businesses should open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says businesses should respond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Biden says businesses should close soon while fighting coronavirus.</a:t>
            </a:r>
            <a:endParaRPr sz="11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says businesses should move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says businesses should recover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says businesses should disappear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says businesses should return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Example 4</a:t>
            </a:r>
            <a:endParaRPr b="1"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&gt;Trump extended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expanded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renewed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Trump withdrew the mask mandate after reducing coronavirus cases.</a:t>
            </a:r>
            <a:endParaRPr sz="11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lifted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designed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Biden added the mask mandate after reducing coronavirus cases.</a:t>
            </a:r>
            <a:endParaRPr sz="11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Biden called the mask mandate after reducing coronavirus cases.</a:t>
            </a:r>
            <a:endParaRPr sz="11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used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&gt;Biden said the mask mandate after reducing coronavirus cases.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5222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 - Second approach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48148"/>
          <a:stretch/>
        </p:blipFill>
        <p:spPr>
          <a:xfrm>
            <a:off x="900288" y="1504475"/>
            <a:ext cx="7343424" cy="48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3565775" y="5161625"/>
            <a:ext cx="44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</a:t>
            </a:r>
            <a:endParaRPr sz="1000"/>
          </a:p>
        </p:txBody>
      </p:sp>
      <p:sp>
        <p:nvSpPr>
          <p:cNvPr id="94" name="Google Shape;94;p15"/>
          <p:cNvSpPr txBox="1"/>
          <p:nvPr/>
        </p:nvSpPr>
        <p:spPr>
          <a:xfrm>
            <a:off x="3966300" y="5933825"/>
            <a:ext cx="495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 - </a:t>
            </a:r>
            <a:r>
              <a:rPr lang="en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Keita Kurita, Nidhi Vyas, Ayush Pareek, Alan W Black, and Yulia Tsvetkov. 2019. </a:t>
            </a:r>
            <a:r>
              <a:rPr lang="en" sz="1000">
                <a:solidFill>
                  <a:srgbClr val="446E9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Measuring Bias in Contextualized Word Representations</a:t>
            </a:r>
            <a:r>
              <a:rPr lang="en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In </a:t>
            </a:r>
            <a:r>
              <a:rPr i="1" lang="en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First Workshop on Gender Bias in Natural Language Processing</a:t>
            </a:r>
            <a:r>
              <a:rPr lang="en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pages 166–172, Florence, Italy. Association for Computational Linguistics.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