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7" r:id="rId4"/>
    <p:sldId id="270" r:id="rId5"/>
    <p:sldId id="264" r:id="rId6"/>
    <p:sldId id="268" r:id="rId7"/>
    <p:sldId id="259" r:id="rId8"/>
    <p:sldId id="269" r:id="rId9"/>
    <p:sldId id="266" r:id="rId10"/>
    <p:sldId id="260" r:id="rId11"/>
    <p:sldId id="271" r:id="rId12"/>
    <p:sldId id="258" r:id="rId13"/>
    <p:sldId id="262" r:id="rId14"/>
    <p:sldId id="272"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390" autoAdjust="0"/>
    <p:restoredTop sz="94669" autoAdjust="0"/>
  </p:normalViewPr>
  <p:slideViewPr>
    <p:cSldViewPr>
      <p:cViewPr varScale="1">
        <p:scale>
          <a:sx n="80" d="100"/>
          <a:sy n="80" d="100"/>
        </p:scale>
        <p:origin x="-102"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793C9B-7BC0-46BC-B015-1AE70C7BD009}" type="datetimeFigureOut">
              <a:rPr lang="en-US" smtClean="0"/>
              <a:pPr/>
              <a:t>7/15/2008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793C9B-7BC0-46BC-B015-1AE70C7BD009}" type="datetimeFigureOut">
              <a:rPr lang="en-US" smtClean="0"/>
              <a:pPr/>
              <a:t>7/15/2008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793C9B-7BC0-46BC-B015-1AE70C7BD009}" type="datetimeFigureOut">
              <a:rPr lang="en-US" smtClean="0"/>
              <a:pPr/>
              <a:t>7/15/2008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793C9B-7BC0-46BC-B015-1AE70C7BD009}" type="datetimeFigureOut">
              <a:rPr lang="en-US" smtClean="0"/>
              <a:pPr/>
              <a:t>7/15/2008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793C9B-7BC0-46BC-B015-1AE70C7BD009}" type="datetimeFigureOut">
              <a:rPr lang="en-US" smtClean="0"/>
              <a:pPr/>
              <a:t>7/15/2008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793C9B-7BC0-46BC-B015-1AE70C7BD009}" type="datetimeFigureOut">
              <a:rPr lang="en-US" smtClean="0"/>
              <a:pPr/>
              <a:t>7/15/2008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793C9B-7BC0-46BC-B015-1AE70C7BD009}" type="datetimeFigureOut">
              <a:rPr lang="en-US" smtClean="0"/>
              <a:pPr/>
              <a:t>7/15/2008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793C9B-7BC0-46BC-B015-1AE70C7BD009}" type="datetimeFigureOut">
              <a:rPr lang="en-US" smtClean="0"/>
              <a:pPr/>
              <a:t>7/15/2008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93C9B-7BC0-46BC-B015-1AE70C7BD009}" type="datetimeFigureOut">
              <a:rPr lang="en-US" smtClean="0"/>
              <a:pPr/>
              <a:t>7/15/2008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793C9B-7BC0-46BC-B015-1AE70C7BD009}" type="datetimeFigureOut">
              <a:rPr lang="en-US" smtClean="0"/>
              <a:pPr/>
              <a:t>7/15/2008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793C9B-7BC0-46BC-B015-1AE70C7BD009}" type="datetimeFigureOut">
              <a:rPr lang="en-US" smtClean="0"/>
              <a:pPr/>
              <a:t>7/15/2008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8EEA4-CB15-415E-BD07-A313EA0245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93C9B-7BC0-46BC-B015-1AE70C7BD009}" type="datetimeFigureOut">
              <a:rPr lang="en-US" smtClean="0"/>
              <a:pPr/>
              <a:t>7/15/2008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8EEA4-CB15-415E-BD07-A313EA0245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8r13n.wordpress.com/2007/03/14/the-tunguska-event/" TargetMode="External"/><Relationship Id="rId2" Type="http://schemas.openxmlformats.org/officeDocument/2006/relationships/hyperlink" Target="http://www.psi.edu/projects/siberia/siberi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Precursor Material</a:t>
            </a:r>
            <a:endParaRPr lang="en-US" dirty="0"/>
          </a:p>
        </p:txBody>
      </p:sp>
      <p:sp>
        <p:nvSpPr>
          <p:cNvPr id="3" name="Content Placeholder 2"/>
          <p:cNvSpPr>
            <a:spLocks noGrp="1"/>
          </p:cNvSpPr>
          <p:nvPr>
            <p:ph idx="1"/>
          </p:nvPr>
        </p:nvSpPr>
        <p:spPr/>
        <p:txBody>
          <a:bodyPr/>
          <a:lstStyle/>
          <a:p>
            <a:r>
              <a:rPr lang="en-US" b="1" dirty="0"/>
              <a:t>Impact events </a:t>
            </a:r>
            <a:r>
              <a:rPr lang="en-US" dirty="0"/>
              <a:t>are caused by the collision of large meteoroids, asteroids or comets </a:t>
            </a:r>
            <a:r>
              <a:rPr lang="en-US" dirty="0" smtClean="0"/>
              <a:t>(bolides</a:t>
            </a:r>
            <a:r>
              <a:rPr lang="en-US" dirty="0"/>
              <a:t>) with Earth and may sometimes be followed by mass extinctions of </a:t>
            </a:r>
            <a:r>
              <a:rPr lang="en-US" dirty="0" smtClean="0"/>
              <a:t>life</a:t>
            </a:r>
          </a:p>
          <a:p>
            <a:r>
              <a:rPr lang="en-US" dirty="0" smtClean="0"/>
              <a:t>These events may have been the cause of massive climate change or the extinction of large numbers of plant and animal species.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Later Discoveries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Expeditions sent to the area in the 1950s and 1960s found microscopic silicate and magnetite spheres in siftings of the soil. Chemical analysis showed that the spheres contained high proportions of nickel relative to iron, which is also found in meteorites, leading to the conclusion they were of extraterrestrial origin.</a:t>
            </a:r>
          </a:p>
          <a:p>
            <a:r>
              <a:rPr lang="en-US" dirty="0" smtClean="0"/>
              <a:t>Chemical analysis of peat bogs from the area also revealed numerous anomalies considered consistent with an impact event. The isotopic signatures of carbon, hydrogen, and nitrogen at the layer of the bogs corresponding to 1908 were found to be inconsistent with radioactive decay from the natural isotopic ratios found on Earth. The region of the bogs containing these anomalous signatures also contains an unusually high proportion of iridium, similar to the iridium layer found in the K–T boundary. These unusual proportions are believed to result from debris from the impacting body that deposited in the bogs. The nitrogen is believed to have been deposited as acid rain, a suspected fallout from the explosion.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FlashEarth satellite image at ground zero</a:t>
            </a:r>
            <a:endParaRPr lang="en-US" dirty="0"/>
          </a:p>
        </p:txBody>
      </p:sp>
      <p:pic>
        <p:nvPicPr>
          <p:cNvPr id="5122" name="Picture 2"/>
          <p:cNvPicPr>
            <a:picLocks noGrp="1" noChangeAspect="1" noChangeArrowheads="1"/>
          </p:cNvPicPr>
          <p:nvPr>
            <p:ph type="pic" idx="1"/>
          </p:nvPr>
        </p:nvPicPr>
        <p:blipFill>
          <a:blip r:embed="rId2"/>
          <a:srcRect t="5226" b="5226"/>
          <a:stretch>
            <a:fillRect/>
          </a:stretch>
        </p:blipFill>
        <p:spPr bwMode="auto">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Worldwide Effects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explosion registered on seismic stations across Eurasia. It is estimated that the earthquake from the blast would have measured 5.0 on the Richter scale (which was not yet developed at the time). </a:t>
            </a:r>
            <a:r>
              <a:rPr lang="en-US" b="1" dirty="0" smtClean="0"/>
              <a:t>An explosion of this magnitude is capable of destroying a large metropolitan area.</a:t>
            </a:r>
            <a:endParaRPr lang="en-US" b="1" dirty="0"/>
          </a:p>
          <a:p>
            <a:r>
              <a:rPr lang="en-US" dirty="0" smtClean="0"/>
              <a:t>It also produced </a:t>
            </a:r>
            <a:r>
              <a:rPr lang="en-US" b="1" dirty="0" smtClean="0"/>
              <a:t>fluctuations in atmospheric pressure </a:t>
            </a:r>
            <a:r>
              <a:rPr lang="en-US" dirty="0" smtClean="0"/>
              <a:t>strong enough to be detected in Great Britain. Over the next few weeks, night skies were aglow such that one could read in their light, from dust suspended in the stratosphere by the explosion. In the United States, the Smithsonian Astrophysical Observatory and the Mount Wilson Observatory observed a decrease in atmospheric transparency that lasted for several months.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Evenks</a:t>
            </a:r>
            <a:r>
              <a:rPr lang="en-US" dirty="0" smtClean="0"/>
              <a:t>/</a:t>
            </a:r>
            <a:r>
              <a:rPr lang="en-US" dirty="0" err="1" smtClean="0"/>
              <a:t>Tungas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b="1" dirty="0" err="1" smtClean="0"/>
              <a:t>Evenks</a:t>
            </a:r>
            <a:r>
              <a:rPr lang="en-US" dirty="0" smtClean="0"/>
              <a:t> or </a:t>
            </a:r>
            <a:r>
              <a:rPr lang="en-US" b="1" dirty="0" smtClean="0"/>
              <a:t>Tungus </a:t>
            </a:r>
            <a:r>
              <a:rPr lang="en-US" dirty="0" smtClean="0"/>
              <a:t>are a Tungusic people of Northern Asia. </a:t>
            </a:r>
          </a:p>
          <a:p>
            <a:r>
              <a:rPr lang="en-US" dirty="0" smtClean="0"/>
              <a:t>In Russia, the </a:t>
            </a:r>
            <a:r>
              <a:rPr lang="en-US" dirty="0" err="1" smtClean="0"/>
              <a:t>Evenks</a:t>
            </a:r>
            <a:r>
              <a:rPr lang="en-US" dirty="0" smtClean="0"/>
              <a:t> are recognized as one of the Indigenous peoples of the Russian North, with a population of 35,527 (2002 Census). </a:t>
            </a:r>
          </a:p>
          <a:p>
            <a:r>
              <a:rPr lang="en-US" dirty="0" smtClean="0"/>
              <a:t>They speak in their own native language </a:t>
            </a:r>
            <a:r>
              <a:rPr lang="en-US" b="1" dirty="0" err="1" smtClean="0"/>
              <a:t>Evanki</a:t>
            </a:r>
            <a:r>
              <a:rPr lang="en-US" dirty="0" smtClean="0"/>
              <a:t> and have adopted Russian</a:t>
            </a:r>
          </a:p>
          <a:p>
            <a:r>
              <a:rPr lang="en-US" dirty="0" smtClean="0"/>
              <a:t>Prior to contact with the Russians, the religion of the </a:t>
            </a:r>
            <a:r>
              <a:rPr lang="en-US" dirty="0" err="1" smtClean="0"/>
              <a:t>Evenks</a:t>
            </a:r>
            <a:r>
              <a:rPr lang="en-US" dirty="0" smtClean="0"/>
              <a:t> was </a:t>
            </a:r>
            <a:r>
              <a:rPr lang="en-US" b="1" dirty="0" smtClean="0"/>
              <a:t>shamanism</a:t>
            </a:r>
            <a:r>
              <a:rPr lang="en-US" dirty="0" smtClean="0"/>
              <a:t>. Although many of them have adopted </a:t>
            </a:r>
            <a:r>
              <a:rPr lang="en-US" b="1" dirty="0" smtClean="0"/>
              <a:t>Lamaism</a:t>
            </a:r>
            <a:r>
              <a:rPr lang="en-US" dirty="0" smtClean="0"/>
              <a:t> (which is the mainstream form of Tibetan Mahayana Buddhism) the </a:t>
            </a:r>
            <a:r>
              <a:rPr lang="en-US" dirty="0" err="1" smtClean="0"/>
              <a:t>Evenks</a:t>
            </a:r>
            <a:r>
              <a:rPr lang="en-US" dirty="0"/>
              <a:t> </a:t>
            </a:r>
            <a:r>
              <a:rPr lang="en-US" dirty="0" smtClean="0"/>
              <a:t>nominally </a:t>
            </a:r>
            <a:r>
              <a:rPr lang="en-US" b="1" dirty="0" smtClean="0"/>
              <a:t>Orthodox Christian </a:t>
            </a:r>
            <a:r>
              <a:rPr lang="en-US" dirty="0" smtClean="0"/>
              <a:t>people.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Pop Culture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Due to the aforementioned speculative hypotheses, this event served as a hub for science fiction</a:t>
            </a:r>
          </a:p>
          <a:p>
            <a:r>
              <a:rPr lang="en-US" dirty="0" smtClean="0"/>
              <a:t>In the 2008 film </a:t>
            </a:r>
            <a:r>
              <a:rPr lang="en-US" i="1" dirty="0" smtClean="0"/>
              <a:t>Indiana Jones and the Kingdom of the Crystal Skull , </a:t>
            </a:r>
            <a:r>
              <a:rPr lang="en-US" dirty="0" smtClean="0"/>
              <a:t>Irina Spalko reminds Indy about the Tunguska explosion where a specimen was found</a:t>
            </a:r>
          </a:p>
          <a:p>
            <a:r>
              <a:rPr lang="en-US" dirty="0" smtClean="0"/>
              <a:t>In the 2007 video game </a:t>
            </a:r>
            <a:r>
              <a:rPr lang="en-US" i="1" dirty="0" smtClean="0"/>
              <a:t>Assassin's Creed</a:t>
            </a:r>
            <a:r>
              <a:rPr lang="en-US" dirty="0" smtClean="0"/>
              <a:t>, the Tunguska Incident is said to be the result of an attack by Assassins</a:t>
            </a:r>
          </a:p>
          <a:p>
            <a:r>
              <a:rPr lang="en-US" dirty="0" smtClean="0"/>
              <a:t>In a Marvel Comics trilogy of publications entitled </a:t>
            </a:r>
            <a:r>
              <a:rPr lang="en-US" i="1" dirty="0" smtClean="0"/>
              <a:t>Ultimate Nightmare</a:t>
            </a:r>
            <a:r>
              <a:rPr lang="en-US" dirty="0" smtClean="0"/>
              <a:t> (2004-2005), the Ultimate universe characters confront the mystery of the event, linking it to an alien encounter with the Ultimate version of Galactus.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Tunguska Event. (2004, July 22). In </a:t>
            </a:r>
            <a:r>
              <a:rPr lang="en-US" i="1" dirty="0" smtClean="0"/>
              <a:t>Wikipedia, the free encyclopedia</a:t>
            </a:r>
            <a:r>
              <a:rPr lang="en-US" dirty="0" smtClean="0"/>
              <a:t>. Retrieved July 15, 2008, from http://en.wikipedia.org/wiki/Tunguska_Event</a:t>
            </a:r>
          </a:p>
          <a:p>
            <a:r>
              <a:rPr lang="en-US" dirty="0" smtClean="0"/>
              <a:t>Goebel, Greg (2008, February 01). Vectorsite. Retrieved July 15, 2008, from Earth Impacts Web site: http://www.vectorsite.net/taimpact.html </a:t>
            </a:r>
          </a:p>
          <a:p>
            <a:pPr>
              <a:buNone/>
            </a:pPr>
            <a:r>
              <a:rPr lang="en-US" dirty="0" smtClean="0"/>
              <a:t/>
            </a:r>
            <a:br>
              <a:rPr lang="en-US" dirty="0" smtClean="0"/>
            </a:br>
            <a:r>
              <a:rPr lang="en-US" dirty="0" smtClean="0"/>
              <a:t>pictures from:</a:t>
            </a:r>
          </a:p>
          <a:p>
            <a:r>
              <a:rPr lang="en-US" dirty="0" smtClean="0">
                <a:hlinkClick r:id="rId2"/>
              </a:rPr>
              <a:t>http://www.psi.edu/projects/siberia/siberia.html</a:t>
            </a:r>
            <a:endParaRPr lang="en-US" dirty="0" smtClean="0"/>
          </a:p>
          <a:p>
            <a:r>
              <a:rPr lang="en-US" dirty="0" smtClean="0">
                <a:hlinkClick r:id="rId3"/>
              </a:rPr>
              <a:t>http://8r13n.wordpress.com/2007/03/14/the-tunguska-event/</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The Tunguska </a:t>
            </a:r>
            <a:r>
              <a:rPr lang="en-US" b="1" dirty="0"/>
              <a:t>E</a:t>
            </a:r>
            <a:r>
              <a:rPr lang="en-US" b="1" dirty="0" smtClean="0"/>
              <a:t>vent</a:t>
            </a:r>
            <a:endParaRPr lang="en-US" dirty="0"/>
          </a:p>
        </p:txBody>
      </p:sp>
      <p:sp>
        <p:nvSpPr>
          <p:cNvPr id="3" name="Subtitle 2"/>
          <p:cNvSpPr>
            <a:spLocks noGrp="1"/>
          </p:cNvSpPr>
          <p:nvPr>
            <p:ph type="subTitle" idx="1"/>
          </p:nvPr>
        </p:nvSpPr>
        <p:spPr/>
        <p:txBody>
          <a:bodyPr/>
          <a:lstStyle/>
          <a:p>
            <a:r>
              <a:rPr lang="en-US" dirty="0" smtClean="0"/>
              <a:t>The Effect of Meteorite Impact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a:t>
            </a:r>
            <a:r>
              <a:rPr lang="en-US" b="1" dirty="0"/>
              <a:t>Tunguska Event </a:t>
            </a:r>
            <a:r>
              <a:rPr lang="en-US" dirty="0"/>
              <a:t>was a massive explosion that occurred near the </a:t>
            </a:r>
            <a:r>
              <a:rPr lang="en-US" dirty="0" smtClean="0"/>
              <a:t>Podkamennaya Tunguska River, </a:t>
            </a:r>
            <a:r>
              <a:rPr lang="en-US" dirty="0"/>
              <a:t>at around 7:14 a.m. on June 30, 1908</a:t>
            </a:r>
          </a:p>
          <a:p>
            <a:r>
              <a:rPr lang="en-US" b="1" dirty="0" smtClean="0"/>
              <a:t>It is believed to be the largest impact event on </a:t>
            </a:r>
            <a:r>
              <a:rPr lang="en-US" b="1" u="sng" dirty="0" smtClean="0"/>
              <a:t>land</a:t>
            </a:r>
            <a:r>
              <a:rPr lang="en-US" b="1" dirty="0" smtClean="0"/>
              <a:t> in Earth's recent history</a:t>
            </a:r>
          </a:p>
          <a:p>
            <a:r>
              <a:rPr lang="en-US" dirty="0" smtClean="0"/>
              <a:t>Although the cause is the subject of some debate, the explosion was most likely caused by the </a:t>
            </a:r>
            <a:r>
              <a:rPr lang="en-US" b="1" dirty="0" smtClean="0"/>
              <a:t>air burst </a:t>
            </a:r>
            <a:r>
              <a:rPr lang="en-US" dirty="0" smtClean="0"/>
              <a:t>of a large meteoroid or comet fragment at an altitude of 5–10 kilometres (3–6 miles) above Earth's surface. Different studies have yielded a general agreement that it was a </a:t>
            </a:r>
            <a:r>
              <a:rPr lang="en-US" b="1" dirty="0" smtClean="0"/>
              <a:t>few tens of meters across</a:t>
            </a:r>
            <a:r>
              <a:rPr lang="en-US" dirty="0" smtClean="0"/>
              <a:t>.</a:t>
            </a:r>
          </a:p>
          <a:p>
            <a:r>
              <a:rPr lang="en-US" dirty="0" smtClean="0"/>
              <a:t>Although the meteor or comet burst in the air rather than directly hitting the surface, this event is still referred to as an impact. Estimates of the energy of the blast range from 10-15 megatons of TNT - roughly equal to the United States' Castle Bravo thermonuclear explosion or </a:t>
            </a:r>
            <a:r>
              <a:rPr lang="en-US" b="1" dirty="0" smtClean="0"/>
              <a:t>about </a:t>
            </a:r>
            <a:r>
              <a:rPr lang="en-US" b="1" u="sng" dirty="0" smtClean="0"/>
              <a:t>1000 times</a:t>
            </a:r>
            <a:r>
              <a:rPr lang="en-US" b="1" dirty="0" smtClean="0"/>
              <a:t> as powerful as the bomb dropped on Hiroshima, Japan!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Approximate location of the Tunguska event in Siberia.</a:t>
            </a:r>
            <a:endParaRPr lang="en-US" dirty="0"/>
          </a:p>
        </p:txBody>
      </p:sp>
      <p:pic>
        <p:nvPicPr>
          <p:cNvPr id="4099" name="Picture 3"/>
          <p:cNvPicPr>
            <a:picLocks noGrp="1" noChangeAspect="1" noChangeArrowheads="1"/>
          </p:cNvPicPr>
          <p:nvPr>
            <p:ph type="pic" idx="1"/>
          </p:nvPr>
        </p:nvPicPr>
        <p:blipFill>
          <a:blip r:embed="rId2"/>
          <a:srcRect l="10944" r="10944"/>
          <a:stretch>
            <a:fillRect/>
          </a:stretch>
        </p:blipFill>
        <p:spPr bwMode="auto">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Witnessing the Impact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Many </a:t>
            </a:r>
            <a:r>
              <a:rPr lang="en-US" b="1" dirty="0" smtClean="0"/>
              <a:t>eyewitness accounts </a:t>
            </a:r>
            <a:r>
              <a:rPr lang="en-US" dirty="0" smtClean="0"/>
              <a:t>provide evidence</a:t>
            </a:r>
          </a:p>
          <a:p>
            <a:r>
              <a:rPr lang="en-US" dirty="0" smtClean="0"/>
              <a:t>At around 7:17 a.m. local time, Tungus natives in the hills northwest of Lake Baikal observed a column of bluish light, nearly as bright as the Sun, moving across the sky. About 10 minutes later, there was a flash and a sound similar to artillery fire. Eyewitnesses closer to the explosion reported the sound source moving east to north. The sounds were accompanied by a shock wave that knocked people off their feet and broke windows hundreds of miles away.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 from </a:t>
            </a:r>
            <a:r>
              <a:rPr lang="en-US" dirty="0" err="1"/>
              <a:t>Vanavara</a:t>
            </a:r>
            <a:r>
              <a:rPr lang="en-US" dirty="0"/>
              <a:t> trading post, at the moment of the explosion.</a:t>
            </a:r>
          </a:p>
        </p:txBody>
      </p:sp>
      <p:sp>
        <p:nvSpPr>
          <p:cNvPr id="4" name="Text Placeholder 3"/>
          <p:cNvSpPr>
            <a:spLocks noGrp="1"/>
          </p:cNvSpPr>
          <p:nvPr>
            <p:ph type="body" sz="half" idx="2"/>
          </p:nvPr>
        </p:nvSpPr>
        <p:spPr/>
        <p:txBody>
          <a:bodyPr/>
          <a:lstStyle/>
          <a:p>
            <a:r>
              <a:rPr lang="en-US" b="1" dirty="0" smtClean="0"/>
              <a:t>A painting 60km South of Ground Zero</a:t>
            </a:r>
          </a:p>
          <a:p>
            <a:endParaRPr lang="en-US" dirty="0"/>
          </a:p>
        </p:txBody>
      </p:sp>
      <p:pic>
        <p:nvPicPr>
          <p:cNvPr id="2050" name="Picture 2"/>
          <p:cNvPicPr>
            <a:picLocks noGrp="1" noChangeAspect="1" noChangeArrowheads="1"/>
          </p:cNvPicPr>
          <p:nvPr>
            <p:ph type="pic" idx="1"/>
          </p:nvPr>
        </p:nvPicPr>
        <p:blipFill>
          <a:blip r:embed="rId2"/>
          <a:srcRect l="3111" r="3111"/>
          <a:stretch>
            <a:fillRect/>
          </a:stretch>
        </p:blipFill>
        <p:spPr bwMode="auto">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Postponed Discovery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was little scientific curiosity about the impact at the time, possibly due to the isolation of the Tunguska region. If there were any early expeditions to the site, the records were likely to have been lost during the subsequent chaotic years — World War I, the Russian Revolution of 1917, and the Russian Civil War.</a:t>
            </a:r>
          </a:p>
          <a:p>
            <a:r>
              <a:rPr lang="en-US" dirty="0" smtClean="0"/>
              <a:t>The first recorded expedition arrived at the scene more than a decade after the event. In 1921, the Russian mineralogist </a:t>
            </a:r>
            <a:r>
              <a:rPr lang="en-US" b="1" dirty="0" smtClean="0"/>
              <a:t>Leonid </a:t>
            </a:r>
            <a:r>
              <a:rPr lang="en-US" b="1" dirty="0" err="1" smtClean="0"/>
              <a:t>Kulik</a:t>
            </a:r>
            <a:r>
              <a:rPr lang="en-US" dirty="0" smtClean="0"/>
              <a:t>, visiting the Podkamennaya Tunguska River basin as part of a survey for the Soviet Academy of Sciences, deduced from local accounts that the explosion had been caused by a giant meteorite impact. He persuaded the Soviet government to fund an expedition to the Tunguska region, based on the prospect of meteoric iron that could be salvaged to aid Soviet industry.</a:t>
            </a:r>
          </a:p>
          <a:p>
            <a:r>
              <a:rPr lang="en-US" dirty="0" err="1" smtClean="0"/>
              <a:t>Kulik's</a:t>
            </a:r>
            <a:r>
              <a:rPr lang="en-US" dirty="0" smtClean="0"/>
              <a:t> party reached the site in 1927. </a:t>
            </a:r>
            <a:r>
              <a:rPr lang="en-US" b="1" dirty="0" smtClean="0"/>
              <a:t>To their surprise, no crater was to be found.</a:t>
            </a:r>
            <a:r>
              <a:rPr lang="en-US" dirty="0" smtClean="0"/>
              <a:t> There was instead a region of scorched trees about 50 kilometres across. A few near ground zero were still strangely standing upright, their branches and bark stripped off. Those farther away had been knocked down in a direction away from the center.</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parallel fallen trees indicate the direction of the blast wave.</a:t>
            </a:r>
            <a:endParaRPr lang="en-US" dirty="0"/>
          </a:p>
        </p:txBody>
      </p:sp>
      <p:sp>
        <p:nvSpPr>
          <p:cNvPr id="4" name="Text Placeholder 3"/>
          <p:cNvSpPr>
            <a:spLocks noGrp="1"/>
          </p:cNvSpPr>
          <p:nvPr>
            <p:ph type="body" sz="half" idx="2"/>
          </p:nvPr>
        </p:nvSpPr>
        <p:spPr/>
        <p:txBody>
          <a:bodyPr/>
          <a:lstStyle/>
          <a:p>
            <a:r>
              <a:rPr lang="en-US" dirty="0" smtClean="0"/>
              <a:t>Portion of one of the photos from </a:t>
            </a:r>
            <a:r>
              <a:rPr lang="en-US" dirty="0" err="1" smtClean="0"/>
              <a:t>Kulik's</a:t>
            </a:r>
            <a:r>
              <a:rPr lang="en-US" dirty="0" smtClean="0"/>
              <a:t> aerial photographic survey (1938) of the Tunguska region.</a:t>
            </a:r>
            <a:br>
              <a:rPr lang="en-US" dirty="0" smtClean="0"/>
            </a:br>
            <a:endParaRPr lang="en-US" dirty="0"/>
          </a:p>
        </p:txBody>
      </p:sp>
      <p:pic>
        <p:nvPicPr>
          <p:cNvPr id="3074" name="Picture 2"/>
          <p:cNvPicPr>
            <a:picLocks noGrp="1" noChangeAspect="1" noChangeArrowheads="1"/>
          </p:cNvPicPr>
          <p:nvPr>
            <p:ph type="pic" idx="1"/>
          </p:nvPr>
        </p:nvPicPr>
        <p:blipFill>
          <a:blip r:embed="rId2"/>
          <a:srcRect l="8824" r="8824"/>
          <a:stretch>
            <a:fillRect/>
          </a:stretch>
        </p:blipFill>
        <p:spPr bwMode="auto">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Speculative hypotheses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Scientific understanding of the behavior of meteorites in the Earth's atmosphere was much sparser during the early decades of the 20th century. Due to this lack of knowledge, as well as a paucity of scientific data about Tunguska due to Soviet secrecy during the Cold War, a great many other hypotheses for the Tunguska event have sprung up, none of which are accepted by the scientific community.</a:t>
            </a:r>
            <a:endParaRPr lang="en-US" dirty="0"/>
          </a:p>
          <a:p>
            <a:r>
              <a:rPr lang="en-US" dirty="0" smtClean="0"/>
              <a:t>Example hypotheses: Natural H-bomb, Black hole, Antimatter, UFO crash, Geophysical hypotheses, and the End of the </a:t>
            </a:r>
            <a:r>
              <a:rPr lang="en-US" dirty="0"/>
              <a:t>W</a:t>
            </a:r>
            <a:r>
              <a:rPr lang="en-US" dirty="0" smtClean="0"/>
              <a:t>orld</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1109</Words>
  <Application>Microsoft Office PowerPoint</Application>
  <PresentationFormat>On-screen Show (4:3)</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Precursor Material</vt:lpstr>
      <vt:lpstr>The Tunguska Event</vt:lpstr>
      <vt:lpstr>Introduction</vt:lpstr>
      <vt:lpstr>Approximate location of the Tunguska event in Siberia.</vt:lpstr>
      <vt:lpstr>Witnessing the Impact</vt:lpstr>
      <vt:lpstr>View from Vanavara trading post, at the moment of the explosion.</vt:lpstr>
      <vt:lpstr>Postponed Discovery</vt:lpstr>
      <vt:lpstr>The parallel fallen trees indicate the direction of the blast wave.</vt:lpstr>
      <vt:lpstr>Speculative hypotheses</vt:lpstr>
      <vt:lpstr>Later Discoveries</vt:lpstr>
      <vt:lpstr>FlashEarth satellite image at ground zero</vt:lpstr>
      <vt:lpstr>Worldwide Effects</vt:lpstr>
      <vt:lpstr>Evenks/Tungas</vt:lpstr>
      <vt:lpstr>Pop Culture</vt:lpstr>
      <vt:lpstr>References</vt:lpstr>
    </vt:vector>
  </TitlesOfParts>
  <Company>Blizzard 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Rahil</dc:creator>
  <cp:lastModifiedBy>Rahil</cp:lastModifiedBy>
  <cp:revision>52</cp:revision>
  <dcterms:created xsi:type="dcterms:W3CDTF">2008-07-15T05:28:34Z</dcterms:created>
  <dcterms:modified xsi:type="dcterms:W3CDTF">2008-07-15T12:43:09Z</dcterms:modified>
</cp:coreProperties>
</file>