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56" r:id="rId2"/>
    <p:sldId id="271" r:id="rId3"/>
    <p:sldId id="258" r:id="rId4"/>
    <p:sldId id="262" r:id="rId5"/>
    <p:sldId id="259" r:id="rId6"/>
    <p:sldId id="263" r:id="rId7"/>
    <p:sldId id="264" r:id="rId8"/>
    <p:sldId id="272" r:id="rId9"/>
    <p:sldId id="273" r:id="rId10"/>
    <p:sldId id="274" r:id="rId11"/>
    <p:sldId id="275" r:id="rId12"/>
    <p:sldId id="265" r:id="rId13"/>
    <p:sldId id="266" r:id="rId14"/>
    <p:sldId id="270" r:id="rId15"/>
    <p:sldId id="268" r:id="rId16"/>
    <p:sldId id="261" r:id="rId17"/>
    <p:sldId id="26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6B80A-0FCB-45F6-B293-605AADF6612F}" v="210" dt="2021-08-11T21:20:32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il Wajidali Ansari" userId="11c0cc36-865d-43ae-92a7-71594fd6149a" providerId="ADAL" clId="{FC26B80A-0FCB-45F6-B293-605AADF6612F}"/>
    <pc:docChg chg="custSel addSld modSld">
      <pc:chgData name="Rahil Wajidali Ansari" userId="11c0cc36-865d-43ae-92a7-71594fd6149a" providerId="ADAL" clId="{FC26B80A-0FCB-45F6-B293-605AADF6612F}" dt="2021-09-07T18:36:52.102" v="276" actId="20577"/>
      <pc:docMkLst>
        <pc:docMk/>
      </pc:docMkLst>
      <pc:sldChg chg="modSp">
        <pc:chgData name="Rahil Wajidali Ansari" userId="11c0cc36-865d-43ae-92a7-71594fd6149a" providerId="ADAL" clId="{FC26B80A-0FCB-45F6-B293-605AADF6612F}" dt="2021-08-11T20:40:35.663" v="19" actId="20577"/>
        <pc:sldMkLst>
          <pc:docMk/>
          <pc:sldMk cId="2221035547" sldId="256"/>
        </pc:sldMkLst>
        <pc:spChg chg="mod">
          <ac:chgData name="Rahil Wajidali Ansari" userId="11c0cc36-865d-43ae-92a7-71594fd6149a" providerId="ADAL" clId="{FC26B80A-0FCB-45F6-B293-605AADF6612F}" dt="2021-08-11T20:40:35.663" v="19" actId="20577"/>
          <ac:spMkLst>
            <pc:docMk/>
            <pc:sldMk cId="2221035547" sldId="256"/>
            <ac:spMk id="3" creationId="{235B3B01-695D-4826-8FDB-67848B2EB68F}"/>
          </ac:spMkLst>
        </pc:spChg>
      </pc:sldChg>
      <pc:sldChg chg="modSp">
        <pc:chgData name="Rahil Wajidali Ansari" userId="11c0cc36-865d-43ae-92a7-71594fd6149a" providerId="ADAL" clId="{FC26B80A-0FCB-45F6-B293-605AADF6612F}" dt="2021-08-11T21:20:32.791" v="256" actId="20577"/>
        <pc:sldMkLst>
          <pc:docMk/>
          <pc:sldMk cId="3152470998" sldId="261"/>
        </pc:sldMkLst>
        <pc:graphicFrameChg chg="mod">
          <ac:chgData name="Rahil Wajidali Ansari" userId="11c0cc36-865d-43ae-92a7-71594fd6149a" providerId="ADAL" clId="{FC26B80A-0FCB-45F6-B293-605AADF6612F}" dt="2021-08-11T21:20:32.791" v="256" actId="20577"/>
          <ac:graphicFrameMkLst>
            <pc:docMk/>
            <pc:sldMk cId="3152470998" sldId="261"/>
            <ac:graphicFrameMk id="12" creationId="{D7616B6C-6607-4FB7-8904-17FB5696600F}"/>
          </ac:graphicFrameMkLst>
        </pc:graphicFrameChg>
      </pc:sldChg>
      <pc:sldChg chg="modSp mod">
        <pc:chgData name="Rahil Wajidali Ansari" userId="11c0cc36-865d-43ae-92a7-71594fd6149a" providerId="ADAL" clId="{FC26B80A-0FCB-45F6-B293-605AADF6612F}" dt="2021-09-07T18:36:52.102" v="276" actId="20577"/>
        <pc:sldMkLst>
          <pc:docMk/>
          <pc:sldMk cId="1694404044" sldId="270"/>
        </pc:sldMkLst>
        <pc:spChg chg="mod">
          <ac:chgData name="Rahil Wajidali Ansari" userId="11c0cc36-865d-43ae-92a7-71594fd6149a" providerId="ADAL" clId="{FC26B80A-0FCB-45F6-B293-605AADF6612F}" dt="2021-09-07T18:36:52.102" v="276" actId="20577"/>
          <ac:spMkLst>
            <pc:docMk/>
            <pc:sldMk cId="1694404044" sldId="270"/>
            <ac:spMk id="3" creationId="{BB5BBB8B-8F91-465C-A9D3-53742B161DCD}"/>
          </ac:spMkLst>
        </pc:spChg>
      </pc:sldChg>
      <pc:sldChg chg="modSp mod">
        <pc:chgData name="Rahil Wajidali Ansari" userId="11c0cc36-865d-43ae-92a7-71594fd6149a" providerId="ADAL" clId="{FC26B80A-0FCB-45F6-B293-605AADF6612F}" dt="2021-08-11T20:45:17.912" v="67" actId="20577"/>
        <pc:sldMkLst>
          <pc:docMk/>
          <pc:sldMk cId="2350203585" sldId="275"/>
        </pc:sldMkLst>
        <pc:spChg chg="mod">
          <ac:chgData name="Rahil Wajidali Ansari" userId="11c0cc36-865d-43ae-92a7-71594fd6149a" providerId="ADAL" clId="{FC26B80A-0FCB-45F6-B293-605AADF6612F}" dt="2021-08-11T20:45:17.912" v="67" actId="20577"/>
          <ac:spMkLst>
            <pc:docMk/>
            <pc:sldMk cId="2350203585" sldId="275"/>
            <ac:spMk id="3" creationId="{08006E92-30E7-436A-9A4B-658A83B364C7}"/>
          </ac:spMkLst>
        </pc:spChg>
      </pc:sldChg>
      <pc:sldChg chg="addSp delSp modSp new mod setBg setClrOvrMap">
        <pc:chgData name="Rahil Wajidali Ansari" userId="11c0cc36-865d-43ae-92a7-71594fd6149a" providerId="ADAL" clId="{FC26B80A-0FCB-45F6-B293-605AADF6612F}" dt="2021-08-11T21:21:59.103" v="268" actId="26606"/>
        <pc:sldMkLst>
          <pc:docMk/>
          <pc:sldMk cId="953151318" sldId="276"/>
        </pc:sldMkLst>
        <pc:spChg chg="mod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2" creationId="{4063D47C-5CFC-4264-80CF-459EB4758D7B}"/>
          </ac:spMkLst>
        </pc:spChg>
        <pc:spChg chg="del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3" creationId="{849080A5-72E0-45DB-95B8-83A40EA4C02D}"/>
          </ac:spMkLst>
        </pc:spChg>
        <pc:spChg chg="add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10" creationId="{904DB13E-F722-4ED6-BB00-556651E95281}"/>
          </ac:spMkLst>
        </pc:spChg>
        <pc:spChg chg="add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12" creationId="{1E8D93C5-28EB-42D0-86CE-D804955653CC}"/>
          </ac:spMkLst>
        </pc:spChg>
        <pc:spChg chg="add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14" creationId="{AB1B1E7D-F76D-4744-AF85-239E6998A4C5}"/>
          </ac:spMkLst>
        </pc:spChg>
        <pc:spChg chg="add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16" creationId="{3BB65211-00DB-45B6-A223-033B2D19CBE8}"/>
          </ac:spMkLst>
        </pc:spChg>
        <pc:spChg chg="add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23" creationId="{EA4E4267-CAF0-4C38-8DC6-CD3B1A9F046E}"/>
          </ac:spMkLst>
        </pc:spChg>
        <pc:spChg chg="add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25" creationId="{0EE3ACC5-126D-4BA4-8B45-7F0B5B839C51}"/>
          </ac:spMkLst>
        </pc:spChg>
        <pc:spChg chg="add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27" creationId="{AB2868F7-FE10-4289-A5BD-90763C7A2F5A}"/>
          </ac:spMkLst>
        </pc:spChg>
        <pc:spChg chg="add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29" creationId="{BD94142C-10EE-487C-A327-404FDF358F22}"/>
          </ac:spMkLst>
        </pc:spChg>
        <pc:spChg chg="add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31" creationId="{5F7FAC2D-7A74-4939-A917-A1A5AF935685}"/>
          </ac:spMkLst>
        </pc:spChg>
        <pc:spChg chg="add">
          <ac:chgData name="Rahil Wajidali Ansari" userId="11c0cc36-865d-43ae-92a7-71594fd6149a" providerId="ADAL" clId="{FC26B80A-0FCB-45F6-B293-605AADF6612F}" dt="2021-08-11T21:21:59.103" v="268" actId="26606"/>
          <ac:spMkLst>
            <pc:docMk/>
            <pc:sldMk cId="953151318" sldId="276"/>
            <ac:spMk id="33" creationId="{BA53A868-C420-4BAE-9244-EC162AF05CFC}"/>
          </ac:spMkLst>
        </pc:spChg>
        <pc:grpChg chg="add">
          <ac:chgData name="Rahil Wajidali Ansari" userId="11c0cc36-865d-43ae-92a7-71594fd6149a" providerId="ADAL" clId="{FC26B80A-0FCB-45F6-B293-605AADF6612F}" dt="2021-08-11T21:21:59.103" v="268" actId="26606"/>
          <ac:grpSpMkLst>
            <pc:docMk/>
            <pc:sldMk cId="953151318" sldId="276"/>
            <ac:grpSpMk id="18" creationId="{E26428D7-C6F3-473D-A360-A3F5C3E8728C}"/>
          </ac:grpSpMkLst>
        </pc:grpChg>
        <pc:picChg chg="add">
          <ac:chgData name="Rahil Wajidali Ansari" userId="11c0cc36-865d-43ae-92a7-71594fd6149a" providerId="ADAL" clId="{FC26B80A-0FCB-45F6-B293-605AADF6612F}" dt="2021-08-11T21:21:59.103" v="268" actId="26606"/>
          <ac:picMkLst>
            <pc:docMk/>
            <pc:sldMk cId="953151318" sldId="276"/>
            <ac:picMk id="7" creationId="{C4909EC5-46F6-4A83-9829-80E1E4B22770}"/>
          </ac:picMkLst>
        </pc:picChg>
        <pc:cxnChg chg="add">
          <ac:chgData name="Rahil Wajidali Ansari" userId="11c0cc36-865d-43ae-92a7-71594fd6149a" providerId="ADAL" clId="{FC26B80A-0FCB-45F6-B293-605AADF6612F}" dt="2021-08-11T21:21:59.103" v="268" actId="26606"/>
          <ac:cxnSpMkLst>
            <pc:docMk/>
            <pc:sldMk cId="953151318" sldId="276"/>
            <ac:cxnSpMk id="35" creationId="{C2686EF3-81CC-419F-96C3-002A75880309}"/>
          </ac:cxnSpMkLst>
        </pc:cxnChg>
        <pc:cxnChg chg="add">
          <ac:chgData name="Rahil Wajidali Ansari" userId="11c0cc36-865d-43ae-92a7-71594fd6149a" providerId="ADAL" clId="{FC26B80A-0FCB-45F6-B293-605AADF6612F}" dt="2021-08-11T21:21:59.103" v="268" actId="26606"/>
          <ac:cxnSpMkLst>
            <pc:docMk/>
            <pc:sldMk cId="953151318" sldId="276"/>
            <ac:cxnSpMk id="37" creationId="{F8D93CCA-A85E-4529-A6F0-8BB54D27BCD1}"/>
          </ac:cxnSpMkLst>
        </pc:cxnChg>
        <pc:cxnChg chg="add">
          <ac:chgData name="Rahil Wajidali Ansari" userId="11c0cc36-865d-43ae-92a7-71594fd6149a" providerId="ADAL" clId="{FC26B80A-0FCB-45F6-B293-605AADF6612F}" dt="2021-08-11T21:21:59.103" v="268" actId="26606"/>
          <ac:cxnSpMkLst>
            <pc:docMk/>
            <pc:sldMk cId="953151318" sldId="276"/>
            <ac:cxnSpMk id="39" creationId="{1ECFA516-C18C-41AE-AFF2-A0D0A59C9E90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3C738-CFA3-43E3-BD45-35177E1167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FD3378-CD61-4D95-A2CC-AFC2057DB8D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Neural networks imitate the human brain. They use complex mathematics functions to produce results through backpropagation.</a:t>
          </a:r>
          <a:endParaRPr lang="en-US"/>
        </a:p>
      </dgm:t>
    </dgm:pt>
    <dgm:pt modelId="{AEE33C46-9B84-4F1B-80BA-5AC2E1A70CE1}" type="parTrans" cxnId="{CB063BF4-727E-4E36-A180-50AAA6F34FC5}">
      <dgm:prSet/>
      <dgm:spPr/>
      <dgm:t>
        <a:bodyPr/>
        <a:lstStyle/>
        <a:p>
          <a:endParaRPr lang="en-US"/>
        </a:p>
      </dgm:t>
    </dgm:pt>
    <dgm:pt modelId="{F1ADA143-3961-4769-B6D1-55037F602859}" type="sibTrans" cxnId="{CB063BF4-727E-4E36-A180-50AAA6F34FC5}">
      <dgm:prSet/>
      <dgm:spPr/>
      <dgm:t>
        <a:bodyPr/>
        <a:lstStyle/>
        <a:p>
          <a:endParaRPr lang="en-US"/>
        </a:p>
      </dgm:t>
    </dgm:pt>
    <dgm:pt modelId="{DA86C581-5887-4DF4-936C-4316F48D49B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Each Neuron assigns weight to input. It perform some basic math and each neuron passes the output through activation function. This output becomes an input for next layer.</a:t>
          </a:r>
          <a:endParaRPr lang="en-US"/>
        </a:p>
      </dgm:t>
    </dgm:pt>
    <dgm:pt modelId="{BF508757-068E-4ED2-A929-F26381B00319}" type="parTrans" cxnId="{33C119ED-CC78-43BC-B55B-864BBCF2EA67}">
      <dgm:prSet/>
      <dgm:spPr/>
      <dgm:t>
        <a:bodyPr/>
        <a:lstStyle/>
        <a:p>
          <a:endParaRPr lang="en-US"/>
        </a:p>
      </dgm:t>
    </dgm:pt>
    <dgm:pt modelId="{71E1E7F4-2995-4703-8689-C425153AF344}" type="sibTrans" cxnId="{33C119ED-CC78-43BC-B55B-864BBCF2EA67}">
      <dgm:prSet/>
      <dgm:spPr/>
      <dgm:t>
        <a:bodyPr/>
        <a:lstStyle/>
        <a:p>
          <a:endParaRPr lang="en-US"/>
        </a:p>
      </dgm:t>
    </dgm:pt>
    <dgm:pt modelId="{0CF97430-DE88-4CA1-8600-EAA171B17CE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Developed ANN with 1 input layer, 2 hidden layers and 1 output layer.</a:t>
          </a:r>
          <a:endParaRPr lang="en-US"/>
        </a:p>
      </dgm:t>
    </dgm:pt>
    <dgm:pt modelId="{C870D8A7-6BC0-4DE4-8FA8-CA442F20A592}" type="parTrans" cxnId="{8E307C70-F3B2-4725-9713-D30389AEB9BB}">
      <dgm:prSet/>
      <dgm:spPr/>
      <dgm:t>
        <a:bodyPr/>
        <a:lstStyle/>
        <a:p>
          <a:endParaRPr lang="en-US"/>
        </a:p>
      </dgm:t>
    </dgm:pt>
    <dgm:pt modelId="{EDBCD366-A53E-4DD3-B438-3E38794A0158}" type="sibTrans" cxnId="{8E307C70-F3B2-4725-9713-D30389AEB9BB}">
      <dgm:prSet/>
      <dgm:spPr/>
      <dgm:t>
        <a:bodyPr/>
        <a:lstStyle/>
        <a:p>
          <a:endParaRPr lang="en-US"/>
        </a:p>
      </dgm:t>
    </dgm:pt>
    <dgm:pt modelId="{0E075B33-9087-43A0-9546-278DBD39EFF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Achieved an accuracy of 86%.</a:t>
          </a:r>
          <a:endParaRPr lang="en-US"/>
        </a:p>
      </dgm:t>
    </dgm:pt>
    <dgm:pt modelId="{82F1E3F3-A900-4963-A6DE-9FF61ACF6724}" type="parTrans" cxnId="{4B28EE21-C726-45CB-BACC-869AFBC21D94}">
      <dgm:prSet/>
      <dgm:spPr/>
      <dgm:t>
        <a:bodyPr/>
        <a:lstStyle/>
        <a:p>
          <a:endParaRPr lang="en-US"/>
        </a:p>
      </dgm:t>
    </dgm:pt>
    <dgm:pt modelId="{56646BFF-FE87-48F6-9728-F9E8E1C310B3}" type="sibTrans" cxnId="{4B28EE21-C726-45CB-BACC-869AFBC21D94}">
      <dgm:prSet/>
      <dgm:spPr/>
      <dgm:t>
        <a:bodyPr/>
        <a:lstStyle/>
        <a:p>
          <a:endParaRPr lang="en-US"/>
        </a:p>
      </dgm:t>
    </dgm:pt>
    <dgm:pt modelId="{104A1110-FBC1-43EF-8A0F-5C2B66C2F7AA}" type="pres">
      <dgm:prSet presAssocID="{0783C738-CFA3-43E3-BD45-35177E116779}" presName="root" presStyleCnt="0">
        <dgm:presLayoutVars>
          <dgm:dir/>
          <dgm:resizeHandles val="exact"/>
        </dgm:presLayoutVars>
      </dgm:prSet>
      <dgm:spPr/>
    </dgm:pt>
    <dgm:pt modelId="{64BCCB35-115B-40EF-9E16-9EDE2CF43D18}" type="pres">
      <dgm:prSet presAssocID="{12FD3378-CD61-4D95-A2CC-AFC2057DB8D8}" presName="compNode" presStyleCnt="0"/>
      <dgm:spPr/>
    </dgm:pt>
    <dgm:pt modelId="{208327BF-1287-447D-8E23-0FD6753D5176}" type="pres">
      <dgm:prSet presAssocID="{12FD3378-CD61-4D95-A2CC-AFC2057DB8D8}" presName="bgRect" presStyleLbl="bgShp" presStyleIdx="0" presStyleCnt="4"/>
      <dgm:spPr/>
    </dgm:pt>
    <dgm:pt modelId="{BE810B48-4E1E-447C-809B-7C60FF23567F}" type="pres">
      <dgm:prSet presAssocID="{12FD3378-CD61-4D95-A2CC-AFC2057DB8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C5BE9E3-1E62-472B-987C-7DC7A942F8C0}" type="pres">
      <dgm:prSet presAssocID="{12FD3378-CD61-4D95-A2CC-AFC2057DB8D8}" presName="spaceRect" presStyleCnt="0"/>
      <dgm:spPr/>
    </dgm:pt>
    <dgm:pt modelId="{3B29137D-5813-42E7-A696-DC3029EE726F}" type="pres">
      <dgm:prSet presAssocID="{12FD3378-CD61-4D95-A2CC-AFC2057DB8D8}" presName="parTx" presStyleLbl="revTx" presStyleIdx="0" presStyleCnt="4">
        <dgm:presLayoutVars>
          <dgm:chMax val="0"/>
          <dgm:chPref val="0"/>
        </dgm:presLayoutVars>
      </dgm:prSet>
      <dgm:spPr/>
    </dgm:pt>
    <dgm:pt modelId="{4A8552BF-8D3B-4052-8BE7-6A96394A8838}" type="pres">
      <dgm:prSet presAssocID="{F1ADA143-3961-4769-B6D1-55037F602859}" presName="sibTrans" presStyleCnt="0"/>
      <dgm:spPr/>
    </dgm:pt>
    <dgm:pt modelId="{659840E2-603E-42B5-97E7-CB559C3EEE55}" type="pres">
      <dgm:prSet presAssocID="{DA86C581-5887-4DF4-936C-4316F48D49BE}" presName="compNode" presStyleCnt="0"/>
      <dgm:spPr/>
    </dgm:pt>
    <dgm:pt modelId="{CFA05A82-3049-4CB8-8758-26B48D502C51}" type="pres">
      <dgm:prSet presAssocID="{DA86C581-5887-4DF4-936C-4316F48D49BE}" presName="bgRect" presStyleLbl="bgShp" presStyleIdx="1" presStyleCnt="4"/>
      <dgm:spPr/>
    </dgm:pt>
    <dgm:pt modelId="{7E229BE7-69B9-427B-AD1A-AE7E6739AB49}" type="pres">
      <dgm:prSet presAssocID="{DA86C581-5887-4DF4-936C-4316F48D49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A38E5B6-F018-460B-A27D-0EE5337FADD2}" type="pres">
      <dgm:prSet presAssocID="{DA86C581-5887-4DF4-936C-4316F48D49BE}" presName="spaceRect" presStyleCnt="0"/>
      <dgm:spPr/>
    </dgm:pt>
    <dgm:pt modelId="{17351C5D-184A-48C0-A5EF-ED475170F2A7}" type="pres">
      <dgm:prSet presAssocID="{DA86C581-5887-4DF4-936C-4316F48D49BE}" presName="parTx" presStyleLbl="revTx" presStyleIdx="1" presStyleCnt="4">
        <dgm:presLayoutVars>
          <dgm:chMax val="0"/>
          <dgm:chPref val="0"/>
        </dgm:presLayoutVars>
      </dgm:prSet>
      <dgm:spPr/>
    </dgm:pt>
    <dgm:pt modelId="{42C78738-0717-40E4-B1D7-EB1E839BEDEA}" type="pres">
      <dgm:prSet presAssocID="{71E1E7F4-2995-4703-8689-C425153AF344}" presName="sibTrans" presStyleCnt="0"/>
      <dgm:spPr/>
    </dgm:pt>
    <dgm:pt modelId="{7E6DC564-5360-4081-92DF-FE0BC961F93D}" type="pres">
      <dgm:prSet presAssocID="{0CF97430-DE88-4CA1-8600-EAA171B17CEF}" presName="compNode" presStyleCnt="0"/>
      <dgm:spPr/>
    </dgm:pt>
    <dgm:pt modelId="{6D1D4007-4C1C-4E1B-9D25-C2789E99F271}" type="pres">
      <dgm:prSet presAssocID="{0CF97430-DE88-4CA1-8600-EAA171B17CEF}" presName="bgRect" presStyleLbl="bgShp" presStyleIdx="2" presStyleCnt="4"/>
      <dgm:spPr/>
    </dgm:pt>
    <dgm:pt modelId="{16A3A905-EA74-4B5D-A7A1-909929FDFABF}" type="pres">
      <dgm:prSet presAssocID="{0CF97430-DE88-4CA1-8600-EAA171B17C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FBE8FFC-4541-4A68-9940-E17238B5251A}" type="pres">
      <dgm:prSet presAssocID="{0CF97430-DE88-4CA1-8600-EAA171B17CEF}" presName="spaceRect" presStyleCnt="0"/>
      <dgm:spPr/>
    </dgm:pt>
    <dgm:pt modelId="{3B81E028-FDEF-4303-8889-6DF5F1809986}" type="pres">
      <dgm:prSet presAssocID="{0CF97430-DE88-4CA1-8600-EAA171B17CEF}" presName="parTx" presStyleLbl="revTx" presStyleIdx="2" presStyleCnt="4">
        <dgm:presLayoutVars>
          <dgm:chMax val="0"/>
          <dgm:chPref val="0"/>
        </dgm:presLayoutVars>
      </dgm:prSet>
      <dgm:spPr/>
    </dgm:pt>
    <dgm:pt modelId="{B6647530-4C5E-48F5-AC4F-3941BB4B43FA}" type="pres">
      <dgm:prSet presAssocID="{EDBCD366-A53E-4DD3-B438-3E38794A0158}" presName="sibTrans" presStyleCnt="0"/>
      <dgm:spPr/>
    </dgm:pt>
    <dgm:pt modelId="{4826580F-9A4F-43CA-8AE0-502DBF634A42}" type="pres">
      <dgm:prSet presAssocID="{0E075B33-9087-43A0-9546-278DBD39EFF9}" presName="compNode" presStyleCnt="0"/>
      <dgm:spPr/>
    </dgm:pt>
    <dgm:pt modelId="{CABFB1B5-DBE9-4AC4-B78B-4E8257C9D41D}" type="pres">
      <dgm:prSet presAssocID="{0E075B33-9087-43A0-9546-278DBD39EFF9}" presName="bgRect" presStyleLbl="bgShp" presStyleIdx="3" presStyleCnt="4"/>
      <dgm:spPr/>
    </dgm:pt>
    <dgm:pt modelId="{24EC27EF-2B30-4507-BD9C-FB127BC2C202}" type="pres">
      <dgm:prSet presAssocID="{0E075B33-9087-43A0-9546-278DBD39EF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1D0B4E0-7CFF-4DBA-869F-FDC4929BA887}" type="pres">
      <dgm:prSet presAssocID="{0E075B33-9087-43A0-9546-278DBD39EFF9}" presName="spaceRect" presStyleCnt="0"/>
      <dgm:spPr/>
    </dgm:pt>
    <dgm:pt modelId="{53003047-00D0-493C-AAD7-18E6F4E2F385}" type="pres">
      <dgm:prSet presAssocID="{0E075B33-9087-43A0-9546-278DBD39EFF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B28EE21-C726-45CB-BACC-869AFBC21D94}" srcId="{0783C738-CFA3-43E3-BD45-35177E116779}" destId="{0E075B33-9087-43A0-9546-278DBD39EFF9}" srcOrd="3" destOrd="0" parTransId="{82F1E3F3-A900-4963-A6DE-9FF61ACF6724}" sibTransId="{56646BFF-FE87-48F6-9728-F9E8E1C310B3}"/>
    <dgm:cxn modelId="{8E307C70-F3B2-4725-9713-D30389AEB9BB}" srcId="{0783C738-CFA3-43E3-BD45-35177E116779}" destId="{0CF97430-DE88-4CA1-8600-EAA171B17CEF}" srcOrd="2" destOrd="0" parTransId="{C870D8A7-6BC0-4DE4-8FA8-CA442F20A592}" sibTransId="{EDBCD366-A53E-4DD3-B438-3E38794A0158}"/>
    <dgm:cxn modelId="{3D89828C-D5B8-4B55-A7EE-246221963B6A}" type="presOf" srcId="{DA86C581-5887-4DF4-936C-4316F48D49BE}" destId="{17351C5D-184A-48C0-A5EF-ED475170F2A7}" srcOrd="0" destOrd="0" presId="urn:microsoft.com/office/officeart/2018/2/layout/IconVerticalSolidList"/>
    <dgm:cxn modelId="{14E0FD93-CD6E-4B4C-B5D5-956788650405}" type="presOf" srcId="{0CF97430-DE88-4CA1-8600-EAA171B17CEF}" destId="{3B81E028-FDEF-4303-8889-6DF5F1809986}" srcOrd="0" destOrd="0" presId="urn:microsoft.com/office/officeart/2018/2/layout/IconVerticalSolidList"/>
    <dgm:cxn modelId="{0C134BA7-D844-4F3A-B25E-000F3E94E89A}" type="presOf" srcId="{0E075B33-9087-43A0-9546-278DBD39EFF9}" destId="{53003047-00D0-493C-AAD7-18E6F4E2F385}" srcOrd="0" destOrd="0" presId="urn:microsoft.com/office/officeart/2018/2/layout/IconVerticalSolidList"/>
    <dgm:cxn modelId="{2F958BE4-B077-4C9F-B136-0FF4154886CB}" type="presOf" srcId="{0783C738-CFA3-43E3-BD45-35177E116779}" destId="{104A1110-FBC1-43EF-8A0F-5C2B66C2F7AA}" srcOrd="0" destOrd="0" presId="urn:microsoft.com/office/officeart/2018/2/layout/IconVerticalSolidList"/>
    <dgm:cxn modelId="{F56988EA-4820-4B68-921A-5751CF5B4F29}" type="presOf" srcId="{12FD3378-CD61-4D95-A2CC-AFC2057DB8D8}" destId="{3B29137D-5813-42E7-A696-DC3029EE726F}" srcOrd="0" destOrd="0" presId="urn:microsoft.com/office/officeart/2018/2/layout/IconVerticalSolidList"/>
    <dgm:cxn modelId="{33C119ED-CC78-43BC-B55B-864BBCF2EA67}" srcId="{0783C738-CFA3-43E3-BD45-35177E116779}" destId="{DA86C581-5887-4DF4-936C-4316F48D49BE}" srcOrd="1" destOrd="0" parTransId="{BF508757-068E-4ED2-A929-F26381B00319}" sibTransId="{71E1E7F4-2995-4703-8689-C425153AF344}"/>
    <dgm:cxn modelId="{CB063BF4-727E-4E36-A180-50AAA6F34FC5}" srcId="{0783C738-CFA3-43E3-BD45-35177E116779}" destId="{12FD3378-CD61-4D95-A2CC-AFC2057DB8D8}" srcOrd="0" destOrd="0" parTransId="{AEE33C46-9B84-4F1B-80BA-5AC2E1A70CE1}" sibTransId="{F1ADA143-3961-4769-B6D1-55037F602859}"/>
    <dgm:cxn modelId="{5A9D99D9-3982-446C-A289-CD962CC45B39}" type="presParOf" srcId="{104A1110-FBC1-43EF-8A0F-5C2B66C2F7AA}" destId="{64BCCB35-115B-40EF-9E16-9EDE2CF43D18}" srcOrd="0" destOrd="0" presId="urn:microsoft.com/office/officeart/2018/2/layout/IconVerticalSolidList"/>
    <dgm:cxn modelId="{FB0B7973-11BD-446C-8F28-AF2EC096671D}" type="presParOf" srcId="{64BCCB35-115B-40EF-9E16-9EDE2CF43D18}" destId="{208327BF-1287-447D-8E23-0FD6753D5176}" srcOrd="0" destOrd="0" presId="urn:microsoft.com/office/officeart/2018/2/layout/IconVerticalSolidList"/>
    <dgm:cxn modelId="{DC694020-5FF1-409B-A53C-76954FE7BC15}" type="presParOf" srcId="{64BCCB35-115B-40EF-9E16-9EDE2CF43D18}" destId="{BE810B48-4E1E-447C-809B-7C60FF23567F}" srcOrd="1" destOrd="0" presId="urn:microsoft.com/office/officeart/2018/2/layout/IconVerticalSolidList"/>
    <dgm:cxn modelId="{665D6D3F-F863-4515-B817-FB9E9A34C3F5}" type="presParOf" srcId="{64BCCB35-115B-40EF-9E16-9EDE2CF43D18}" destId="{AC5BE9E3-1E62-472B-987C-7DC7A942F8C0}" srcOrd="2" destOrd="0" presId="urn:microsoft.com/office/officeart/2018/2/layout/IconVerticalSolidList"/>
    <dgm:cxn modelId="{38788A7B-BB56-45BA-BECB-C996C92E4BB4}" type="presParOf" srcId="{64BCCB35-115B-40EF-9E16-9EDE2CF43D18}" destId="{3B29137D-5813-42E7-A696-DC3029EE726F}" srcOrd="3" destOrd="0" presId="urn:microsoft.com/office/officeart/2018/2/layout/IconVerticalSolidList"/>
    <dgm:cxn modelId="{87C09689-6B9C-403E-8148-8ACD13C9858B}" type="presParOf" srcId="{104A1110-FBC1-43EF-8A0F-5C2B66C2F7AA}" destId="{4A8552BF-8D3B-4052-8BE7-6A96394A8838}" srcOrd="1" destOrd="0" presId="urn:microsoft.com/office/officeart/2018/2/layout/IconVerticalSolidList"/>
    <dgm:cxn modelId="{BF28F547-E3F0-4FD0-BF3A-CC33BC2CAA07}" type="presParOf" srcId="{104A1110-FBC1-43EF-8A0F-5C2B66C2F7AA}" destId="{659840E2-603E-42B5-97E7-CB559C3EEE55}" srcOrd="2" destOrd="0" presId="urn:microsoft.com/office/officeart/2018/2/layout/IconVerticalSolidList"/>
    <dgm:cxn modelId="{0F1D6A54-7416-4E66-9A21-A51D6BC0621A}" type="presParOf" srcId="{659840E2-603E-42B5-97E7-CB559C3EEE55}" destId="{CFA05A82-3049-4CB8-8758-26B48D502C51}" srcOrd="0" destOrd="0" presId="urn:microsoft.com/office/officeart/2018/2/layout/IconVerticalSolidList"/>
    <dgm:cxn modelId="{6C09C432-ABE3-4399-AAA5-275B85E5878F}" type="presParOf" srcId="{659840E2-603E-42B5-97E7-CB559C3EEE55}" destId="{7E229BE7-69B9-427B-AD1A-AE7E6739AB49}" srcOrd="1" destOrd="0" presId="urn:microsoft.com/office/officeart/2018/2/layout/IconVerticalSolidList"/>
    <dgm:cxn modelId="{FF5E5FFE-8305-409B-8399-BA8ACD871434}" type="presParOf" srcId="{659840E2-603E-42B5-97E7-CB559C3EEE55}" destId="{DA38E5B6-F018-460B-A27D-0EE5337FADD2}" srcOrd="2" destOrd="0" presId="urn:microsoft.com/office/officeart/2018/2/layout/IconVerticalSolidList"/>
    <dgm:cxn modelId="{AF1B1720-7D48-45FB-B53F-970C2FF82706}" type="presParOf" srcId="{659840E2-603E-42B5-97E7-CB559C3EEE55}" destId="{17351C5D-184A-48C0-A5EF-ED475170F2A7}" srcOrd="3" destOrd="0" presId="urn:microsoft.com/office/officeart/2018/2/layout/IconVerticalSolidList"/>
    <dgm:cxn modelId="{780EF6A0-CBC1-4A7F-9249-489C9F591305}" type="presParOf" srcId="{104A1110-FBC1-43EF-8A0F-5C2B66C2F7AA}" destId="{42C78738-0717-40E4-B1D7-EB1E839BEDEA}" srcOrd="3" destOrd="0" presId="urn:microsoft.com/office/officeart/2018/2/layout/IconVerticalSolidList"/>
    <dgm:cxn modelId="{AF0C1FD9-FD7A-4046-B098-E6EF29A40294}" type="presParOf" srcId="{104A1110-FBC1-43EF-8A0F-5C2B66C2F7AA}" destId="{7E6DC564-5360-4081-92DF-FE0BC961F93D}" srcOrd="4" destOrd="0" presId="urn:microsoft.com/office/officeart/2018/2/layout/IconVerticalSolidList"/>
    <dgm:cxn modelId="{BE5F1D76-6265-4302-9EF0-DB2698AF86C9}" type="presParOf" srcId="{7E6DC564-5360-4081-92DF-FE0BC961F93D}" destId="{6D1D4007-4C1C-4E1B-9D25-C2789E99F271}" srcOrd="0" destOrd="0" presId="urn:microsoft.com/office/officeart/2018/2/layout/IconVerticalSolidList"/>
    <dgm:cxn modelId="{4670391E-0FFC-4A1D-A199-7339E6A01C45}" type="presParOf" srcId="{7E6DC564-5360-4081-92DF-FE0BC961F93D}" destId="{16A3A905-EA74-4B5D-A7A1-909929FDFABF}" srcOrd="1" destOrd="0" presId="urn:microsoft.com/office/officeart/2018/2/layout/IconVerticalSolidList"/>
    <dgm:cxn modelId="{E4D5F9DC-3525-481A-9008-0910D312BDB9}" type="presParOf" srcId="{7E6DC564-5360-4081-92DF-FE0BC961F93D}" destId="{7FBE8FFC-4541-4A68-9940-E17238B5251A}" srcOrd="2" destOrd="0" presId="urn:microsoft.com/office/officeart/2018/2/layout/IconVerticalSolidList"/>
    <dgm:cxn modelId="{81B98973-D2E1-4FAC-A7C4-68D4FDE1E5B0}" type="presParOf" srcId="{7E6DC564-5360-4081-92DF-FE0BC961F93D}" destId="{3B81E028-FDEF-4303-8889-6DF5F1809986}" srcOrd="3" destOrd="0" presId="urn:microsoft.com/office/officeart/2018/2/layout/IconVerticalSolidList"/>
    <dgm:cxn modelId="{C23B63D5-4E44-4A51-B1B0-AD5E7934F118}" type="presParOf" srcId="{104A1110-FBC1-43EF-8A0F-5C2B66C2F7AA}" destId="{B6647530-4C5E-48F5-AC4F-3941BB4B43FA}" srcOrd="5" destOrd="0" presId="urn:microsoft.com/office/officeart/2018/2/layout/IconVerticalSolidList"/>
    <dgm:cxn modelId="{BC078E3D-A621-45E9-9C4F-D137EBA2B6F2}" type="presParOf" srcId="{104A1110-FBC1-43EF-8A0F-5C2B66C2F7AA}" destId="{4826580F-9A4F-43CA-8AE0-502DBF634A42}" srcOrd="6" destOrd="0" presId="urn:microsoft.com/office/officeart/2018/2/layout/IconVerticalSolidList"/>
    <dgm:cxn modelId="{C9EDE071-F5AD-4894-B7D5-A4DB59053B05}" type="presParOf" srcId="{4826580F-9A4F-43CA-8AE0-502DBF634A42}" destId="{CABFB1B5-DBE9-4AC4-B78B-4E8257C9D41D}" srcOrd="0" destOrd="0" presId="urn:microsoft.com/office/officeart/2018/2/layout/IconVerticalSolidList"/>
    <dgm:cxn modelId="{DE12FA91-E4BF-4360-A5B0-5E384CE8A9A5}" type="presParOf" srcId="{4826580F-9A4F-43CA-8AE0-502DBF634A42}" destId="{24EC27EF-2B30-4507-BD9C-FB127BC2C202}" srcOrd="1" destOrd="0" presId="urn:microsoft.com/office/officeart/2018/2/layout/IconVerticalSolidList"/>
    <dgm:cxn modelId="{8567A24E-B52C-4A72-A74E-A609882C272B}" type="presParOf" srcId="{4826580F-9A4F-43CA-8AE0-502DBF634A42}" destId="{51D0B4E0-7CFF-4DBA-869F-FDC4929BA887}" srcOrd="2" destOrd="0" presId="urn:microsoft.com/office/officeart/2018/2/layout/IconVerticalSolidList"/>
    <dgm:cxn modelId="{7FFD38FA-91DF-4FA4-A4A3-B3FF26F313C6}" type="presParOf" srcId="{4826580F-9A4F-43CA-8AE0-502DBF634A42}" destId="{53003047-00D0-493C-AAD7-18E6F4E2F3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AB65F8-1248-47F1-92B1-28C543FC1EEB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426A7F-31A0-45AB-87CB-DB97D3060166}">
      <dgm:prSet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Average balance in customers’ accounts is $76,000 ( approx.)</a:t>
          </a:r>
          <a:endParaRPr lang="en-US" b="1" dirty="0">
            <a:solidFill>
              <a:schemeClr val="bg1"/>
            </a:solidFill>
          </a:endParaRPr>
        </a:p>
      </dgm:t>
    </dgm:pt>
    <dgm:pt modelId="{FFB9B684-E72C-4C43-9FED-4C4214E67F3B}" type="parTrans" cxnId="{9907637B-FCBB-4F7F-BE19-5D7CC3F03D2C}">
      <dgm:prSet/>
      <dgm:spPr/>
      <dgm:t>
        <a:bodyPr/>
        <a:lstStyle/>
        <a:p>
          <a:endParaRPr lang="en-US"/>
        </a:p>
      </dgm:t>
    </dgm:pt>
    <dgm:pt modelId="{240342FE-90A4-4FD6-B0A7-A13F12B242E4}" type="sibTrans" cxnId="{9907637B-FCBB-4F7F-BE19-5D7CC3F03D2C}">
      <dgm:prSet/>
      <dgm:spPr/>
      <dgm:t>
        <a:bodyPr/>
        <a:lstStyle/>
        <a:p>
          <a:endParaRPr lang="en-US"/>
        </a:p>
      </dgm:t>
    </dgm:pt>
    <dgm:pt modelId="{2EF6AF00-70CA-44EC-8882-7B81B18D65AD}">
      <dgm:prSet/>
      <dgm:spPr/>
      <dgm:t>
        <a:bodyPr/>
        <a:lstStyle/>
        <a:p>
          <a:r>
            <a:rPr lang="en-IN" b="1" dirty="0"/>
            <a:t>The Dataset of the bank churn depicts number of Male are about </a:t>
          </a:r>
          <a:r>
            <a:rPr lang="en-IN" b="1" dirty="0">
              <a:solidFill>
                <a:schemeClr val="accent2">
                  <a:lumMod val="50000"/>
                </a:schemeClr>
              </a:solidFill>
            </a:rPr>
            <a:t>54.57% </a:t>
          </a:r>
          <a:r>
            <a:rPr lang="en-IN" b="1" dirty="0"/>
            <a:t>and Female are </a:t>
          </a:r>
          <a:r>
            <a:rPr lang="en-IN" b="1" dirty="0">
              <a:solidFill>
                <a:schemeClr val="accent2">
                  <a:lumMod val="50000"/>
                </a:schemeClr>
              </a:solidFill>
            </a:rPr>
            <a:t>45.43%.</a:t>
          </a:r>
          <a:endParaRPr lang="en-US" b="1" dirty="0">
            <a:solidFill>
              <a:schemeClr val="accent2">
                <a:lumMod val="50000"/>
              </a:schemeClr>
            </a:solidFill>
          </a:endParaRPr>
        </a:p>
      </dgm:t>
    </dgm:pt>
    <dgm:pt modelId="{3FD65BE5-98A8-4AF6-A927-696CEB4846AC}" type="parTrans" cxnId="{D79551AC-52BC-4607-8432-FC6C8BA070B1}">
      <dgm:prSet/>
      <dgm:spPr/>
      <dgm:t>
        <a:bodyPr/>
        <a:lstStyle/>
        <a:p>
          <a:endParaRPr lang="en-US"/>
        </a:p>
      </dgm:t>
    </dgm:pt>
    <dgm:pt modelId="{4786BA30-BB88-4C28-BA00-7FEB8C1FB630}" type="sibTrans" cxnId="{D79551AC-52BC-4607-8432-FC6C8BA070B1}">
      <dgm:prSet/>
      <dgm:spPr/>
      <dgm:t>
        <a:bodyPr/>
        <a:lstStyle/>
        <a:p>
          <a:endParaRPr lang="en-US"/>
        </a:p>
      </dgm:t>
    </dgm:pt>
    <dgm:pt modelId="{C7FD881A-06CA-4D99-8330-5A70BEDA8271}">
      <dgm:prSet/>
      <dgm:spPr/>
      <dgm:t>
        <a:bodyPr/>
        <a:lstStyle/>
        <a:p>
          <a:r>
            <a:rPr lang="en-IN" b="1" dirty="0">
              <a:solidFill>
                <a:schemeClr val="accent2">
                  <a:lumMod val="50000"/>
                </a:schemeClr>
              </a:solidFill>
            </a:rPr>
            <a:t>Females</a:t>
          </a:r>
          <a:r>
            <a:rPr lang="en-IN" b="1" dirty="0"/>
            <a:t> tend to leave bank more, than males</a:t>
          </a:r>
          <a:r>
            <a:rPr lang="en-IN" dirty="0"/>
            <a:t>.</a:t>
          </a:r>
          <a:endParaRPr lang="en-US" dirty="0"/>
        </a:p>
      </dgm:t>
    </dgm:pt>
    <dgm:pt modelId="{E4980983-8C06-4BD6-8F8E-7509C7351404}" type="parTrans" cxnId="{D4D51D96-5C53-42B3-9BBC-ADDDCC0B607E}">
      <dgm:prSet/>
      <dgm:spPr/>
      <dgm:t>
        <a:bodyPr/>
        <a:lstStyle/>
        <a:p>
          <a:endParaRPr lang="en-US"/>
        </a:p>
      </dgm:t>
    </dgm:pt>
    <dgm:pt modelId="{A75A12BB-C720-4EFE-A2F5-13B32E001899}" type="sibTrans" cxnId="{D4D51D96-5C53-42B3-9BBC-ADDDCC0B607E}">
      <dgm:prSet/>
      <dgm:spPr/>
      <dgm:t>
        <a:bodyPr/>
        <a:lstStyle/>
        <a:p>
          <a:endParaRPr lang="en-US"/>
        </a:p>
      </dgm:t>
    </dgm:pt>
    <dgm:pt modelId="{06C5397C-4BFC-4580-AE01-4B90E5ACC2D1}">
      <dgm:prSet/>
      <dgm:spPr/>
      <dgm:t>
        <a:bodyPr/>
        <a:lstStyle/>
        <a:p>
          <a:r>
            <a:rPr lang="en-IN" b="1" dirty="0"/>
            <a:t>The demographic location represents customer base:</a:t>
          </a:r>
        </a:p>
        <a:p>
          <a:r>
            <a:rPr lang="en-IN" b="1" dirty="0"/>
            <a:t>France 50.14%, </a:t>
          </a:r>
          <a:endParaRPr lang="en-US" b="1" dirty="0"/>
        </a:p>
        <a:p>
          <a:r>
            <a:rPr lang="en-IN" b="1" dirty="0"/>
            <a:t>Germany 25.09%, </a:t>
          </a:r>
          <a:endParaRPr lang="en-US" b="1" dirty="0"/>
        </a:p>
        <a:p>
          <a:r>
            <a:rPr lang="en-IN" b="1" dirty="0"/>
            <a:t>Spain 24.77%.</a:t>
          </a:r>
        </a:p>
      </dgm:t>
    </dgm:pt>
    <dgm:pt modelId="{7EA64664-DDF1-4570-B29B-D64BA7E4A3CE}" type="parTrans" cxnId="{A6FA3F38-0F3C-4A37-959A-772EC3FA18D6}">
      <dgm:prSet/>
      <dgm:spPr/>
      <dgm:t>
        <a:bodyPr/>
        <a:lstStyle/>
        <a:p>
          <a:endParaRPr lang="en-US"/>
        </a:p>
      </dgm:t>
    </dgm:pt>
    <dgm:pt modelId="{2328C95E-66C0-472A-9BAB-10ED58197B8B}" type="sibTrans" cxnId="{A6FA3F38-0F3C-4A37-959A-772EC3FA18D6}">
      <dgm:prSet/>
      <dgm:spPr/>
      <dgm:t>
        <a:bodyPr/>
        <a:lstStyle/>
        <a:p>
          <a:endParaRPr lang="en-US"/>
        </a:p>
      </dgm:t>
    </dgm:pt>
    <dgm:pt modelId="{4169611F-5147-4711-8AFD-B161CFD282B2}">
      <dgm:prSet/>
      <dgm:spPr/>
      <dgm:t>
        <a:bodyPr/>
        <a:lstStyle/>
        <a:p>
          <a:r>
            <a:rPr lang="en-IN" b="1" dirty="0">
              <a:solidFill>
                <a:schemeClr val="accent2">
                  <a:lumMod val="50000"/>
                </a:schemeClr>
              </a:solidFill>
            </a:rPr>
            <a:t>Germany </a:t>
          </a:r>
          <a:r>
            <a:rPr lang="en-IN" b="1" dirty="0"/>
            <a:t>has highest attrition percentage of any country.</a:t>
          </a:r>
          <a:endParaRPr lang="en-US" b="1" dirty="0"/>
        </a:p>
      </dgm:t>
    </dgm:pt>
    <dgm:pt modelId="{F6311D99-C782-4C9F-A891-320F8C57F817}" type="parTrans" cxnId="{95844C22-F54F-4A93-A036-583BEB3F69EA}">
      <dgm:prSet/>
      <dgm:spPr/>
      <dgm:t>
        <a:bodyPr/>
        <a:lstStyle/>
        <a:p>
          <a:endParaRPr lang="en-US"/>
        </a:p>
      </dgm:t>
    </dgm:pt>
    <dgm:pt modelId="{B1FD80AE-DE4B-46CE-A898-122C75D2D081}" type="sibTrans" cxnId="{95844C22-F54F-4A93-A036-583BEB3F69EA}">
      <dgm:prSet/>
      <dgm:spPr/>
      <dgm:t>
        <a:bodyPr/>
        <a:lstStyle/>
        <a:p>
          <a:endParaRPr lang="en-US"/>
        </a:p>
      </dgm:t>
    </dgm:pt>
    <dgm:pt modelId="{97268E3C-8A4D-49D9-B74C-9B40CA18B26F}">
      <dgm:prSet/>
      <dgm:spPr/>
      <dgm:t>
        <a:bodyPr/>
        <a:lstStyle/>
        <a:p>
          <a:r>
            <a:rPr lang="en-IN" b="1" dirty="0"/>
            <a:t>Customers using </a:t>
          </a:r>
          <a:r>
            <a:rPr lang="en-IN" b="1" dirty="0">
              <a:solidFill>
                <a:schemeClr val="accent2">
                  <a:lumMod val="50000"/>
                </a:schemeClr>
              </a:solidFill>
            </a:rPr>
            <a:t>4</a:t>
          </a:r>
          <a:r>
            <a:rPr lang="en-IN" b="1" dirty="0"/>
            <a:t> products, or more are most prone to attrition</a:t>
          </a:r>
          <a:r>
            <a:rPr lang="en-IN" dirty="0"/>
            <a:t>.</a:t>
          </a:r>
          <a:endParaRPr lang="en-US" dirty="0"/>
        </a:p>
      </dgm:t>
    </dgm:pt>
    <dgm:pt modelId="{753D237B-A1B0-4448-903B-D1CB9392A8BD}" type="parTrans" cxnId="{A6BD7B8F-1B0E-4011-B645-2BE5419E5EB6}">
      <dgm:prSet/>
      <dgm:spPr/>
      <dgm:t>
        <a:bodyPr/>
        <a:lstStyle/>
        <a:p>
          <a:endParaRPr lang="en-US"/>
        </a:p>
      </dgm:t>
    </dgm:pt>
    <dgm:pt modelId="{5565E878-18EE-4BF1-8605-E0FA4EB8AF08}" type="sibTrans" cxnId="{A6BD7B8F-1B0E-4011-B645-2BE5419E5EB6}">
      <dgm:prSet/>
      <dgm:spPr/>
      <dgm:t>
        <a:bodyPr/>
        <a:lstStyle/>
        <a:p>
          <a:endParaRPr lang="en-US"/>
        </a:p>
      </dgm:t>
    </dgm:pt>
    <dgm:pt modelId="{0CFED46A-B367-4453-B504-5ABC98CFC1AD}">
      <dgm:prSet/>
      <dgm:spPr/>
      <dgm:t>
        <a:bodyPr/>
        <a:lstStyle/>
        <a:p>
          <a:r>
            <a:rPr lang="en-IN" b="1" dirty="0"/>
            <a:t>Customers with Credit Score of </a:t>
          </a:r>
          <a:r>
            <a:rPr lang="en-IN" b="1" dirty="0">
              <a:solidFill>
                <a:schemeClr val="accent2">
                  <a:lumMod val="50000"/>
                </a:schemeClr>
              </a:solidFill>
            </a:rPr>
            <a:t>700-800</a:t>
          </a:r>
          <a:r>
            <a:rPr lang="en-IN" b="1" dirty="0"/>
            <a:t> are most prone to join other banks</a:t>
          </a:r>
          <a:r>
            <a:rPr lang="en-IN" dirty="0"/>
            <a:t>.</a:t>
          </a:r>
          <a:endParaRPr lang="en-US" dirty="0"/>
        </a:p>
      </dgm:t>
    </dgm:pt>
    <dgm:pt modelId="{E6A6D2DF-D2EB-4E54-BA63-FDD92F12C4D5}" type="parTrans" cxnId="{79E7ACD3-4230-4B84-8249-E05F18D37134}">
      <dgm:prSet/>
      <dgm:spPr/>
      <dgm:t>
        <a:bodyPr/>
        <a:lstStyle/>
        <a:p>
          <a:endParaRPr lang="en-US"/>
        </a:p>
      </dgm:t>
    </dgm:pt>
    <dgm:pt modelId="{2BD92B6D-66E2-403E-B8E5-EFEDBD47545B}" type="sibTrans" cxnId="{79E7ACD3-4230-4B84-8249-E05F18D37134}">
      <dgm:prSet/>
      <dgm:spPr/>
      <dgm:t>
        <a:bodyPr/>
        <a:lstStyle/>
        <a:p>
          <a:endParaRPr lang="en-US"/>
        </a:p>
      </dgm:t>
    </dgm:pt>
    <dgm:pt modelId="{45A644F1-3F0F-477C-841E-46E303830105}">
      <dgm:prSet/>
      <dgm:spPr/>
      <dgm:t>
        <a:bodyPr/>
        <a:lstStyle/>
        <a:p>
          <a:r>
            <a:rPr lang="en-US" b="1" dirty="0"/>
            <a:t>Long-term client relations must also be established through regular alerts about personalized finance management tips and offers</a:t>
          </a:r>
          <a:r>
            <a:rPr lang="en-US" dirty="0"/>
            <a:t>.</a:t>
          </a:r>
          <a:r>
            <a:rPr lang="en-US" b="1" dirty="0"/>
            <a:t> </a:t>
          </a:r>
        </a:p>
      </dgm:t>
    </dgm:pt>
    <dgm:pt modelId="{609B9B61-D06A-45DB-AF18-227DBDE1AEBD}" type="parTrans" cxnId="{8F95335C-0932-4BE3-9C6F-B3DE1E974D70}">
      <dgm:prSet/>
      <dgm:spPr/>
      <dgm:t>
        <a:bodyPr/>
        <a:lstStyle/>
        <a:p>
          <a:endParaRPr lang="en-US"/>
        </a:p>
      </dgm:t>
    </dgm:pt>
    <dgm:pt modelId="{754DC768-AE58-4ADB-B314-C9AEC81D6466}" type="sibTrans" cxnId="{8F95335C-0932-4BE3-9C6F-B3DE1E974D70}">
      <dgm:prSet/>
      <dgm:spPr/>
      <dgm:t>
        <a:bodyPr/>
        <a:lstStyle/>
        <a:p>
          <a:endParaRPr lang="en-US"/>
        </a:p>
      </dgm:t>
    </dgm:pt>
    <dgm:pt modelId="{6BFA3AE2-0010-4B76-89EC-7C42076711E5}">
      <dgm:prSet/>
      <dgm:spPr/>
      <dgm:t>
        <a:bodyPr/>
        <a:lstStyle/>
        <a:p>
          <a:r>
            <a:rPr lang="en-US" b="1" dirty="0"/>
            <a:t>Build Campaigns around Target Customers – Offer better mortgage rates, Interest rates on Saving </a:t>
          </a:r>
          <a:r>
            <a:rPr lang="en-US" b="1" dirty="0" err="1"/>
            <a:t>accs</a:t>
          </a:r>
          <a:endParaRPr lang="en-US" b="1" dirty="0"/>
        </a:p>
      </dgm:t>
    </dgm:pt>
    <dgm:pt modelId="{E30341CB-6258-4E0D-BABA-0AAFEE09AB28}" type="parTrans" cxnId="{B5579199-478A-468A-957A-966D7AB76A53}">
      <dgm:prSet/>
      <dgm:spPr/>
      <dgm:t>
        <a:bodyPr/>
        <a:lstStyle/>
        <a:p>
          <a:endParaRPr lang="en-US"/>
        </a:p>
      </dgm:t>
    </dgm:pt>
    <dgm:pt modelId="{DBAF70D4-0128-43E5-83CE-2537B257F701}" type="sibTrans" cxnId="{B5579199-478A-468A-957A-966D7AB76A53}">
      <dgm:prSet/>
      <dgm:spPr/>
      <dgm:t>
        <a:bodyPr/>
        <a:lstStyle/>
        <a:p>
          <a:endParaRPr lang="en-US"/>
        </a:p>
      </dgm:t>
    </dgm:pt>
    <dgm:pt modelId="{A5105C4B-BB21-40BE-B008-66558A6D5888}" type="pres">
      <dgm:prSet presAssocID="{ABAB65F8-1248-47F1-92B1-28C543FC1EEB}" presName="diagram" presStyleCnt="0">
        <dgm:presLayoutVars>
          <dgm:dir/>
          <dgm:resizeHandles val="exact"/>
        </dgm:presLayoutVars>
      </dgm:prSet>
      <dgm:spPr/>
    </dgm:pt>
    <dgm:pt modelId="{B7A255A2-3423-43A7-9D68-3D3B0CD49A85}" type="pres">
      <dgm:prSet presAssocID="{E7426A7F-31A0-45AB-87CB-DB97D3060166}" presName="node" presStyleLbl="node1" presStyleIdx="0" presStyleCnt="9" custScaleX="117556">
        <dgm:presLayoutVars>
          <dgm:bulletEnabled val="1"/>
        </dgm:presLayoutVars>
      </dgm:prSet>
      <dgm:spPr/>
    </dgm:pt>
    <dgm:pt modelId="{2ADF06EA-33C4-4768-B59C-224FF5E4AB8E}" type="pres">
      <dgm:prSet presAssocID="{240342FE-90A4-4FD6-B0A7-A13F12B242E4}" presName="sibTrans" presStyleCnt="0"/>
      <dgm:spPr/>
    </dgm:pt>
    <dgm:pt modelId="{E0993032-05FD-44CE-B29E-3891D664D76C}" type="pres">
      <dgm:prSet presAssocID="{2EF6AF00-70CA-44EC-8882-7B81B18D65AD}" presName="node" presStyleLbl="node1" presStyleIdx="1" presStyleCnt="9" custScaleX="128465">
        <dgm:presLayoutVars>
          <dgm:bulletEnabled val="1"/>
        </dgm:presLayoutVars>
      </dgm:prSet>
      <dgm:spPr/>
    </dgm:pt>
    <dgm:pt modelId="{41D9A6E9-52B2-4086-98BF-01FB6C285434}" type="pres">
      <dgm:prSet presAssocID="{4786BA30-BB88-4C28-BA00-7FEB8C1FB630}" presName="sibTrans" presStyleCnt="0"/>
      <dgm:spPr/>
    </dgm:pt>
    <dgm:pt modelId="{84FAD9A6-8245-4208-A1CA-830D70860720}" type="pres">
      <dgm:prSet presAssocID="{C7FD881A-06CA-4D99-8330-5A70BEDA8271}" presName="node" presStyleLbl="node1" presStyleIdx="2" presStyleCnt="9">
        <dgm:presLayoutVars>
          <dgm:bulletEnabled val="1"/>
        </dgm:presLayoutVars>
      </dgm:prSet>
      <dgm:spPr/>
    </dgm:pt>
    <dgm:pt modelId="{C19FB54D-EEFA-4004-9551-91AC4CFDE8D8}" type="pres">
      <dgm:prSet presAssocID="{A75A12BB-C720-4EFE-A2F5-13B32E001899}" presName="sibTrans" presStyleCnt="0"/>
      <dgm:spPr/>
    </dgm:pt>
    <dgm:pt modelId="{40F881B6-8981-43E0-9EB8-D361EA58C1F0}" type="pres">
      <dgm:prSet presAssocID="{06C5397C-4BFC-4580-AE01-4B90E5ACC2D1}" presName="node" presStyleLbl="node1" presStyleIdx="3" presStyleCnt="9" custScaleX="124387" custScaleY="104381">
        <dgm:presLayoutVars>
          <dgm:bulletEnabled val="1"/>
        </dgm:presLayoutVars>
      </dgm:prSet>
      <dgm:spPr/>
    </dgm:pt>
    <dgm:pt modelId="{BAB9C300-75BD-48B3-AA65-16C72832A105}" type="pres">
      <dgm:prSet presAssocID="{2328C95E-66C0-472A-9BAB-10ED58197B8B}" presName="sibTrans" presStyleCnt="0"/>
      <dgm:spPr/>
    </dgm:pt>
    <dgm:pt modelId="{3206710B-4085-4C12-BFEB-FF8004CE9DF4}" type="pres">
      <dgm:prSet presAssocID="{4169611F-5147-4711-8AFD-B161CFD282B2}" presName="node" presStyleLbl="node1" presStyleIdx="4" presStyleCnt="9" custLinFactNeighborX="53787" custLinFactNeighborY="507">
        <dgm:presLayoutVars>
          <dgm:bulletEnabled val="1"/>
        </dgm:presLayoutVars>
      </dgm:prSet>
      <dgm:spPr/>
    </dgm:pt>
    <dgm:pt modelId="{210AB36F-1286-4AF4-B840-BBF6CB2FAC61}" type="pres">
      <dgm:prSet presAssocID="{B1FD80AE-DE4B-46CE-A898-122C75D2D081}" presName="sibTrans" presStyleCnt="0"/>
      <dgm:spPr/>
    </dgm:pt>
    <dgm:pt modelId="{2C02FB3E-B3A9-4092-961C-C292B2FB1D06}" type="pres">
      <dgm:prSet presAssocID="{97268E3C-8A4D-49D9-B74C-9B40CA18B26F}" presName="node" presStyleLbl="node1" presStyleIdx="5" presStyleCnt="9" custScaleX="109671" custLinFactNeighborX="85035" custLinFactNeighborY="1279">
        <dgm:presLayoutVars>
          <dgm:bulletEnabled val="1"/>
        </dgm:presLayoutVars>
      </dgm:prSet>
      <dgm:spPr/>
    </dgm:pt>
    <dgm:pt modelId="{91C58F39-E1A5-4C15-8E49-76DE54824642}" type="pres">
      <dgm:prSet presAssocID="{5565E878-18EE-4BF1-8605-E0FA4EB8AF08}" presName="sibTrans" presStyleCnt="0"/>
      <dgm:spPr/>
    </dgm:pt>
    <dgm:pt modelId="{0C6A71D8-65FF-4D72-BA77-AF568B521C2E}" type="pres">
      <dgm:prSet presAssocID="{0CFED46A-B367-4453-B504-5ABC98CFC1AD}" presName="node" presStyleLbl="node1" presStyleIdx="6" presStyleCnt="9" custScaleX="119687" custLinFactX="4364" custLinFactNeighborX="100000" custLinFactNeighborY="133">
        <dgm:presLayoutVars>
          <dgm:bulletEnabled val="1"/>
        </dgm:presLayoutVars>
      </dgm:prSet>
      <dgm:spPr/>
    </dgm:pt>
    <dgm:pt modelId="{E3894BC9-032B-4941-AE2D-DAF283BCD68E}" type="pres">
      <dgm:prSet presAssocID="{2BD92B6D-66E2-403E-B8E5-EFEDBD47545B}" presName="sibTrans" presStyleCnt="0"/>
      <dgm:spPr/>
    </dgm:pt>
    <dgm:pt modelId="{16DA21DC-370A-4D82-A068-FB0A75DCFCCB}" type="pres">
      <dgm:prSet presAssocID="{45A644F1-3F0F-477C-841E-46E303830105}" presName="node" presStyleLbl="node1" presStyleIdx="7" presStyleCnt="9" custScaleX="172477" custLinFactY="23124" custLinFactNeighborX="-77088" custLinFactNeighborY="100000">
        <dgm:presLayoutVars>
          <dgm:bulletEnabled val="1"/>
        </dgm:presLayoutVars>
      </dgm:prSet>
      <dgm:spPr/>
    </dgm:pt>
    <dgm:pt modelId="{B39082BC-E82A-40AF-806B-EA448B198347}" type="pres">
      <dgm:prSet presAssocID="{754DC768-AE58-4ADB-B314-C9AEC81D6466}" presName="sibTrans" presStyleCnt="0"/>
      <dgm:spPr/>
    </dgm:pt>
    <dgm:pt modelId="{AC1D7FDC-79A6-4EE7-8EC0-5EC1FDFEB0EA}" type="pres">
      <dgm:prSet presAssocID="{6BFA3AE2-0010-4B76-89EC-7C42076711E5}" presName="node" presStyleLbl="node1" presStyleIdx="8" presStyleCnt="9" custScaleX="171953" custLinFactX="-2114" custLinFactNeighborX="-100000" custLinFactNeighborY="5341">
        <dgm:presLayoutVars>
          <dgm:bulletEnabled val="1"/>
        </dgm:presLayoutVars>
      </dgm:prSet>
      <dgm:spPr/>
    </dgm:pt>
  </dgm:ptLst>
  <dgm:cxnLst>
    <dgm:cxn modelId="{95844C22-F54F-4A93-A036-583BEB3F69EA}" srcId="{ABAB65F8-1248-47F1-92B1-28C543FC1EEB}" destId="{4169611F-5147-4711-8AFD-B161CFD282B2}" srcOrd="4" destOrd="0" parTransId="{F6311D99-C782-4C9F-A891-320F8C57F817}" sibTransId="{B1FD80AE-DE4B-46CE-A898-122C75D2D081}"/>
    <dgm:cxn modelId="{A6FA3F38-0F3C-4A37-959A-772EC3FA18D6}" srcId="{ABAB65F8-1248-47F1-92B1-28C543FC1EEB}" destId="{06C5397C-4BFC-4580-AE01-4B90E5ACC2D1}" srcOrd="3" destOrd="0" parTransId="{7EA64664-DDF1-4570-B29B-D64BA7E4A3CE}" sibTransId="{2328C95E-66C0-472A-9BAB-10ED58197B8B}"/>
    <dgm:cxn modelId="{4729983C-3905-4AE4-93A1-535045910E20}" type="presOf" srcId="{2EF6AF00-70CA-44EC-8882-7B81B18D65AD}" destId="{E0993032-05FD-44CE-B29E-3891D664D76C}" srcOrd="0" destOrd="0" presId="urn:microsoft.com/office/officeart/2005/8/layout/default"/>
    <dgm:cxn modelId="{8F95335C-0932-4BE3-9C6F-B3DE1E974D70}" srcId="{ABAB65F8-1248-47F1-92B1-28C543FC1EEB}" destId="{45A644F1-3F0F-477C-841E-46E303830105}" srcOrd="7" destOrd="0" parTransId="{609B9B61-D06A-45DB-AF18-227DBDE1AEBD}" sibTransId="{754DC768-AE58-4ADB-B314-C9AEC81D6466}"/>
    <dgm:cxn modelId="{3CCC8541-E586-4482-B195-513F08ECE22A}" type="presOf" srcId="{0CFED46A-B367-4453-B504-5ABC98CFC1AD}" destId="{0C6A71D8-65FF-4D72-BA77-AF568B521C2E}" srcOrd="0" destOrd="0" presId="urn:microsoft.com/office/officeart/2005/8/layout/default"/>
    <dgm:cxn modelId="{3BD16A49-729A-4E17-BB78-3A9B4C771323}" type="presOf" srcId="{4169611F-5147-4711-8AFD-B161CFD282B2}" destId="{3206710B-4085-4C12-BFEB-FF8004CE9DF4}" srcOrd="0" destOrd="0" presId="urn:microsoft.com/office/officeart/2005/8/layout/default"/>
    <dgm:cxn modelId="{656FDC4D-686E-451D-AFAB-A64A00203D14}" type="presOf" srcId="{ABAB65F8-1248-47F1-92B1-28C543FC1EEB}" destId="{A5105C4B-BB21-40BE-B008-66558A6D5888}" srcOrd="0" destOrd="0" presId="urn:microsoft.com/office/officeart/2005/8/layout/default"/>
    <dgm:cxn modelId="{B9857753-F5DD-424F-9446-6814090EAC36}" type="presOf" srcId="{6BFA3AE2-0010-4B76-89EC-7C42076711E5}" destId="{AC1D7FDC-79A6-4EE7-8EC0-5EC1FDFEB0EA}" srcOrd="0" destOrd="0" presId="urn:microsoft.com/office/officeart/2005/8/layout/default"/>
    <dgm:cxn modelId="{F2F4F454-968F-465D-AA66-F8921070F220}" type="presOf" srcId="{E7426A7F-31A0-45AB-87CB-DB97D3060166}" destId="{B7A255A2-3423-43A7-9D68-3D3B0CD49A85}" srcOrd="0" destOrd="0" presId="urn:microsoft.com/office/officeart/2005/8/layout/default"/>
    <dgm:cxn modelId="{9907637B-FCBB-4F7F-BE19-5D7CC3F03D2C}" srcId="{ABAB65F8-1248-47F1-92B1-28C543FC1EEB}" destId="{E7426A7F-31A0-45AB-87CB-DB97D3060166}" srcOrd="0" destOrd="0" parTransId="{FFB9B684-E72C-4C43-9FED-4C4214E67F3B}" sibTransId="{240342FE-90A4-4FD6-B0A7-A13F12B242E4}"/>
    <dgm:cxn modelId="{A6BD7B8F-1B0E-4011-B645-2BE5419E5EB6}" srcId="{ABAB65F8-1248-47F1-92B1-28C543FC1EEB}" destId="{97268E3C-8A4D-49D9-B74C-9B40CA18B26F}" srcOrd="5" destOrd="0" parTransId="{753D237B-A1B0-4448-903B-D1CB9392A8BD}" sibTransId="{5565E878-18EE-4BF1-8605-E0FA4EB8AF08}"/>
    <dgm:cxn modelId="{D4D51D96-5C53-42B3-9BBC-ADDDCC0B607E}" srcId="{ABAB65F8-1248-47F1-92B1-28C543FC1EEB}" destId="{C7FD881A-06CA-4D99-8330-5A70BEDA8271}" srcOrd="2" destOrd="0" parTransId="{E4980983-8C06-4BD6-8F8E-7509C7351404}" sibTransId="{A75A12BB-C720-4EFE-A2F5-13B32E001899}"/>
    <dgm:cxn modelId="{327AB497-F308-43B8-9455-99ABED2C7F98}" type="presOf" srcId="{45A644F1-3F0F-477C-841E-46E303830105}" destId="{16DA21DC-370A-4D82-A068-FB0A75DCFCCB}" srcOrd="0" destOrd="0" presId="urn:microsoft.com/office/officeart/2005/8/layout/default"/>
    <dgm:cxn modelId="{B5579199-478A-468A-957A-966D7AB76A53}" srcId="{ABAB65F8-1248-47F1-92B1-28C543FC1EEB}" destId="{6BFA3AE2-0010-4B76-89EC-7C42076711E5}" srcOrd="8" destOrd="0" parTransId="{E30341CB-6258-4E0D-BABA-0AAFEE09AB28}" sibTransId="{DBAF70D4-0128-43E5-83CE-2537B257F701}"/>
    <dgm:cxn modelId="{D79551AC-52BC-4607-8432-FC6C8BA070B1}" srcId="{ABAB65F8-1248-47F1-92B1-28C543FC1EEB}" destId="{2EF6AF00-70CA-44EC-8882-7B81B18D65AD}" srcOrd="1" destOrd="0" parTransId="{3FD65BE5-98A8-4AF6-A927-696CEB4846AC}" sibTransId="{4786BA30-BB88-4C28-BA00-7FEB8C1FB630}"/>
    <dgm:cxn modelId="{79E7ACD3-4230-4B84-8249-E05F18D37134}" srcId="{ABAB65F8-1248-47F1-92B1-28C543FC1EEB}" destId="{0CFED46A-B367-4453-B504-5ABC98CFC1AD}" srcOrd="6" destOrd="0" parTransId="{E6A6D2DF-D2EB-4E54-BA63-FDD92F12C4D5}" sibTransId="{2BD92B6D-66E2-403E-B8E5-EFEDBD47545B}"/>
    <dgm:cxn modelId="{97BBBFDF-1CA1-4C6B-A09C-C4A7F274AC92}" type="presOf" srcId="{06C5397C-4BFC-4580-AE01-4B90E5ACC2D1}" destId="{40F881B6-8981-43E0-9EB8-D361EA58C1F0}" srcOrd="0" destOrd="0" presId="urn:microsoft.com/office/officeart/2005/8/layout/default"/>
    <dgm:cxn modelId="{87A48EE3-BAC0-4A70-AF5D-BA5B6A87E127}" type="presOf" srcId="{97268E3C-8A4D-49D9-B74C-9B40CA18B26F}" destId="{2C02FB3E-B3A9-4092-961C-C292B2FB1D06}" srcOrd="0" destOrd="0" presId="urn:microsoft.com/office/officeart/2005/8/layout/default"/>
    <dgm:cxn modelId="{A3710CEE-4B15-4E9B-A095-BCA8A288915F}" type="presOf" srcId="{C7FD881A-06CA-4D99-8330-5A70BEDA8271}" destId="{84FAD9A6-8245-4208-A1CA-830D70860720}" srcOrd="0" destOrd="0" presId="urn:microsoft.com/office/officeart/2005/8/layout/default"/>
    <dgm:cxn modelId="{E617A1AB-21C3-4ED6-B1AC-AF38632DB648}" type="presParOf" srcId="{A5105C4B-BB21-40BE-B008-66558A6D5888}" destId="{B7A255A2-3423-43A7-9D68-3D3B0CD49A85}" srcOrd="0" destOrd="0" presId="urn:microsoft.com/office/officeart/2005/8/layout/default"/>
    <dgm:cxn modelId="{EC1E49D5-FF6E-476D-A6AB-857A60FB0A3E}" type="presParOf" srcId="{A5105C4B-BB21-40BE-B008-66558A6D5888}" destId="{2ADF06EA-33C4-4768-B59C-224FF5E4AB8E}" srcOrd="1" destOrd="0" presId="urn:microsoft.com/office/officeart/2005/8/layout/default"/>
    <dgm:cxn modelId="{F4A658CE-FA1D-40DD-B77E-514F411FF1FC}" type="presParOf" srcId="{A5105C4B-BB21-40BE-B008-66558A6D5888}" destId="{E0993032-05FD-44CE-B29E-3891D664D76C}" srcOrd="2" destOrd="0" presId="urn:microsoft.com/office/officeart/2005/8/layout/default"/>
    <dgm:cxn modelId="{C2ED81EF-BDAD-4538-A242-4FEFE7A1B9B2}" type="presParOf" srcId="{A5105C4B-BB21-40BE-B008-66558A6D5888}" destId="{41D9A6E9-52B2-4086-98BF-01FB6C285434}" srcOrd="3" destOrd="0" presId="urn:microsoft.com/office/officeart/2005/8/layout/default"/>
    <dgm:cxn modelId="{060D0770-FB40-4100-9949-7274BDB3412D}" type="presParOf" srcId="{A5105C4B-BB21-40BE-B008-66558A6D5888}" destId="{84FAD9A6-8245-4208-A1CA-830D70860720}" srcOrd="4" destOrd="0" presId="urn:microsoft.com/office/officeart/2005/8/layout/default"/>
    <dgm:cxn modelId="{710AE68F-E8A0-4272-AC74-583EB4D4918A}" type="presParOf" srcId="{A5105C4B-BB21-40BE-B008-66558A6D5888}" destId="{C19FB54D-EEFA-4004-9551-91AC4CFDE8D8}" srcOrd="5" destOrd="0" presId="urn:microsoft.com/office/officeart/2005/8/layout/default"/>
    <dgm:cxn modelId="{915FD78B-A79C-4494-A637-637D11C9B54C}" type="presParOf" srcId="{A5105C4B-BB21-40BE-B008-66558A6D5888}" destId="{40F881B6-8981-43E0-9EB8-D361EA58C1F0}" srcOrd="6" destOrd="0" presId="urn:microsoft.com/office/officeart/2005/8/layout/default"/>
    <dgm:cxn modelId="{4CACC8D9-E2AA-4562-84B0-2E659F7C2CB3}" type="presParOf" srcId="{A5105C4B-BB21-40BE-B008-66558A6D5888}" destId="{BAB9C300-75BD-48B3-AA65-16C72832A105}" srcOrd="7" destOrd="0" presId="urn:microsoft.com/office/officeart/2005/8/layout/default"/>
    <dgm:cxn modelId="{6D2BFCE8-6E2F-44F7-992F-B97CB39E48EF}" type="presParOf" srcId="{A5105C4B-BB21-40BE-B008-66558A6D5888}" destId="{3206710B-4085-4C12-BFEB-FF8004CE9DF4}" srcOrd="8" destOrd="0" presId="urn:microsoft.com/office/officeart/2005/8/layout/default"/>
    <dgm:cxn modelId="{491FEA4A-3D37-4D8F-89A7-2D19677BEFEF}" type="presParOf" srcId="{A5105C4B-BB21-40BE-B008-66558A6D5888}" destId="{210AB36F-1286-4AF4-B840-BBF6CB2FAC61}" srcOrd="9" destOrd="0" presId="urn:microsoft.com/office/officeart/2005/8/layout/default"/>
    <dgm:cxn modelId="{4ECA1C6A-D8CC-4E0D-A6FB-A409D82C6042}" type="presParOf" srcId="{A5105C4B-BB21-40BE-B008-66558A6D5888}" destId="{2C02FB3E-B3A9-4092-961C-C292B2FB1D06}" srcOrd="10" destOrd="0" presId="urn:microsoft.com/office/officeart/2005/8/layout/default"/>
    <dgm:cxn modelId="{16CAFAB0-2574-496A-BB78-3FC6CBECFE66}" type="presParOf" srcId="{A5105C4B-BB21-40BE-B008-66558A6D5888}" destId="{91C58F39-E1A5-4C15-8E49-76DE54824642}" srcOrd="11" destOrd="0" presId="urn:microsoft.com/office/officeart/2005/8/layout/default"/>
    <dgm:cxn modelId="{4EAE7CB7-35AA-47FE-A804-624AA687B5ED}" type="presParOf" srcId="{A5105C4B-BB21-40BE-B008-66558A6D5888}" destId="{0C6A71D8-65FF-4D72-BA77-AF568B521C2E}" srcOrd="12" destOrd="0" presId="urn:microsoft.com/office/officeart/2005/8/layout/default"/>
    <dgm:cxn modelId="{EE16A5B7-029A-4DAB-AEFD-BAB20DF04360}" type="presParOf" srcId="{A5105C4B-BB21-40BE-B008-66558A6D5888}" destId="{E3894BC9-032B-4941-AE2D-DAF283BCD68E}" srcOrd="13" destOrd="0" presId="urn:microsoft.com/office/officeart/2005/8/layout/default"/>
    <dgm:cxn modelId="{EE6FA514-CD0F-483E-BD0A-70C6B18F8619}" type="presParOf" srcId="{A5105C4B-BB21-40BE-B008-66558A6D5888}" destId="{16DA21DC-370A-4D82-A068-FB0A75DCFCCB}" srcOrd="14" destOrd="0" presId="urn:microsoft.com/office/officeart/2005/8/layout/default"/>
    <dgm:cxn modelId="{39A4B11D-7691-4ABF-9875-3D5655510015}" type="presParOf" srcId="{A5105C4B-BB21-40BE-B008-66558A6D5888}" destId="{B39082BC-E82A-40AF-806B-EA448B198347}" srcOrd="15" destOrd="0" presId="urn:microsoft.com/office/officeart/2005/8/layout/default"/>
    <dgm:cxn modelId="{CB9F21FC-5A5B-4E87-A60F-229C36D1708B}" type="presParOf" srcId="{A5105C4B-BB21-40BE-B008-66558A6D5888}" destId="{AC1D7FDC-79A6-4EE7-8EC0-5EC1FDFEB0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D2AD4D-0C2B-48F4-8119-A8A3E36DE193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B1CF43-15E5-45F8-B378-E533F679B70B}">
      <dgm:prSet/>
      <dgm:spPr/>
      <dgm:t>
        <a:bodyPr/>
        <a:lstStyle/>
        <a:p>
          <a:r>
            <a:rPr lang="en-US" dirty="0"/>
            <a:t>Build Executive level dashboard to keep track of Metrics of High Impact </a:t>
          </a:r>
        </a:p>
      </dgm:t>
    </dgm:pt>
    <dgm:pt modelId="{314CA4AC-D225-4FB9-B2B8-817F51D7FC7D}" type="parTrans" cxnId="{0760BB64-C7DA-442C-ADE5-B2837208E7D8}">
      <dgm:prSet/>
      <dgm:spPr/>
      <dgm:t>
        <a:bodyPr/>
        <a:lstStyle/>
        <a:p>
          <a:endParaRPr lang="en-US"/>
        </a:p>
      </dgm:t>
    </dgm:pt>
    <dgm:pt modelId="{2D44B727-25CE-4926-AC19-A01BADD84315}" type="sibTrans" cxnId="{0760BB64-C7DA-442C-ADE5-B2837208E7D8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9856F203-F152-4422-9535-2CE3B98A4D2B}">
      <dgm:prSet/>
      <dgm:spPr/>
      <dgm:t>
        <a:bodyPr/>
        <a:lstStyle/>
        <a:p>
          <a:pPr algn="ctr"/>
          <a:r>
            <a:rPr lang="en-US" dirty="0"/>
            <a:t>Use of predictive models( neural network ) to predict attrition and offer personalized plans </a:t>
          </a:r>
        </a:p>
      </dgm:t>
    </dgm:pt>
    <dgm:pt modelId="{0264E3A6-371A-41F1-BC24-4F20C70FD763}" type="parTrans" cxnId="{B8F671CC-9B41-4CDB-A821-7F0E4E250AD5}">
      <dgm:prSet/>
      <dgm:spPr/>
      <dgm:t>
        <a:bodyPr/>
        <a:lstStyle/>
        <a:p>
          <a:endParaRPr lang="en-US"/>
        </a:p>
      </dgm:t>
    </dgm:pt>
    <dgm:pt modelId="{45ECF5A2-4BC6-4637-9312-C241EA10CDE6}" type="sibTrans" cxnId="{B8F671CC-9B41-4CDB-A821-7F0E4E250AD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451D477-8453-4EDF-9936-C360FFB63E3E}">
      <dgm:prSet/>
      <dgm:spPr/>
      <dgm:t>
        <a:bodyPr/>
        <a:lstStyle/>
        <a:p>
          <a:pPr algn="ctr"/>
          <a:r>
            <a:rPr lang="en-US" dirty="0"/>
            <a:t>Develop an end-to-end prediction system with deep insight into customer behaviors</a:t>
          </a:r>
        </a:p>
      </dgm:t>
    </dgm:pt>
    <dgm:pt modelId="{B19B68D8-9E76-40F1-AF56-19BDFD65FE48}" type="parTrans" cxnId="{70487DD6-6D9B-498F-9CFB-97119F169A89}">
      <dgm:prSet/>
      <dgm:spPr/>
      <dgm:t>
        <a:bodyPr/>
        <a:lstStyle/>
        <a:p>
          <a:endParaRPr lang="en-US"/>
        </a:p>
      </dgm:t>
    </dgm:pt>
    <dgm:pt modelId="{5D788D74-A61B-4237-8983-A31CBE502299}" type="sibTrans" cxnId="{70487DD6-6D9B-498F-9CFB-97119F169A8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D3CD491-DA1A-4183-B864-35754FE4BE4E}">
      <dgm:prSet/>
      <dgm:spPr/>
      <dgm:t>
        <a:bodyPr/>
        <a:lstStyle/>
        <a:p>
          <a:pPr algn="ctr"/>
          <a:r>
            <a:rPr lang="en-US" dirty="0"/>
            <a:t>Upgraded Target Marketing Strategies to improve customer retention and offer real-time solutions</a:t>
          </a:r>
        </a:p>
      </dgm:t>
    </dgm:pt>
    <dgm:pt modelId="{2DDA437C-AA1B-4A5D-BB91-A1429426AD81}" type="parTrans" cxnId="{7DCB7415-79BB-4B91-B50F-D5D2D0DE75A4}">
      <dgm:prSet/>
      <dgm:spPr/>
      <dgm:t>
        <a:bodyPr/>
        <a:lstStyle/>
        <a:p>
          <a:endParaRPr lang="en-CA"/>
        </a:p>
      </dgm:t>
    </dgm:pt>
    <dgm:pt modelId="{E082FF09-E4C4-4204-841D-20983EB30149}" type="sibTrans" cxnId="{7DCB7415-79BB-4B91-B50F-D5D2D0DE75A4}">
      <dgm:prSet phldrT="3" phldr="0"/>
      <dgm:spPr/>
      <dgm:t>
        <a:bodyPr/>
        <a:lstStyle/>
        <a:p>
          <a:r>
            <a:rPr lang="en-CA"/>
            <a:t>3</a:t>
          </a:r>
        </a:p>
      </dgm:t>
    </dgm:pt>
    <dgm:pt modelId="{3C422A00-D383-45E1-B785-9F210D8B3F48}" type="pres">
      <dgm:prSet presAssocID="{ABD2AD4D-0C2B-48F4-8119-A8A3E36DE193}" presName="Name0" presStyleCnt="0">
        <dgm:presLayoutVars>
          <dgm:animLvl val="lvl"/>
          <dgm:resizeHandles val="exact"/>
        </dgm:presLayoutVars>
      </dgm:prSet>
      <dgm:spPr/>
    </dgm:pt>
    <dgm:pt modelId="{85D9A9DB-36D3-4EFC-A748-1B47A69309F3}" type="pres">
      <dgm:prSet presAssocID="{2BB1CF43-15E5-45F8-B378-E533F679B70B}" presName="compositeNode" presStyleCnt="0">
        <dgm:presLayoutVars>
          <dgm:bulletEnabled val="1"/>
        </dgm:presLayoutVars>
      </dgm:prSet>
      <dgm:spPr/>
    </dgm:pt>
    <dgm:pt modelId="{CB3E6068-C250-45AC-90BC-9089285488FD}" type="pres">
      <dgm:prSet presAssocID="{2BB1CF43-15E5-45F8-B378-E533F679B70B}" presName="bgRect" presStyleLbl="bgAccFollowNode1" presStyleIdx="0" presStyleCnt="4"/>
      <dgm:spPr/>
    </dgm:pt>
    <dgm:pt modelId="{4844E2D6-8C4B-4D31-9870-A2C4DEB8FC68}" type="pres">
      <dgm:prSet presAssocID="{2D44B727-25CE-4926-AC19-A01BADD84315}" presName="sibTransNodeCircle" presStyleLbl="alignNode1" presStyleIdx="0" presStyleCnt="8" custLinFactNeighborX="-7540" custLinFactNeighborY="9020">
        <dgm:presLayoutVars>
          <dgm:chMax val="0"/>
          <dgm:bulletEnabled/>
        </dgm:presLayoutVars>
      </dgm:prSet>
      <dgm:spPr/>
    </dgm:pt>
    <dgm:pt modelId="{E8D0036C-5D18-4AAF-BD76-F4C030838410}" type="pres">
      <dgm:prSet presAssocID="{2BB1CF43-15E5-45F8-B378-E533F679B70B}" presName="bottomLine" presStyleLbl="alignNode1" presStyleIdx="1" presStyleCnt="8">
        <dgm:presLayoutVars/>
      </dgm:prSet>
      <dgm:spPr/>
    </dgm:pt>
    <dgm:pt modelId="{BC0B156E-AFB8-46C4-8937-41D48BF87738}" type="pres">
      <dgm:prSet presAssocID="{2BB1CF43-15E5-45F8-B378-E533F679B70B}" presName="nodeText" presStyleLbl="bgAccFollowNode1" presStyleIdx="0" presStyleCnt="4">
        <dgm:presLayoutVars>
          <dgm:bulletEnabled val="1"/>
        </dgm:presLayoutVars>
      </dgm:prSet>
      <dgm:spPr/>
    </dgm:pt>
    <dgm:pt modelId="{A8546F58-AC36-48EA-9130-0B51A690A629}" type="pres">
      <dgm:prSet presAssocID="{2D44B727-25CE-4926-AC19-A01BADD84315}" presName="sibTrans" presStyleCnt="0"/>
      <dgm:spPr/>
    </dgm:pt>
    <dgm:pt modelId="{81FD846E-6504-4EE6-AA1D-FE14718725E4}" type="pres">
      <dgm:prSet presAssocID="{9856F203-F152-4422-9535-2CE3B98A4D2B}" presName="compositeNode" presStyleCnt="0">
        <dgm:presLayoutVars>
          <dgm:bulletEnabled val="1"/>
        </dgm:presLayoutVars>
      </dgm:prSet>
      <dgm:spPr/>
    </dgm:pt>
    <dgm:pt modelId="{0D5299B0-DF96-4492-9F34-06EE8D04FB12}" type="pres">
      <dgm:prSet presAssocID="{9856F203-F152-4422-9535-2CE3B98A4D2B}" presName="bgRect" presStyleLbl="bgAccFollowNode1" presStyleIdx="1" presStyleCnt="4" custLinFactNeighborX="0"/>
      <dgm:spPr/>
    </dgm:pt>
    <dgm:pt modelId="{4FE2C172-A8DA-4C9D-98A4-2064AE510430}" type="pres">
      <dgm:prSet presAssocID="{45ECF5A2-4BC6-4637-9312-C241EA10CDE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864878A-2C9B-432A-80A8-592BCD1909CC}" type="pres">
      <dgm:prSet presAssocID="{9856F203-F152-4422-9535-2CE3B98A4D2B}" presName="bottomLine" presStyleLbl="alignNode1" presStyleIdx="3" presStyleCnt="8">
        <dgm:presLayoutVars/>
      </dgm:prSet>
      <dgm:spPr/>
    </dgm:pt>
    <dgm:pt modelId="{6A2A45E4-877B-43BC-BDE2-1D6F01C44A42}" type="pres">
      <dgm:prSet presAssocID="{9856F203-F152-4422-9535-2CE3B98A4D2B}" presName="nodeText" presStyleLbl="bgAccFollowNode1" presStyleIdx="1" presStyleCnt="4">
        <dgm:presLayoutVars>
          <dgm:bulletEnabled val="1"/>
        </dgm:presLayoutVars>
      </dgm:prSet>
      <dgm:spPr/>
    </dgm:pt>
    <dgm:pt modelId="{1DFDD9A0-6A0A-41BF-BE29-917FC12427EA}" type="pres">
      <dgm:prSet presAssocID="{45ECF5A2-4BC6-4637-9312-C241EA10CDE6}" presName="sibTrans" presStyleCnt="0"/>
      <dgm:spPr/>
    </dgm:pt>
    <dgm:pt modelId="{A7B12E75-C6B9-4549-8311-406C9AFBEE57}" type="pres">
      <dgm:prSet presAssocID="{5D3CD491-DA1A-4183-B864-35754FE4BE4E}" presName="compositeNode" presStyleCnt="0">
        <dgm:presLayoutVars>
          <dgm:bulletEnabled val="1"/>
        </dgm:presLayoutVars>
      </dgm:prSet>
      <dgm:spPr/>
    </dgm:pt>
    <dgm:pt modelId="{8219F26F-1F06-45EB-820D-4EF42ED87CDD}" type="pres">
      <dgm:prSet presAssocID="{5D3CD491-DA1A-4183-B864-35754FE4BE4E}" presName="bgRect" presStyleLbl="bgAccFollowNode1" presStyleIdx="2" presStyleCnt="4" custScaleX="100500" custScaleY="100916"/>
      <dgm:spPr/>
    </dgm:pt>
    <dgm:pt modelId="{E221AAF8-0ACD-4496-8E77-A48BF1235ECD}" type="pres">
      <dgm:prSet presAssocID="{E082FF09-E4C4-4204-841D-20983EB3014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FB6DAE4-40E1-4748-A1C7-EFE4BEF27649}" type="pres">
      <dgm:prSet presAssocID="{5D3CD491-DA1A-4183-B864-35754FE4BE4E}" presName="bottomLine" presStyleLbl="alignNode1" presStyleIdx="5" presStyleCnt="8">
        <dgm:presLayoutVars/>
      </dgm:prSet>
      <dgm:spPr/>
    </dgm:pt>
    <dgm:pt modelId="{38864A81-8421-4B41-8C0B-B4FCF8270C95}" type="pres">
      <dgm:prSet presAssocID="{5D3CD491-DA1A-4183-B864-35754FE4BE4E}" presName="nodeText" presStyleLbl="bgAccFollowNode1" presStyleIdx="2" presStyleCnt="4">
        <dgm:presLayoutVars>
          <dgm:bulletEnabled val="1"/>
        </dgm:presLayoutVars>
      </dgm:prSet>
      <dgm:spPr/>
    </dgm:pt>
    <dgm:pt modelId="{3E40BD73-401E-4D47-9BA9-4A6873AD54D1}" type="pres">
      <dgm:prSet presAssocID="{E082FF09-E4C4-4204-841D-20983EB30149}" presName="sibTrans" presStyleCnt="0"/>
      <dgm:spPr/>
    </dgm:pt>
    <dgm:pt modelId="{B2352DC2-1814-4E6A-B8B9-B865ABCE5C63}" type="pres">
      <dgm:prSet presAssocID="{F451D477-8453-4EDF-9936-C360FFB63E3E}" presName="compositeNode" presStyleCnt="0">
        <dgm:presLayoutVars>
          <dgm:bulletEnabled val="1"/>
        </dgm:presLayoutVars>
      </dgm:prSet>
      <dgm:spPr/>
    </dgm:pt>
    <dgm:pt modelId="{0BB9453E-AF81-4F6D-A97D-804F66A15AEA}" type="pres">
      <dgm:prSet presAssocID="{F451D477-8453-4EDF-9936-C360FFB63E3E}" presName="bgRect" presStyleLbl="bgAccFollowNode1" presStyleIdx="3" presStyleCnt="4"/>
      <dgm:spPr/>
    </dgm:pt>
    <dgm:pt modelId="{3F6CD83F-8F8B-46F4-861A-54A45433F30F}" type="pres">
      <dgm:prSet presAssocID="{5D788D74-A61B-4237-8983-A31CBE50229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13FD5A1-6FE6-4559-BC9B-16D988CA6249}" type="pres">
      <dgm:prSet presAssocID="{F451D477-8453-4EDF-9936-C360FFB63E3E}" presName="bottomLine" presStyleLbl="alignNode1" presStyleIdx="7" presStyleCnt="8">
        <dgm:presLayoutVars/>
      </dgm:prSet>
      <dgm:spPr/>
    </dgm:pt>
    <dgm:pt modelId="{912CC505-346E-45DE-8A55-47AA0AB53400}" type="pres">
      <dgm:prSet presAssocID="{F451D477-8453-4EDF-9936-C360FFB63E3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DCB7415-79BB-4B91-B50F-D5D2D0DE75A4}" srcId="{ABD2AD4D-0C2B-48F4-8119-A8A3E36DE193}" destId="{5D3CD491-DA1A-4183-B864-35754FE4BE4E}" srcOrd="2" destOrd="0" parTransId="{2DDA437C-AA1B-4A5D-BB91-A1429426AD81}" sibTransId="{E082FF09-E4C4-4204-841D-20983EB30149}"/>
    <dgm:cxn modelId="{D8811717-1390-4CED-8613-FE2EBFC0A4AF}" type="presOf" srcId="{5D3CD491-DA1A-4183-B864-35754FE4BE4E}" destId="{8219F26F-1F06-45EB-820D-4EF42ED87CDD}" srcOrd="0" destOrd="0" presId="urn:microsoft.com/office/officeart/2016/7/layout/BasicLinearProcessNumbered"/>
    <dgm:cxn modelId="{07D2B13F-EE93-414A-83EA-7EE4ED8BE730}" type="presOf" srcId="{E082FF09-E4C4-4204-841D-20983EB30149}" destId="{E221AAF8-0ACD-4496-8E77-A48BF1235ECD}" srcOrd="0" destOrd="0" presId="urn:microsoft.com/office/officeart/2016/7/layout/BasicLinearProcessNumbered"/>
    <dgm:cxn modelId="{2C936363-987D-4565-AFE2-02F9A3024F00}" type="presOf" srcId="{45ECF5A2-4BC6-4637-9312-C241EA10CDE6}" destId="{4FE2C172-A8DA-4C9D-98A4-2064AE510430}" srcOrd="0" destOrd="0" presId="urn:microsoft.com/office/officeart/2016/7/layout/BasicLinearProcessNumbered"/>
    <dgm:cxn modelId="{A3A39D44-588B-4BCE-92DA-A5C8958C9FDC}" type="presOf" srcId="{2BB1CF43-15E5-45F8-B378-E533F679B70B}" destId="{BC0B156E-AFB8-46C4-8937-41D48BF87738}" srcOrd="1" destOrd="0" presId="urn:microsoft.com/office/officeart/2016/7/layout/BasicLinearProcessNumbered"/>
    <dgm:cxn modelId="{0760BB64-C7DA-442C-ADE5-B2837208E7D8}" srcId="{ABD2AD4D-0C2B-48F4-8119-A8A3E36DE193}" destId="{2BB1CF43-15E5-45F8-B378-E533F679B70B}" srcOrd="0" destOrd="0" parTransId="{314CA4AC-D225-4FB9-B2B8-817F51D7FC7D}" sibTransId="{2D44B727-25CE-4926-AC19-A01BADD84315}"/>
    <dgm:cxn modelId="{2E3D794C-5F2C-4824-BA26-32C2A12BD0AF}" type="presOf" srcId="{5D788D74-A61B-4237-8983-A31CBE502299}" destId="{3F6CD83F-8F8B-46F4-861A-54A45433F30F}" srcOrd="0" destOrd="0" presId="urn:microsoft.com/office/officeart/2016/7/layout/BasicLinearProcessNumbered"/>
    <dgm:cxn modelId="{A5B04C6F-A613-4D8C-B157-EB6DD82909CE}" type="presOf" srcId="{F451D477-8453-4EDF-9936-C360FFB63E3E}" destId="{912CC505-346E-45DE-8A55-47AA0AB53400}" srcOrd="1" destOrd="0" presId="urn:microsoft.com/office/officeart/2016/7/layout/BasicLinearProcessNumbered"/>
    <dgm:cxn modelId="{6E2C3F52-118D-4480-AEC6-6BE6110EBED9}" type="presOf" srcId="{ABD2AD4D-0C2B-48F4-8119-A8A3E36DE193}" destId="{3C422A00-D383-45E1-B785-9F210D8B3F48}" srcOrd="0" destOrd="0" presId="urn:microsoft.com/office/officeart/2016/7/layout/BasicLinearProcessNumbered"/>
    <dgm:cxn modelId="{F85BC28A-F825-4931-AA75-012C71D6ECE5}" type="presOf" srcId="{2BB1CF43-15E5-45F8-B378-E533F679B70B}" destId="{CB3E6068-C250-45AC-90BC-9089285488FD}" srcOrd="0" destOrd="0" presId="urn:microsoft.com/office/officeart/2016/7/layout/BasicLinearProcessNumbered"/>
    <dgm:cxn modelId="{CF16788B-62AB-4873-916A-12BDF8296734}" type="presOf" srcId="{9856F203-F152-4422-9535-2CE3B98A4D2B}" destId="{0D5299B0-DF96-4492-9F34-06EE8D04FB12}" srcOrd="0" destOrd="0" presId="urn:microsoft.com/office/officeart/2016/7/layout/BasicLinearProcessNumbered"/>
    <dgm:cxn modelId="{84D4459E-5D51-48CF-96B7-0CC8DAD745C9}" type="presOf" srcId="{F451D477-8453-4EDF-9936-C360FFB63E3E}" destId="{0BB9453E-AF81-4F6D-A97D-804F66A15AEA}" srcOrd="0" destOrd="0" presId="urn:microsoft.com/office/officeart/2016/7/layout/BasicLinearProcessNumbered"/>
    <dgm:cxn modelId="{029698A0-A04F-48AA-BC88-373EE9C6C436}" type="presOf" srcId="{2D44B727-25CE-4926-AC19-A01BADD84315}" destId="{4844E2D6-8C4B-4D31-9870-A2C4DEB8FC68}" srcOrd="0" destOrd="0" presId="urn:microsoft.com/office/officeart/2016/7/layout/BasicLinearProcessNumbered"/>
    <dgm:cxn modelId="{75CA7AA3-806B-4554-8D34-EA8E3C90320E}" type="presOf" srcId="{9856F203-F152-4422-9535-2CE3B98A4D2B}" destId="{6A2A45E4-877B-43BC-BDE2-1D6F01C44A42}" srcOrd="1" destOrd="0" presId="urn:microsoft.com/office/officeart/2016/7/layout/BasicLinearProcessNumbered"/>
    <dgm:cxn modelId="{B8F671CC-9B41-4CDB-A821-7F0E4E250AD5}" srcId="{ABD2AD4D-0C2B-48F4-8119-A8A3E36DE193}" destId="{9856F203-F152-4422-9535-2CE3B98A4D2B}" srcOrd="1" destOrd="0" parTransId="{0264E3A6-371A-41F1-BC24-4F20C70FD763}" sibTransId="{45ECF5A2-4BC6-4637-9312-C241EA10CDE6}"/>
    <dgm:cxn modelId="{70487DD6-6D9B-498F-9CFB-97119F169A89}" srcId="{ABD2AD4D-0C2B-48F4-8119-A8A3E36DE193}" destId="{F451D477-8453-4EDF-9936-C360FFB63E3E}" srcOrd="3" destOrd="0" parTransId="{B19B68D8-9E76-40F1-AF56-19BDFD65FE48}" sibTransId="{5D788D74-A61B-4237-8983-A31CBE502299}"/>
    <dgm:cxn modelId="{61B4BFFF-F1FD-4011-A086-6DC3772601EC}" type="presOf" srcId="{5D3CD491-DA1A-4183-B864-35754FE4BE4E}" destId="{38864A81-8421-4B41-8C0B-B4FCF8270C95}" srcOrd="1" destOrd="0" presId="urn:microsoft.com/office/officeart/2016/7/layout/BasicLinearProcessNumbered"/>
    <dgm:cxn modelId="{86C74F77-E651-42CD-8342-C8A452C66363}" type="presParOf" srcId="{3C422A00-D383-45E1-B785-9F210D8B3F48}" destId="{85D9A9DB-36D3-4EFC-A748-1B47A69309F3}" srcOrd="0" destOrd="0" presId="urn:microsoft.com/office/officeart/2016/7/layout/BasicLinearProcessNumbered"/>
    <dgm:cxn modelId="{38F833B5-94C3-42A2-9716-7DA69BA83CE3}" type="presParOf" srcId="{85D9A9DB-36D3-4EFC-A748-1B47A69309F3}" destId="{CB3E6068-C250-45AC-90BC-9089285488FD}" srcOrd="0" destOrd="0" presId="urn:microsoft.com/office/officeart/2016/7/layout/BasicLinearProcessNumbered"/>
    <dgm:cxn modelId="{133A6D2E-771C-480A-BAD3-63D795EA9964}" type="presParOf" srcId="{85D9A9DB-36D3-4EFC-A748-1B47A69309F3}" destId="{4844E2D6-8C4B-4D31-9870-A2C4DEB8FC68}" srcOrd="1" destOrd="0" presId="urn:microsoft.com/office/officeart/2016/7/layout/BasicLinearProcessNumbered"/>
    <dgm:cxn modelId="{9F00683C-820E-4379-8444-65FAD4B8F54A}" type="presParOf" srcId="{85D9A9DB-36D3-4EFC-A748-1B47A69309F3}" destId="{E8D0036C-5D18-4AAF-BD76-F4C030838410}" srcOrd="2" destOrd="0" presId="urn:microsoft.com/office/officeart/2016/7/layout/BasicLinearProcessNumbered"/>
    <dgm:cxn modelId="{F8247933-A0A2-4FE7-B989-081C2E0F4A5D}" type="presParOf" srcId="{85D9A9DB-36D3-4EFC-A748-1B47A69309F3}" destId="{BC0B156E-AFB8-46C4-8937-41D48BF87738}" srcOrd="3" destOrd="0" presId="urn:microsoft.com/office/officeart/2016/7/layout/BasicLinearProcessNumbered"/>
    <dgm:cxn modelId="{76FAF8E7-7CAA-46B0-9437-9FF70CB4834D}" type="presParOf" srcId="{3C422A00-D383-45E1-B785-9F210D8B3F48}" destId="{A8546F58-AC36-48EA-9130-0B51A690A629}" srcOrd="1" destOrd="0" presId="urn:microsoft.com/office/officeart/2016/7/layout/BasicLinearProcessNumbered"/>
    <dgm:cxn modelId="{8D6C4CE6-B7BB-4D41-9F33-650990D222CC}" type="presParOf" srcId="{3C422A00-D383-45E1-B785-9F210D8B3F48}" destId="{81FD846E-6504-4EE6-AA1D-FE14718725E4}" srcOrd="2" destOrd="0" presId="urn:microsoft.com/office/officeart/2016/7/layout/BasicLinearProcessNumbered"/>
    <dgm:cxn modelId="{9B602362-B189-4503-B28C-D3B3AAF04BD1}" type="presParOf" srcId="{81FD846E-6504-4EE6-AA1D-FE14718725E4}" destId="{0D5299B0-DF96-4492-9F34-06EE8D04FB12}" srcOrd="0" destOrd="0" presId="urn:microsoft.com/office/officeart/2016/7/layout/BasicLinearProcessNumbered"/>
    <dgm:cxn modelId="{E7ACBCAF-6E29-4D32-9EC3-7A4990389CFC}" type="presParOf" srcId="{81FD846E-6504-4EE6-AA1D-FE14718725E4}" destId="{4FE2C172-A8DA-4C9D-98A4-2064AE510430}" srcOrd="1" destOrd="0" presId="urn:microsoft.com/office/officeart/2016/7/layout/BasicLinearProcessNumbered"/>
    <dgm:cxn modelId="{06AF0B06-D648-4FF3-95DC-8770CC240877}" type="presParOf" srcId="{81FD846E-6504-4EE6-AA1D-FE14718725E4}" destId="{2864878A-2C9B-432A-80A8-592BCD1909CC}" srcOrd="2" destOrd="0" presId="urn:microsoft.com/office/officeart/2016/7/layout/BasicLinearProcessNumbered"/>
    <dgm:cxn modelId="{A10EDCE8-76D3-432A-B238-F948AF44550B}" type="presParOf" srcId="{81FD846E-6504-4EE6-AA1D-FE14718725E4}" destId="{6A2A45E4-877B-43BC-BDE2-1D6F01C44A42}" srcOrd="3" destOrd="0" presId="urn:microsoft.com/office/officeart/2016/7/layout/BasicLinearProcessNumbered"/>
    <dgm:cxn modelId="{D73B6194-7802-4DDA-B77E-383B1DF831C7}" type="presParOf" srcId="{3C422A00-D383-45E1-B785-9F210D8B3F48}" destId="{1DFDD9A0-6A0A-41BF-BE29-917FC12427EA}" srcOrd="3" destOrd="0" presId="urn:microsoft.com/office/officeart/2016/7/layout/BasicLinearProcessNumbered"/>
    <dgm:cxn modelId="{63193F25-0CBB-4C79-BA1A-73D76C4FA3BB}" type="presParOf" srcId="{3C422A00-D383-45E1-B785-9F210D8B3F48}" destId="{A7B12E75-C6B9-4549-8311-406C9AFBEE57}" srcOrd="4" destOrd="0" presId="urn:microsoft.com/office/officeart/2016/7/layout/BasicLinearProcessNumbered"/>
    <dgm:cxn modelId="{8ABC1441-4F78-492D-882A-3C74FFD74922}" type="presParOf" srcId="{A7B12E75-C6B9-4549-8311-406C9AFBEE57}" destId="{8219F26F-1F06-45EB-820D-4EF42ED87CDD}" srcOrd="0" destOrd="0" presId="urn:microsoft.com/office/officeart/2016/7/layout/BasicLinearProcessNumbered"/>
    <dgm:cxn modelId="{8E693511-7CB3-42CD-9B78-84958AC2350F}" type="presParOf" srcId="{A7B12E75-C6B9-4549-8311-406C9AFBEE57}" destId="{E221AAF8-0ACD-4496-8E77-A48BF1235ECD}" srcOrd="1" destOrd="0" presId="urn:microsoft.com/office/officeart/2016/7/layout/BasicLinearProcessNumbered"/>
    <dgm:cxn modelId="{AC9C40DB-390E-4B5E-AF6F-386F0DEB4AC3}" type="presParOf" srcId="{A7B12E75-C6B9-4549-8311-406C9AFBEE57}" destId="{CFB6DAE4-40E1-4748-A1C7-EFE4BEF27649}" srcOrd="2" destOrd="0" presId="urn:microsoft.com/office/officeart/2016/7/layout/BasicLinearProcessNumbered"/>
    <dgm:cxn modelId="{42F4E819-5648-49D8-8F80-0FD1BBC52289}" type="presParOf" srcId="{A7B12E75-C6B9-4549-8311-406C9AFBEE57}" destId="{38864A81-8421-4B41-8C0B-B4FCF8270C95}" srcOrd="3" destOrd="0" presId="urn:microsoft.com/office/officeart/2016/7/layout/BasicLinearProcessNumbered"/>
    <dgm:cxn modelId="{E0CB34BD-7542-46E4-A9E1-06A1D545BD3D}" type="presParOf" srcId="{3C422A00-D383-45E1-B785-9F210D8B3F48}" destId="{3E40BD73-401E-4D47-9BA9-4A6873AD54D1}" srcOrd="5" destOrd="0" presId="urn:microsoft.com/office/officeart/2016/7/layout/BasicLinearProcessNumbered"/>
    <dgm:cxn modelId="{C4F948B5-60D1-4199-B812-E01541D42C84}" type="presParOf" srcId="{3C422A00-D383-45E1-B785-9F210D8B3F48}" destId="{B2352DC2-1814-4E6A-B8B9-B865ABCE5C63}" srcOrd="6" destOrd="0" presId="urn:microsoft.com/office/officeart/2016/7/layout/BasicLinearProcessNumbered"/>
    <dgm:cxn modelId="{7C24B30E-5FFC-492C-8C26-ECBFFEFBE08C}" type="presParOf" srcId="{B2352DC2-1814-4E6A-B8B9-B865ABCE5C63}" destId="{0BB9453E-AF81-4F6D-A97D-804F66A15AEA}" srcOrd="0" destOrd="0" presId="urn:microsoft.com/office/officeart/2016/7/layout/BasicLinearProcessNumbered"/>
    <dgm:cxn modelId="{9293DC3B-ECD1-41E1-BACB-E89D4E5C9DBD}" type="presParOf" srcId="{B2352DC2-1814-4E6A-B8B9-B865ABCE5C63}" destId="{3F6CD83F-8F8B-46F4-861A-54A45433F30F}" srcOrd="1" destOrd="0" presId="urn:microsoft.com/office/officeart/2016/7/layout/BasicLinearProcessNumbered"/>
    <dgm:cxn modelId="{DF36B6C1-BE62-4BEB-894A-F8E2D1C9FA2C}" type="presParOf" srcId="{B2352DC2-1814-4E6A-B8B9-B865ABCE5C63}" destId="{D13FD5A1-6FE6-4559-BC9B-16D988CA6249}" srcOrd="2" destOrd="0" presId="urn:microsoft.com/office/officeart/2016/7/layout/BasicLinearProcessNumbered"/>
    <dgm:cxn modelId="{12F6A863-3E0E-4B01-AF33-7E94E826480E}" type="presParOf" srcId="{B2352DC2-1814-4E6A-B8B9-B865ABCE5C63}" destId="{912CC505-346E-45DE-8A55-47AA0AB5340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327BF-1287-447D-8E23-0FD6753D5176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10B48-4E1E-447C-809B-7C60FF23567F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9137D-5813-42E7-A696-DC3029EE726F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Neural networks imitate the human brain. They use complex mathematics functions to produce results through backpropagation.</a:t>
          </a:r>
          <a:endParaRPr lang="en-US" sz="1500" kern="1200"/>
        </a:p>
      </dsp:txBody>
      <dsp:txXfrm>
        <a:off x="1270834" y="2170"/>
        <a:ext cx="4635346" cy="1100289"/>
      </dsp:txXfrm>
    </dsp:sp>
    <dsp:sp modelId="{CFA05A82-3049-4CB8-8758-26B48D502C51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29BE7-69B9-427B-AD1A-AE7E6739AB49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51C5D-184A-48C0-A5EF-ED475170F2A7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Each Neuron assigns weight to input. It perform some basic math and each neuron passes the output through activation function. This output becomes an input for next layer.</a:t>
          </a:r>
          <a:endParaRPr lang="en-US" sz="1500" kern="1200"/>
        </a:p>
      </dsp:txBody>
      <dsp:txXfrm>
        <a:off x="1270834" y="1377533"/>
        <a:ext cx="4635346" cy="1100289"/>
      </dsp:txXfrm>
    </dsp:sp>
    <dsp:sp modelId="{6D1D4007-4C1C-4E1B-9D25-C2789E99F271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3A905-EA74-4B5D-A7A1-909929FDFABF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E028-FDEF-4303-8889-6DF5F1809986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Developed ANN with 1 input layer, 2 hidden layers and 1 output layer.</a:t>
          </a:r>
          <a:endParaRPr lang="en-US" sz="1500" kern="1200"/>
        </a:p>
      </dsp:txBody>
      <dsp:txXfrm>
        <a:off x="1270834" y="2752895"/>
        <a:ext cx="4635346" cy="1100289"/>
      </dsp:txXfrm>
    </dsp:sp>
    <dsp:sp modelId="{CABFB1B5-DBE9-4AC4-B78B-4E8257C9D41D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C27EF-2B30-4507-BD9C-FB127BC2C202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03047-00D0-493C-AAD7-18E6F4E2F385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Achieved an accuracy of 86%.</a:t>
          </a:r>
          <a:endParaRPr lang="en-US" sz="1500" kern="1200"/>
        </a:p>
      </dsp:txBody>
      <dsp:txXfrm>
        <a:off x="1270834" y="4128257"/>
        <a:ext cx="4635346" cy="1100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255A2-3423-43A7-9D68-3D3B0CD49A85}">
      <dsp:nvSpPr>
        <dsp:cNvPr id="0" name=""/>
        <dsp:cNvSpPr/>
      </dsp:nvSpPr>
      <dsp:spPr>
        <a:xfrm>
          <a:off x="472135" y="211979"/>
          <a:ext cx="2352513" cy="12007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chemeClr val="bg1"/>
              </a:solidFill>
            </a:rPr>
            <a:t>Average balance in customers’ accounts is $76,000 ( approx.)</a:t>
          </a:r>
          <a:endParaRPr lang="en-US" sz="1300" b="1" kern="1200" dirty="0">
            <a:solidFill>
              <a:schemeClr val="bg1"/>
            </a:solidFill>
          </a:endParaRPr>
        </a:p>
      </dsp:txBody>
      <dsp:txXfrm>
        <a:off x="472135" y="211979"/>
        <a:ext cx="2352513" cy="1200711"/>
      </dsp:txXfrm>
    </dsp:sp>
    <dsp:sp modelId="{E0993032-05FD-44CE-B29E-3891D664D76C}">
      <dsp:nvSpPr>
        <dsp:cNvPr id="0" name=""/>
        <dsp:cNvSpPr/>
      </dsp:nvSpPr>
      <dsp:spPr>
        <a:xfrm>
          <a:off x="3024768" y="211979"/>
          <a:ext cx="2570823" cy="1200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The Dataset of the bank churn depicts number of Male are about </a:t>
          </a:r>
          <a:r>
            <a:rPr lang="en-IN" sz="1300" b="1" kern="1200" dirty="0">
              <a:solidFill>
                <a:schemeClr val="accent2">
                  <a:lumMod val="50000"/>
                </a:schemeClr>
              </a:solidFill>
            </a:rPr>
            <a:t>54.57% </a:t>
          </a:r>
          <a:r>
            <a:rPr lang="en-IN" sz="1300" b="1" kern="1200" dirty="0"/>
            <a:t>and Female are </a:t>
          </a:r>
          <a:r>
            <a:rPr lang="en-IN" sz="1300" b="1" kern="1200" dirty="0">
              <a:solidFill>
                <a:schemeClr val="accent2">
                  <a:lumMod val="50000"/>
                </a:schemeClr>
              </a:solidFill>
            </a:rPr>
            <a:t>45.43%.</a:t>
          </a:r>
          <a:endParaRPr lang="en-US" sz="1300" b="1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3024768" y="211979"/>
        <a:ext cx="2570823" cy="1200711"/>
      </dsp:txXfrm>
    </dsp:sp>
    <dsp:sp modelId="{84FAD9A6-8245-4208-A1CA-830D70860720}">
      <dsp:nvSpPr>
        <dsp:cNvPr id="0" name=""/>
        <dsp:cNvSpPr/>
      </dsp:nvSpPr>
      <dsp:spPr>
        <a:xfrm>
          <a:off x="5795710" y="211979"/>
          <a:ext cx="2001185" cy="12007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chemeClr val="accent2">
                  <a:lumMod val="50000"/>
                </a:schemeClr>
              </a:solidFill>
            </a:rPr>
            <a:t>Females</a:t>
          </a:r>
          <a:r>
            <a:rPr lang="en-IN" sz="1300" b="1" kern="1200" dirty="0"/>
            <a:t> tend to leave bank more, than males</a:t>
          </a:r>
          <a:r>
            <a:rPr lang="en-IN" sz="1300" kern="1200" dirty="0"/>
            <a:t>.</a:t>
          </a:r>
          <a:endParaRPr lang="en-US" sz="1300" kern="1200" dirty="0"/>
        </a:p>
      </dsp:txBody>
      <dsp:txXfrm>
        <a:off x="5795710" y="211979"/>
        <a:ext cx="2001185" cy="1200711"/>
      </dsp:txXfrm>
    </dsp:sp>
    <dsp:sp modelId="{40F881B6-8981-43E0-9EB8-D361EA58C1F0}">
      <dsp:nvSpPr>
        <dsp:cNvPr id="0" name=""/>
        <dsp:cNvSpPr/>
      </dsp:nvSpPr>
      <dsp:spPr>
        <a:xfrm>
          <a:off x="7997014" y="185678"/>
          <a:ext cx="2489214" cy="12533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The demographic location represents customer base: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France 50.14%, </a:t>
          </a: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Germany 25.09%, </a:t>
          </a: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Spain 24.77%.</a:t>
          </a:r>
        </a:p>
      </dsp:txBody>
      <dsp:txXfrm>
        <a:off x="7997014" y="185678"/>
        <a:ext cx="2489214" cy="1253314"/>
      </dsp:txXfrm>
    </dsp:sp>
    <dsp:sp modelId="{3206710B-4085-4C12-BFEB-FF8004CE9DF4}">
      <dsp:nvSpPr>
        <dsp:cNvPr id="0" name=""/>
        <dsp:cNvSpPr/>
      </dsp:nvSpPr>
      <dsp:spPr>
        <a:xfrm>
          <a:off x="1234057" y="1645198"/>
          <a:ext cx="2001185" cy="12007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solidFill>
                <a:schemeClr val="accent2">
                  <a:lumMod val="50000"/>
                </a:schemeClr>
              </a:solidFill>
            </a:rPr>
            <a:t>Germany </a:t>
          </a:r>
          <a:r>
            <a:rPr lang="en-IN" sz="1300" b="1" kern="1200" dirty="0"/>
            <a:t>has highest attrition percentage of any country.</a:t>
          </a:r>
          <a:endParaRPr lang="en-US" sz="1300" b="1" kern="1200" dirty="0"/>
        </a:p>
      </dsp:txBody>
      <dsp:txXfrm>
        <a:off x="1234057" y="1645198"/>
        <a:ext cx="2001185" cy="1200711"/>
      </dsp:txXfrm>
    </dsp:sp>
    <dsp:sp modelId="{2C02FB3E-B3A9-4092-961C-C292B2FB1D06}">
      <dsp:nvSpPr>
        <dsp:cNvPr id="0" name=""/>
        <dsp:cNvSpPr/>
      </dsp:nvSpPr>
      <dsp:spPr>
        <a:xfrm>
          <a:off x="4060691" y="1654468"/>
          <a:ext cx="2194720" cy="12007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Customers using </a:t>
          </a:r>
          <a:r>
            <a:rPr lang="en-IN" sz="1300" b="1" kern="1200" dirty="0">
              <a:solidFill>
                <a:schemeClr val="accent2">
                  <a:lumMod val="50000"/>
                </a:schemeClr>
              </a:solidFill>
            </a:rPr>
            <a:t>4</a:t>
          </a:r>
          <a:r>
            <a:rPr lang="en-IN" sz="1300" b="1" kern="1200" dirty="0"/>
            <a:t> products, or more are most prone to attrition</a:t>
          </a:r>
          <a:r>
            <a:rPr lang="en-IN" sz="1300" kern="1200" dirty="0"/>
            <a:t>.</a:t>
          </a:r>
          <a:endParaRPr lang="en-US" sz="1300" kern="1200" dirty="0"/>
        </a:p>
      </dsp:txBody>
      <dsp:txXfrm>
        <a:off x="4060691" y="1654468"/>
        <a:ext cx="2194720" cy="1200711"/>
      </dsp:txXfrm>
    </dsp:sp>
    <dsp:sp modelId="{0C6A71D8-65FF-4D72-BA77-AF568B521C2E}">
      <dsp:nvSpPr>
        <dsp:cNvPr id="0" name=""/>
        <dsp:cNvSpPr/>
      </dsp:nvSpPr>
      <dsp:spPr>
        <a:xfrm>
          <a:off x="6842340" y="1640708"/>
          <a:ext cx="2395159" cy="12007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Customers with Credit Score of </a:t>
          </a:r>
          <a:r>
            <a:rPr lang="en-IN" sz="1300" b="1" kern="1200" dirty="0">
              <a:solidFill>
                <a:schemeClr val="accent2">
                  <a:lumMod val="50000"/>
                </a:schemeClr>
              </a:solidFill>
            </a:rPr>
            <a:t>700-800</a:t>
          </a:r>
          <a:r>
            <a:rPr lang="en-IN" sz="1300" b="1" kern="1200" dirty="0"/>
            <a:t> are most prone to join other banks</a:t>
          </a:r>
          <a:r>
            <a:rPr lang="en-IN" sz="1300" kern="1200" dirty="0"/>
            <a:t>.</a:t>
          </a:r>
          <a:endParaRPr lang="en-US" sz="1300" kern="1200" dirty="0"/>
        </a:p>
      </dsp:txBody>
      <dsp:txXfrm>
        <a:off x="6842340" y="1640708"/>
        <a:ext cx="2395159" cy="1200711"/>
      </dsp:txXfrm>
    </dsp:sp>
    <dsp:sp modelId="{16DA21DC-370A-4D82-A068-FB0A75DCFCCB}">
      <dsp:nvSpPr>
        <dsp:cNvPr id="0" name=""/>
        <dsp:cNvSpPr/>
      </dsp:nvSpPr>
      <dsp:spPr>
        <a:xfrm>
          <a:off x="5806426" y="3117475"/>
          <a:ext cx="3451585" cy="12007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Long-term client relations must also be established through regular alerts about personalized finance management tips and offers</a:t>
          </a:r>
          <a:r>
            <a:rPr lang="en-US" sz="1300" kern="1200" dirty="0"/>
            <a:t>.</a:t>
          </a:r>
          <a:r>
            <a:rPr lang="en-US" sz="1300" b="1" kern="1200" dirty="0"/>
            <a:t> </a:t>
          </a:r>
        </a:p>
      </dsp:txBody>
      <dsp:txXfrm>
        <a:off x="5806426" y="3117475"/>
        <a:ext cx="3451585" cy="1200711"/>
      </dsp:txXfrm>
    </dsp:sp>
    <dsp:sp modelId="{AC1D7FDC-79A6-4EE7-8EC0-5EC1FDFEB0EA}">
      <dsp:nvSpPr>
        <dsp:cNvPr id="0" name=""/>
        <dsp:cNvSpPr/>
      </dsp:nvSpPr>
      <dsp:spPr>
        <a:xfrm>
          <a:off x="1715142" y="3104071"/>
          <a:ext cx="3441099" cy="12007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Build Campaigns around Target Customers – Offer better mortgage rates, Interest rates on Saving </a:t>
          </a:r>
          <a:r>
            <a:rPr lang="en-US" sz="1300" b="1" kern="1200" dirty="0" err="1"/>
            <a:t>accs</a:t>
          </a:r>
          <a:endParaRPr lang="en-US" sz="1300" b="1" kern="1200" dirty="0"/>
        </a:p>
      </dsp:txBody>
      <dsp:txXfrm>
        <a:off x="1715142" y="3104071"/>
        <a:ext cx="3441099" cy="1200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E6068-C250-45AC-90BC-9089285488FD}">
      <dsp:nvSpPr>
        <dsp:cNvPr id="0" name=""/>
        <dsp:cNvSpPr/>
      </dsp:nvSpPr>
      <dsp:spPr>
        <a:xfrm>
          <a:off x="2388" y="213096"/>
          <a:ext cx="2335336" cy="32694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072" tIns="330200" rIns="18207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 Executive level dashboard to keep track of Metrics of High Impact </a:t>
          </a:r>
        </a:p>
      </dsp:txBody>
      <dsp:txXfrm>
        <a:off x="2388" y="1455495"/>
        <a:ext cx="2335336" cy="1961682"/>
      </dsp:txXfrm>
    </dsp:sp>
    <dsp:sp modelId="{4844E2D6-8C4B-4D31-9870-A2C4DEB8FC68}">
      <dsp:nvSpPr>
        <dsp:cNvPr id="0" name=""/>
        <dsp:cNvSpPr/>
      </dsp:nvSpPr>
      <dsp:spPr>
        <a:xfrm>
          <a:off x="605680" y="628515"/>
          <a:ext cx="980841" cy="980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470" tIns="12700" rIns="764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749321" y="772156"/>
        <a:ext cx="693559" cy="693559"/>
      </dsp:txXfrm>
    </dsp:sp>
    <dsp:sp modelId="{E8D0036C-5D18-4AAF-BD76-F4C030838410}">
      <dsp:nvSpPr>
        <dsp:cNvPr id="0" name=""/>
        <dsp:cNvSpPr/>
      </dsp:nvSpPr>
      <dsp:spPr>
        <a:xfrm>
          <a:off x="2388" y="3482495"/>
          <a:ext cx="2335336" cy="72"/>
        </a:xfrm>
        <a:prstGeom prst="rect">
          <a:avLst/>
        </a:prstGeom>
        <a:solidFill>
          <a:schemeClr val="accent2">
            <a:hueOff val="220280"/>
            <a:satOff val="-46"/>
            <a:lumOff val="980"/>
            <a:alphaOff val="0"/>
          </a:schemeClr>
        </a:solidFill>
        <a:ln w="12700" cap="flat" cmpd="sng" algn="ctr">
          <a:solidFill>
            <a:schemeClr val="accent2">
              <a:hueOff val="220280"/>
              <a:satOff val="-46"/>
              <a:lumOff val="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5299B0-DF96-4492-9F34-06EE8D04FB12}">
      <dsp:nvSpPr>
        <dsp:cNvPr id="0" name=""/>
        <dsp:cNvSpPr/>
      </dsp:nvSpPr>
      <dsp:spPr>
        <a:xfrm>
          <a:off x="2571258" y="213096"/>
          <a:ext cx="2335336" cy="3269471"/>
        </a:xfrm>
        <a:prstGeom prst="rect">
          <a:avLst/>
        </a:prstGeom>
        <a:solidFill>
          <a:schemeClr val="accent2">
            <a:tint val="40000"/>
            <a:alpha val="90000"/>
            <a:hueOff val="483865"/>
            <a:satOff val="424"/>
            <a:lumOff val="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83865"/>
              <a:satOff val="424"/>
              <a:lumOff val="5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072" tIns="330200" rIns="182072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of predictive models( neural network ) to predict attrition and offer personalized plans </a:t>
          </a:r>
        </a:p>
      </dsp:txBody>
      <dsp:txXfrm>
        <a:off x="2571258" y="1455495"/>
        <a:ext cx="2335336" cy="1961682"/>
      </dsp:txXfrm>
    </dsp:sp>
    <dsp:sp modelId="{4FE2C172-A8DA-4C9D-98A4-2064AE510430}">
      <dsp:nvSpPr>
        <dsp:cNvPr id="0" name=""/>
        <dsp:cNvSpPr/>
      </dsp:nvSpPr>
      <dsp:spPr>
        <a:xfrm>
          <a:off x="3248505" y="540043"/>
          <a:ext cx="980841" cy="980841"/>
        </a:xfrm>
        <a:prstGeom prst="ellipse">
          <a:avLst/>
        </a:prstGeom>
        <a:solidFill>
          <a:schemeClr val="accent2">
            <a:hueOff val="440559"/>
            <a:satOff val="-91"/>
            <a:lumOff val="1961"/>
            <a:alphaOff val="0"/>
          </a:schemeClr>
        </a:solidFill>
        <a:ln w="12700" cap="flat" cmpd="sng" algn="ctr">
          <a:solidFill>
            <a:schemeClr val="accent2">
              <a:hueOff val="440559"/>
              <a:satOff val="-91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470" tIns="12700" rIns="764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92146" y="683684"/>
        <a:ext cx="693559" cy="693559"/>
      </dsp:txXfrm>
    </dsp:sp>
    <dsp:sp modelId="{2864878A-2C9B-432A-80A8-592BCD1909CC}">
      <dsp:nvSpPr>
        <dsp:cNvPr id="0" name=""/>
        <dsp:cNvSpPr/>
      </dsp:nvSpPr>
      <dsp:spPr>
        <a:xfrm>
          <a:off x="2571258" y="3482495"/>
          <a:ext cx="2335336" cy="72"/>
        </a:xfrm>
        <a:prstGeom prst="rect">
          <a:avLst/>
        </a:prstGeom>
        <a:solidFill>
          <a:schemeClr val="accent2">
            <a:hueOff val="660839"/>
            <a:satOff val="-137"/>
            <a:lumOff val="2941"/>
            <a:alphaOff val="0"/>
          </a:schemeClr>
        </a:solidFill>
        <a:ln w="12700" cap="flat" cmpd="sng" algn="ctr">
          <a:solidFill>
            <a:schemeClr val="accent2">
              <a:hueOff val="660839"/>
              <a:satOff val="-137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19F26F-1F06-45EB-820D-4EF42ED87CDD}">
      <dsp:nvSpPr>
        <dsp:cNvPr id="0" name=""/>
        <dsp:cNvSpPr/>
      </dsp:nvSpPr>
      <dsp:spPr>
        <a:xfrm>
          <a:off x="5140128" y="213096"/>
          <a:ext cx="2347013" cy="3299419"/>
        </a:xfrm>
        <a:prstGeom prst="rect">
          <a:avLst/>
        </a:prstGeom>
        <a:solidFill>
          <a:schemeClr val="accent2">
            <a:tint val="40000"/>
            <a:alpha val="90000"/>
            <a:hueOff val="967731"/>
            <a:satOff val="848"/>
            <a:lumOff val="1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67731"/>
              <a:satOff val="848"/>
              <a:lumOff val="1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072" tIns="330200" rIns="182072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Upgraded Target Marketing Strategies to improve customer retention and offer real-time solutions</a:t>
          </a:r>
        </a:p>
      </dsp:txBody>
      <dsp:txXfrm>
        <a:off x="5140128" y="1466875"/>
        <a:ext cx="2347013" cy="1979651"/>
      </dsp:txXfrm>
    </dsp:sp>
    <dsp:sp modelId="{E221AAF8-0ACD-4496-8E77-A48BF1235ECD}">
      <dsp:nvSpPr>
        <dsp:cNvPr id="0" name=""/>
        <dsp:cNvSpPr/>
      </dsp:nvSpPr>
      <dsp:spPr>
        <a:xfrm>
          <a:off x="5823214" y="555017"/>
          <a:ext cx="980841" cy="980841"/>
        </a:xfrm>
        <a:prstGeom prst="ellipse">
          <a:avLst/>
        </a:prstGeom>
        <a:solidFill>
          <a:schemeClr val="accent2">
            <a:hueOff val="881118"/>
            <a:satOff val="-183"/>
            <a:lumOff val="3922"/>
            <a:alphaOff val="0"/>
          </a:schemeClr>
        </a:solidFill>
        <a:ln w="12700" cap="flat" cmpd="sng" algn="ctr">
          <a:solidFill>
            <a:schemeClr val="accent2">
              <a:hueOff val="881118"/>
              <a:satOff val="-183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470" tIns="12700" rIns="764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kern="1200"/>
            <a:t>3</a:t>
          </a:r>
        </a:p>
      </dsp:txBody>
      <dsp:txXfrm>
        <a:off x="5966855" y="698658"/>
        <a:ext cx="693559" cy="693559"/>
      </dsp:txXfrm>
    </dsp:sp>
    <dsp:sp modelId="{CFB6DAE4-40E1-4748-A1C7-EFE4BEF27649}">
      <dsp:nvSpPr>
        <dsp:cNvPr id="0" name=""/>
        <dsp:cNvSpPr/>
      </dsp:nvSpPr>
      <dsp:spPr>
        <a:xfrm>
          <a:off x="5145966" y="3497469"/>
          <a:ext cx="2335336" cy="72"/>
        </a:xfrm>
        <a:prstGeom prst="rect">
          <a:avLst/>
        </a:prstGeom>
        <a:solidFill>
          <a:schemeClr val="accent2">
            <a:hueOff val="1101398"/>
            <a:satOff val="-229"/>
            <a:lumOff val="4902"/>
            <a:alphaOff val="0"/>
          </a:schemeClr>
        </a:solidFill>
        <a:ln w="12700" cap="flat" cmpd="sng" algn="ctr">
          <a:solidFill>
            <a:schemeClr val="accent2">
              <a:hueOff val="1101398"/>
              <a:satOff val="-229"/>
              <a:lumOff val="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B9453E-AF81-4F6D-A97D-804F66A15AEA}">
      <dsp:nvSpPr>
        <dsp:cNvPr id="0" name=""/>
        <dsp:cNvSpPr/>
      </dsp:nvSpPr>
      <dsp:spPr>
        <a:xfrm>
          <a:off x="7720675" y="213096"/>
          <a:ext cx="2335336" cy="3269471"/>
        </a:xfrm>
        <a:prstGeom prst="rect">
          <a:avLst/>
        </a:prstGeom>
        <a:solidFill>
          <a:schemeClr val="accent2">
            <a:tint val="40000"/>
            <a:alpha val="90000"/>
            <a:hueOff val="1451596"/>
            <a:satOff val="1272"/>
            <a:lumOff val="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51596"/>
              <a:satOff val="1272"/>
              <a:lumOff val="17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072" tIns="330200" rIns="182072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an end-to-end prediction system with deep insight into customer behaviors</a:t>
          </a:r>
        </a:p>
      </dsp:txBody>
      <dsp:txXfrm>
        <a:off x="7720675" y="1455495"/>
        <a:ext cx="2335336" cy="1961682"/>
      </dsp:txXfrm>
    </dsp:sp>
    <dsp:sp modelId="{3F6CD83F-8F8B-46F4-861A-54A45433F30F}">
      <dsp:nvSpPr>
        <dsp:cNvPr id="0" name=""/>
        <dsp:cNvSpPr/>
      </dsp:nvSpPr>
      <dsp:spPr>
        <a:xfrm>
          <a:off x="8397922" y="540043"/>
          <a:ext cx="980841" cy="980841"/>
        </a:xfrm>
        <a:prstGeom prst="ellipse">
          <a:avLst/>
        </a:prstGeom>
        <a:solidFill>
          <a:schemeClr val="accent2">
            <a:hueOff val="1321677"/>
            <a:satOff val="-274"/>
            <a:lumOff val="5883"/>
            <a:alphaOff val="0"/>
          </a:schemeClr>
        </a:solidFill>
        <a:ln w="12700" cap="flat" cmpd="sng" algn="ctr">
          <a:solidFill>
            <a:schemeClr val="accent2">
              <a:hueOff val="1321677"/>
              <a:satOff val="-274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470" tIns="12700" rIns="764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541563" y="683684"/>
        <a:ext cx="693559" cy="693559"/>
      </dsp:txXfrm>
    </dsp:sp>
    <dsp:sp modelId="{D13FD5A1-6FE6-4559-BC9B-16D988CA6249}">
      <dsp:nvSpPr>
        <dsp:cNvPr id="0" name=""/>
        <dsp:cNvSpPr/>
      </dsp:nvSpPr>
      <dsp:spPr>
        <a:xfrm>
          <a:off x="7720675" y="3482495"/>
          <a:ext cx="2335336" cy="72"/>
        </a:xfrm>
        <a:prstGeom prst="rect">
          <a:avLst/>
        </a:prstGeom>
        <a:solidFill>
          <a:schemeClr val="accent2">
            <a:hueOff val="1541957"/>
            <a:satOff val="-320"/>
            <a:lumOff val="6863"/>
            <a:alphaOff val="0"/>
          </a:schemeClr>
        </a:solidFill>
        <a:ln w="12700" cap="flat" cmpd="sng" algn="ctr">
          <a:solidFill>
            <a:schemeClr val="accent2">
              <a:hueOff val="1541957"/>
              <a:satOff val="-320"/>
              <a:lumOff val="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DF398-1A5D-4591-8E39-96BABAF69FAC}" type="datetimeFigureOut">
              <a:rPr lang="en-US" smtClean="0"/>
              <a:t>07/09/2021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F22CC-B519-4124-8270-58609838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4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F22CC-B519-4124-8270-5860983895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2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07/09/2021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7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6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07/09/2021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07/09/2021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0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07/09/2021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07/09/2021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07/09/2021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5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07/09/2021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1FB9EE39-2EE7-4B5F-B28A-EF5971E46E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406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226F0-F03E-47FA-8115-A73C73E2B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1400769"/>
            <a:ext cx="8933796" cy="2437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spc="0" dirty="0"/>
              <a:t>Business Analytics Consulting 			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B3B01-695D-4826-8FDB-67848B2EB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642" y="3200399"/>
            <a:ext cx="8936846" cy="457201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				Group 5</a:t>
            </a:r>
          </a:p>
          <a:p>
            <a:pPr marL="3703320" lvl="8" indent="-228600" algn="l">
              <a:spcAft>
                <a:spcPts val="6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Kartik Singh, 166048199</a:t>
            </a:r>
          </a:p>
          <a:p>
            <a:pPr marL="3703320" lvl="8" indent="-228600" algn="l">
              <a:spcAft>
                <a:spcPts val="6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Rahil Ansari, 129983201</a:t>
            </a:r>
          </a:p>
          <a:p>
            <a:pPr marL="3703320" lvl="8" indent="-228600" algn="l">
              <a:spcAft>
                <a:spcPts val="6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Sai </a:t>
            </a:r>
            <a:r>
              <a:rPr lang="en-US" sz="1200" dirty="0" err="1">
                <a:solidFill>
                  <a:schemeClr val="tx1"/>
                </a:solidFill>
              </a:rPr>
              <a:t>Sravya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Nadiminti</a:t>
            </a:r>
            <a:r>
              <a:rPr lang="en-US" sz="1200" dirty="0">
                <a:solidFill>
                  <a:schemeClr val="tx1"/>
                </a:solidFill>
              </a:rPr>
              <a:t>, 135123206</a:t>
            </a:r>
          </a:p>
          <a:p>
            <a:pPr marL="3703320" lvl="8" indent="-228600" algn="l">
              <a:spcAft>
                <a:spcPts val="6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Arvind Neelakantan, 161021191</a:t>
            </a:r>
          </a:p>
          <a:p>
            <a:pPr marL="3703320" lvl="8" indent="-228600" algn="l"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</a:rPr>
              <a:t>Dwij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Dua</a:t>
            </a:r>
            <a:r>
              <a:rPr lang="en-US" sz="1200" dirty="0">
                <a:solidFill>
                  <a:schemeClr val="tx1"/>
                </a:solidFill>
              </a:rPr>
              <a:t>, 123837205</a:t>
            </a:r>
          </a:p>
          <a:p>
            <a:pPr marL="3703320" lvl="8" indent="-228600" algn="l">
              <a:spcAft>
                <a:spcPts val="6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Rishabh Sethi, 127429207</a:t>
            </a:r>
          </a:p>
        </p:txBody>
      </p:sp>
    </p:spTree>
    <p:extLst>
      <p:ext uri="{BB962C8B-B14F-4D97-AF65-F5344CB8AC3E}">
        <p14:creationId xmlns:p14="http://schemas.microsoft.com/office/powerpoint/2010/main" val="222103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865-9283-482F-9B13-9159FD7B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49" y="721224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186C8D0-C606-4ACC-8689-89CF1BD443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4240" y="922301"/>
            <a:ext cx="4787581" cy="28197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F0D7-2C7F-42DF-B684-02EB8491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IN" sz="1600" dirty="0">
                <a:effectLst/>
                <a:ea typeface="Calibri" panose="020F0502020204030204" pitchFamily="34" charset="0"/>
              </a:rPr>
              <a:t>Median Age of customers is 37. Customers are relatively young (explained by right skewed graph)</a:t>
            </a:r>
          </a:p>
          <a:p>
            <a:r>
              <a:rPr lang="en-IN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Most consumers use 2 or less products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351E7E4-F8A2-478E-8B92-33B5CD09B7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7476" y="3732773"/>
            <a:ext cx="4613368" cy="22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3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AB31-B1BF-4E23-9EA6-6B0D7AAA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B035557-58CC-4388-8320-4DC63017E5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5256" y="1867393"/>
            <a:ext cx="4414438" cy="31232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6E92-30E7-436A-9A4B-658A83B3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IN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As per estimates most of the customers earn between $50000 to $145,000</a:t>
            </a:r>
          </a:p>
          <a:p>
            <a:r>
              <a:rPr lang="en-IN" sz="1800" dirty="0">
                <a:ea typeface="Calibri" panose="020F0502020204030204" pitchFamily="34" charset="0"/>
                <a:cs typeface="Calibri" panose="020F0502020204030204" pitchFamily="34" charset="0"/>
              </a:rPr>
              <a:t>As can be seen, the graph is evenly distributed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20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44E6-0AE4-441A-8780-EA381DFE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6" y="642594"/>
            <a:ext cx="4555243" cy="1371600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0" name="Round Single Corner Rectangle 8">
            <a:extLst>
              <a:ext uri="{FF2B5EF4-FFF2-40B4-BE49-F238E27FC236}">
                <a16:creationId xmlns:a16="http://schemas.microsoft.com/office/drawing/2014/main" id="{2A77A974-349D-4B74-B0D3-E73790C2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B49FD272-D6CC-48BA-80AE-0CF5691E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76" y="1118771"/>
            <a:ext cx="4193345" cy="1915339"/>
          </a:xfrm>
          <a:prstGeom prst="rect">
            <a:avLst/>
          </a:prstGeom>
        </p:spPr>
      </p:pic>
      <p:sp>
        <p:nvSpPr>
          <p:cNvPr id="32" name="Round Diagonal Corner Rectangle 7">
            <a:extLst>
              <a:ext uri="{FF2B5EF4-FFF2-40B4-BE49-F238E27FC236}">
                <a16:creationId xmlns:a16="http://schemas.microsoft.com/office/drawing/2014/main" id="{6DC31DE9-F9FC-408C-827C-074E2BED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754456-493C-4D47-BD79-BA101C3FE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181"/>
          <a:stretch/>
        </p:blipFill>
        <p:spPr>
          <a:xfrm>
            <a:off x="1117143" y="3963118"/>
            <a:ext cx="1929384" cy="1621899"/>
          </a:xfrm>
          <a:prstGeom prst="rect">
            <a:avLst/>
          </a:prstGeom>
        </p:spPr>
      </p:pic>
      <p:sp>
        <p:nvSpPr>
          <p:cNvPr id="34" name="Round Single Corner Rectangle 9">
            <a:extLst>
              <a:ext uri="{FF2B5EF4-FFF2-40B4-BE49-F238E27FC236}">
                <a16:creationId xmlns:a16="http://schemas.microsoft.com/office/drawing/2014/main" id="{FA004DE8-B266-4768-B305-766C439E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633161E-A510-4D8F-B35D-A984354CE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630" y="3843255"/>
            <a:ext cx="2546047" cy="13056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B137-3735-4F25-83F3-FA689B1B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5" y="2014194"/>
            <a:ext cx="4817071" cy="40208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 order to create a dataset which can be used by the model. Several pre-processing steps were performed.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/>
              <a:t>Integer Encoding: Character variables such as Gender and Geography were converted into numerical format.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endParaRPr lang="en-US" sz="1400" dirty="0"/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 err="1"/>
              <a:t>OneHotEncoding</a:t>
            </a:r>
            <a:r>
              <a:rPr lang="en-US" sz="1400" dirty="0"/>
              <a:t>: Categorical variables then were converted into </a:t>
            </a:r>
            <a:r>
              <a:rPr lang="en-US" sz="1400" dirty="0" err="1"/>
              <a:t>OneHot</a:t>
            </a:r>
            <a:r>
              <a:rPr lang="en-US" sz="1400" dirty="0"/>
              <a:t> form. This is done so that model doesn’t give extra weightage to numerical values of one country over another or one gender over another.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endParaRPr lang="en-US" sz="1400" dirty="0"/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 err="1"/>
              <a:t>MinMaxScaling</a:t>
            </a:r>
            <a:r>
              <a:rPr lang="en-US" sz="1400" dirty="0"/>
              <a:t>: Reduced values to 0 to 1 to normalize the values. The goal of normalization is </a:t>
            </a:r>
            <a:r>
              <a:rPr lang="en-US" sz="1400" b="1" dirty="0"/>
              <a:t>to change the values of numeric columns in the dataset to a common scale</a:t>
            </a:r>
            <a:r>
              <a:rPr lang="en-US" sz="1400" dirty="0"/>
              <a:t>, without distorting differences in the ranges of values.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535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D96B-3654-4428-9B21-97F6D9A4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9E2C73-30E4-4B45-BC93-674ECAA6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2427474"/>
            <a:ext cx="4414438" cy="20212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E70D-9676-4B84-A3A2-5169E8AE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Feature engineering is the </a:t>
            </a:r>
            <a:r>
              <a:rPr lang="en-US" b="1" dirty="0"/>
              <a:t>process of transforming raw data into features</a:t>
            </a:r>
            <a:r>
              <a:rPr lang="en-US" dirty="0"/>
              <a:t> that better represent the underlying problem to the predictive models, resulting in improved model accuracy on unseen data.</a:t>
            </a:r>
          </a:p>
          <a:p>
            <a:r>
              <a:rPr lang="en-US" dirty="0"/>
              <a:t>Derived three new variables: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 err="1"/>
              <a:t>Balancetosalaryratio</a:t>
            </a:r>
            <a:r>
              <a:rPr lang="en-US" dirty="0"/>
              <a:t>: To understand users expense vs income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 err="1"/>
              <a:t>TenureByAge</a:t>
            </a:r>
            <a:r>
              <a:rPr lang="en-US" dirty="0"/>
              <a:t>: To understand years with bank given age.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 err="1"/>
              <a:t>CreditScoreGivenAge</a:t>
            </a:r>
            <a:r>
              <a:rPr lang="en-US" dirty="0"/>
              <a:t>: Understand credit score vs age.</a:t>
            </a:r>
          </a:p>
          <a:p>
            <a:pPr marL="617220" lvl="1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33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A676D-6F61-45F4-BE12-5D5F4877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Model Building- 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BB8B-8F91-465C-A9D3-53742B16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488" y="2397210"/>
            <a:ext cx="9885232" cy="3568501"/>
          </a:xfrm>
        </p:spPr>
        <p:txBody>
          <a:bodyPr>
            <a:normAutofit/>
          </a:bodyPr>
          <a:lstStyle/>
          <a:p>
            <a:r>
              <a:rPr lang="en-IN" dirty="0"/>
              <a:t>Most defining factors that contribute to customer churn rate found in study were: </a:t>
            </a:r>
          </a:p>
          <a:p>
            <a:pPr lvl="1"/>
            <a:r>
              <a:rPr lang="en-IN" dirty="0"/>
              <a:t>Credit Score</a:t>
            </a:r>
          </a:p>
          <a:p>
            <a:pPr lvl="1"/>
            <a:r>
              <a:rPr lang="en-IN" dirty="0"/>
              <a:t>Age </a:t>
            </a:r>
          </a:p>
          <a:p>
            <a:pPr lvl="1"/>
            <a:r>
              <a:rPr lang="en-IN" dirty="0"/>
              <a:t>Balance</a:t>
            </a:r>
          </a:p>
          <a:p>
            <a:pPr lvl="1"/>
            <a:r>
              <a:rPr lang="en-IN" dirty="0"/>
              <a:t>Tenure </a:t>
            </a:r>
          </a:p>
          <a:p>
            <a:pPr lvl="1"/>
            <a:r>
              <a:rPr lang="en-IN" dirty="0"/>
              <a:t>Gender - Female</a:t>
            </a:r>
          </a:p>
          <a:p>
            <a:r>
              <a:rPr lang="en-IN" dirty="0"/>
              <a:t>Statistical Model:</a:t>
            </a:r>
          </a:p>
          <a:p>
            <a:pPr marL="0" indent="0">
              <a:buNone/>
            </a:pPr>
            <a:r>
              <a:rPr lang="en-US" dirty="0"/>
              <a:t>X = 2.6*</a:t>
            </a:r>
            <a:r>
              <a:rPr lang="en-US" dirty="0" err="1"/>
              <a:t>CreditScore</a:t>
            </a:r>
            <a:r>
              <a:rPr lang="en-US" dirty="0"/>
              <a:t> - 1.78*Age + 1.24*Balance - 0.45*</a:t>
            </a:r>
            <a:r>
              <a:rPr lang="en-US" dirty="0" err="1"/>
              <a:t>TenureByAge</a:t>
            </a:r>
            <a:r>
              <a:rPr lang="en-US" dirty="0"/>
              <a:t> - + 0.55*Gender_0</a:t>
            </a:r>
            <a:endParaRPr lang="en-IN" dirty="0"/>
          </a:p>
          <a:p>
            <a:r>
              <a:rPr lang="en-IN" dirty="0"/>
              <a:t>Out of which Credit score, Age and Balance had the most influence. Achieved 78% accuracy</a:t>
            </a:r>
          </a:p>
          <a:p>
            <a:r>
              <a:rPr lang="en-IN" b="1" dirty="0"/>
              <a:t>Profile - Higher credit score, Lower Age, High Balance, Female</a:t>
            </a:r>
          </a:p>
          <a:p>
            <a:endParaRPr lang="en-IN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AB7D1E-FBC9-44D1-A9C4-463B54CA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80" y="3127215"/>
            <a:ext cx="5745635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0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DD027-10DA-45E1-8032-A383FA9D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development- Neural Network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FE8A4C1-5DC7-469F-9EE4-60321715C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02089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02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0D4AC-35D9-4E36-BE56-4A197FE9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8" y="37087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and Recommendations</a:t>
            </a:r>
            <a:endParaRPr lang="en-IN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7616B6C-6607-4FB7-8904-17FB56966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178817"/>
              </p:ext>
            </p:extLst>
          </p:nvPr>
        </p:nvGraphicFramePr>
        <p:xfrm>
          <a:off x="551329" y="1609344"/>
          <a:ext cx="10958365" cy="442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47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D1DBA-D0C8-4AF6-885D-81DB8472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Future Scope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3B162A-7D08-49B4-93DE-E4734895B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72861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56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3D47C-5CFC-4264-80CF-459EB475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4909EC5-46F6-4A83-9829-80E1E4B22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5357" y="645106"/>
            <a:ext cx="5564663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5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C96F9-40EC-41F1-99EA-3B4334E5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Banking Sector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4D9F-E7F3-4778-9687-7A4499F2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958" y="2147582"/>
            <a:ext cx="9868762" cy="3818129"/>
          </a:xfrm>
        </p:spPr>
        <p:txBody>
          <a:bodyPr>
            <a:normAutofit/>
          </a:bodyPr>
          <a:lstStyle/>
          <a:p>
            <a:r>
              <a:rPr lang="en-US" sz="1800" dirty="0"/>
              <a:t>Different set of challenges are faced by banks as they deal with people’s hard-earned money</a:t>
            </a:r>
          </a:p>
          <a:p>
            <a:r>
              <a:rPr lang="en-US" sz="1800" dirty="0"/>
              <a:t>Customer attrition rate for financial institutions is about 15%</a:t>
            </a:r>
          </a:p>
          <a:p>
            <a:r>
              <a:rPr lang="en-US" sz="1800" dirty="0"/>
              <a:t>Almost half the customers who leave the bank, do so in the first 90 days of opening account</a:t>
            </a:r>
          </a:p>
          <a:p>
            <a:r>
              <a:rPr lang="en-US" sz="1800" dirty="0"/>
              <a:t>There is a dire need of smart customer retention strategy</a:t>
            </a:r>
          </a:p>
          <a:p>
            <a:r>
              <a:rPr lang="en-US" sz="1800" b="1" dirty="0"/>
              <a:t>Focus – </a:t>
            </a:r>
          </a:p>
          <a:p>
            <a:pPr lvl="1"/>
            <a:r>
              <a:rPr lang="en-US" sz="1800" dirty="0"/>
              <a:t>Identifying key factors that cause customer churn by descriptive and predictive analytics</a:t>
            </a:r>
          </a:p>
          <a:p>
            <a:pPr lvl="1"/>
            <a:r>
              <a:rPr lang="en-US" sz="1800" dirty="0"/>
              <a:t>Recommending customer-centric ideas to reduce churn rate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5402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21B3B-F16A-4383-85E2-40DBB12B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Customer 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081F-F537-490F-AFD6-388217F4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sz="1800" dirty="0"/>
              <a:t>We have information about 10000 customers from a specific bank that operates in France, Spain &amp; Germany region</a:t>
            </a:r>
          </a:p>
          <a:p>
            <a:r>
              <a:rPr lang="en-US" sz="1800" dirty="0"/>
              <a:t>We have following data about the customers </a:t>
            </a:r>
          </a:p>
          <a:p>
            <a:pPr lvl="1"/>
            <a:r>
              <a:rPr lang="en-US" sz="1800" dirty="0"/>
              <a:t>CustomerId, Credit Score, Age, Tenure, Balance, Num of Products, Has Credit Card, Is Active Member, Estimated Salary</a:t>
            </a:r>
          </a:p>
          <a:p>
            <a:pPr lvl="1"/>
            <a:r>
              <a:rPr lang="en-US" sz="1800" dirty="0"/>
              <a:t>And whether he/she exited the bank or not</a:t>
            </a:r>
          </a:p>
          <a:p>
            <a:r>
              <a:rPr lang="en-US" sz="1800" dirty="0"/>
              <a:t>This is a good sample of customer data because of each category is evenly distribute and cardinality is not an issue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711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6C08-ED8B-4190-98C0-578F79E0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0D7BCDD-817B-4BDE-BB73-11992767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997123"/>
            <a:ext cx="3337357" cy="25194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4AF6-C6BB-4371-9CFF-5F1C5F61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493185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Over 20% of customers leave our bank.</a:t>
            </a:r>
          </a:p>
          <a:p>
            <a:r>
              <a:rPr lang="en-US" dirty="0"/>
              <a:t>Females tend to leave bank more than males</a:t>
            </a:r>
            <a:endParaRPr lang="en-IN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DAF4C0D-ABA8-4E81-81F8-4385CE5A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79" y="3475144"/>
            <a:ext cx="3444162" cy="23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3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65F3-B03C-4550-9D29-BFB0053C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2842D88-C814-4515-807A-1EFEE3B2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99" y="896581"/>
            <a:ext cx="3394936" cy="25260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FF84-30BB-472C-97F9-0AFBF3CC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Customers in France are most prone to attrition followed by Germany followed by Spain. </a:t>
            </a:r>
          </a:p>
          <a:p>
            <a:r>
              <a:rPr lang="en-US" dirty="0"/>
              <a:t>Customers in age range of 40-49 tend to have highest churn rates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A7DE61-B77C-4177-937A-D1B10340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41" y="3422670"/>
            <a:ext cx="3368119" cy="25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0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49A2-1F8B-41F1-A25F-2611B642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5EFBFCB-D9DB-4A8E-9726-ADD2E664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65" y="1891905"/>
            <a:ext cx="4415362" cy="30880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A48F-BE55-4B05-B025-43A08B39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b="1" dirty="0"/>
              <a:t>Important insight: </a:t>
            </a:r>
            <a:r>
              <a:rPr lang="en-US" dirty="0"/>
              <a:t>No customer using 4 products stayed with the bank.</a:t>
            </a:r>
          </a:p>
          <a:p>
            <a:endParaRPr lang="en-IN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58A384-4CDD-4F0E-881A-565EDC69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08" y="1629967"/>
            <a:ext cx="12954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0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7674E-CFCF-4C0F-8A44-949F019F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>
            <a:normAutofit/>
          </a:bodyPr>
          <a:lstStyle/>
          <a:p>
            <a:r>
              <a:rPr lang="en-US" sz="4000"/>
              <a:t>Exploratory Data Analysis</a:t>
            </a:r>
            <a:endParaRPr lang="en-IN" sz="400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0F8D102-62DA-4516-83C6-B1B73884A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794616"/>
            <a:ext cx="5060992" cy="237866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E382A7B-7D1E-4637-8EAC-75871796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693345"/>
            <a:ext cx="5060992" cy="24039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677B-9E79-4416-89B5-4C1F36D8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303563"/>
            <a:ext cx="4602152" cy="3715424"/>
          </a:xfrm>
        </p:spPr>
        <p:txBody>
          <a:bodyPr>
            <a:normAutofit/>
          </a:bodyPr>
          <a:lstStyle/>
          <a:p>
            <a:r>
              <a:rPr lang="en-US" dirty="0"/>
              <a:t>Most customers leaving the bank has monthly average balance of $80,000 - $140,000.</a:t>
            </a:r>
          </a:p>
          <a:p>
            <a:r>
              <a:rPr lang="en-US" dirty="0"/>
              <a:t>Additionally, attrition is high for customers with average balance lower than $20,000</a:t>
            </a:r>
          </a:p>
          <a:p>
            <a:r>
              <a:rPr lang="en-US" dirty="0"/>
              <a:t>People with credit score in the range of 500-700 are most prone to leaving</a:t>
            </a:r>
            <a:endParaRPr lang="en-IN" dirty="0"/>
          </a:p>
        </p:txBody>
      </p:sp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57FB6EBB-475F-47EF-86CB-EDB442272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599" y="561185"/>
            <a:ext cx="523875" cy="485775"/>
          </a:xfrm>
          <a:prstGeom prst="rect">
            <a:avLst/>
          </a:prstGeom>
        </p:spPr>
      </p:pic>
      <p:pic>
        <p:nvPicPr>
          <p:cNvPr id="18" name="Picture 17" descr="Chart, waterfall chart&#10;&#10;Description automatically generated">
            <a:extLst>
              <a:ext uri="{FF2B5EF4-FFF2-40B4-BE49-F238E27FC236}">
                <a16:creationId xmlns:a16="http://schemas.microsoft.com/office/drawing/2014/main" id="{58BEFEA9-5E94-4246-8968-A590E6C83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13" y="3482123"/>
            <a:ext cx="523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3C85-2ED6-49EF-B9C4-62895347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4C82ED2-C508-454A-8C4B-D668C654FA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5199" y="1015763"/>
            <a:ext cx="4414438" cy="21155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476A-96F7-459B-B234-0234895A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Dataset consist of 55% male data and 45% female data</a:t>
            </a:r>
          </a:p>
          <a:p>
            <a:r>
              <a:rPr lang="en-US" dirty="0"/>
              <a:t>Most customers belong to France followed by Germany and Spain</a:t>
            </a:r>
            <a:endParaRPr lang="en-IN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9C2D9FE-DF80-4E6F-9418-9B916F0957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8151" y="3192718"/>
            <a:ext cx="4291486" cy="211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9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C354-40D1-4471-BCCE-9277062D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Descriptive Statistics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73A9ECC-9D1F-44EA-8B5C-7222BBA94D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2874" y="1144222"/>
            <a:ext cx="4926859" cy="17537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02EA-B2E2-4E05-9387-E552213F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IN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Huge Std. deviation and mean for Balance and Salary represents deviation from central tendencies</a:t>
            </a:r>
          </a:p>
          <a:p>
            <a:r>
              <a:rPr lang="en-IN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Most consumers have credit score of 550-700. Deviation from Central tendency can be explained here with more than 4% customers having Credit score of 847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FDBCE43-8F2A-4E47-86A8-70533BFE66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5217" y="3068941"/>
            <a:ext cx="4926858" cy="27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58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957</Words>
  <Application>Microsoft Office PowerPoint</Application>
  <PresentationFormat>Widescreen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Garamond</vt:lpstr>
      <vt:lpstr>Georgia Pro</vt:lpstr>
      <vt:lpstr>Georgia Pro Cond Black</vt:lpstr>
      <vt:lpstr>SavonVTI</vt:lpstr>
      <vt:lpstr>Business Analytics Consulting    Capstone Project</vt:lpstr>
      <vt:lpstr>Banking Sector</vt:lpstr>
      <vt:lpstr>Customer Info</vt:lpstr>
      <vt:lpstr>Exploratory Data Analysis</vt:lpstr>
      <vt:lpstr>Exploratory Data Analysis</vt:lpstr>
      <vt:lpstr>Exploratory Data Analysis</vt:lpstr>
      <vt:lpstr>Exploratory Data Analysis</vt:lpstr>
      <vt:lpstr>Descriptive Statistics</vt:lpstr>
      <vt:lpstr>Descriptive Statistics</vt:lpstr>
      <vt:lpstr>Descriptive Statistics</vt:lpstr>
      <vt:lpstr>Descriptive Statistics</vt:lpstr>
      <vt:lpstr>Data cleaning</vt:lpstr>
      <vt:lpstr>Feature Engineering</vt:lpstr>
      <vt:lpstr>Model Building- Logistic Regression</vt:lpstr>
      <vt:lpstr>Model development- Neural Network</vt:lpstr>
      <vt:lpstr>Results and Recommendations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Consulting Project</dc:title>
  <dc:creator>kartik singh</dc:creator>
  <cp:lastModifiedBy>Rahil Wajidali Ansari</cp:lastModifiedBy>
  <cp:revision>52</cp:revision>
  <dcterms:created xsi:type="dcterms:W3CDTF">2021-08-06T13:36:02Z</dcterms:created>
  <dcterms:modified xsi:type="dcterms:W3CDTF">2021-09-07T18:37:04Z</dcterms:modified>
</cp:coreProperties>
</file>