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D"/>
    <a:srgbClr val="F2A4B1"/>
    <a:srgbClr val="9EFF29"/>
    <a:srgbClr val="D8AD8C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Quantity</c:v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C55-4994-8B7B-C7FF3D0A918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C55-4994-8B7B-C7FF3D0A918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C55-4994-8B7B-C7FF3D0A918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C55-4994-8B7B-C7FF3D0A918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C55-4994-8B7B-C7FF3D0A91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3996</c:v>
                </c:pt>
                <c:pt idx="1">
                  <c:v>2895</c:v>
                </c:pt>
                <c:pt idx="2">
                  <c:v>4137</c:v>
                </c:pt>
                <c:pt idx="3">
                  <c:v>4374</c:v>
                </c:pt>
                <c:pt idx="4">
                  <c:v>2636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55-4994-8B7B-C7FF3D0A91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1526458"/>
            <a:ext cx="8207477" cy="13863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707" y="2898062"/>
            <a:ext cx="8192849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AB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39" y="20958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305232"/>
            <a:ext cx="8246070" cy="362810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135" y="465530"/>
            <a:ext cx="653353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135" y="1229055"/>
            <a:ext cx="653353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AB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4491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1731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4491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1731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1423219"/>
            <a:ext cx="8203575" cy="1666567"/>
          </a:xfrm>
        </p:spPr>
        <p:txBody>
          <a:bodyPr>
            <a:normAutofit fontScale="90000"/>
          </a:bodyPr>
          <a:lstStyle/>
          <a:p>
            <a:r>
              <a:rPr lang="en-US" dirty="0"/>
              <a:t>Mini Project</a:t>
            </a:r>
            <a:br>
              <a:rPr lang="en-US" dirty="0"/>
            </a:br>
            <a:r>
              <a:rPr lang="en-US" dirty="0"/>
              <a:t>Data Engineering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992676"/>
            <a:ext cx="8188953" cy="635430"/>
          </a:xfrm>
        </p:spPr>
        <p:txBody>
          <a:bodyPr/>
          <a:lstStyle/>
          <a:p>
            <a:r>
              <a:rPr lang="en-US" dirty="0"/>
              <a:t>DSLS 2023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Analysis Result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0794" y="1296284"/>
            <a:ext cx="8257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Analisis</a:t>
            </a:r>
            <a:r>
              <a:rPr lang="en-US" sz="2000" dirty="0"/>
              <a:t> trend </a:t>
            </a:r>
            <a:r>
              <a:rPr lang="en-US" sz="2000" dirty="0" err="1"/>
              <a:t>kuantitas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tiap </a:t>
            </a:r>
            <a:r>
              <a:rPr lang="en-US" sz="2000" dirty="0" err="1"/>
              <a:t>bulannya</a:t>
            </a:r>
            <a:r>
              <a:rPr lang="en-US" sz="2000" dirty="0"/>
              <a:t> pada tahun 1997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F15B5-30B8-C9AC-0D7A-F7A97952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5" y="1749188"/>
            <a:ext cx="5755536" cy="313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FBF77-E2FF-ADB4-6017-BB2DB398180E}"/>
              </a:ext>
            </a:extLst>
          </p:cNvPr>
          <p:cNvSpPr txBox="1"/>
          <p:nvPr/>
        </p:nvSpPr>
        <p:spPr>
          <a:xfrm>
            <a:off x="5909311" y="1749188"/>
            <a:ext cx="30809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pada tahun 1997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dan </a:t>
            </a:r>
            <a:r>
              <a:rPr lang="en-US" sz="2000" dirty="0" err="1"/>
              <a:t>penurunan</a:t>
            </a:r>
            <a:r>
              <a:rPr lang="en-US" sz="2000" dirty="0"/>
              <a:t>. </a:t>
            </a:r>
            <a:r>
              <a:rPr lang="en-US" sz="2000" dirty="0" err="1"/>
              <a:t>Kuantitas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paling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bulan </a:t>
            </a:r>
            <a:r>
              <a:rPr lang="en-US" sz="2000" dirty="0" err="1"/>
              <a:t>juni</a:t>
            </a:r>
            <a:r>
              <a:rPr lang="en-US" sz="2000" dirty="0"/>
              <a:t> dan </a:t>
            </a:r>
            <a:r>
              <a:rPr lang="en-US" sz="2000" dirty="0" err="1"/>
              <a:t>penjualan</a:t>
            </a:r>
            <a:r>
              <a:rPr lang="en-US" sz="2000" dirty="0"/>
              <a:t> paling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bulan Desember.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929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Analysis Result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0794" y="1296284"/>
            <a:ext cx="9103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kuantitas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1997</a:t>
            </a:r>
          </a:p>
          <a:p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BF77-E2FF-ADB4-6017-BB2DB398180E}"/>
              </a:ext>
            </a:extLst>
          </p:cNvPr>
          <p:cNvSpPr txBox="1"/>
          <p:nvPr/>
        </p:nvSpPr>
        <p:spPr>
          <a:xfrm>
            <a:off x="5909311" y="1749188"/>
            <a:ext cx="30809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pada tahun 1997 paling besar </a:t>
            </a:r>
            <a:r>
              <a:rPr lang="en-US" sz="2000" dirty="0" err="1"/>
              <a:t>berturut</a:t>
            </a:r>
            <a:r>
              <a:rPr lang="en-US" sz="2000" dirty="0"/>
              <a:t>-turut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Dairy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Beverages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Condiments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Grains/Cereals</a:t>
            </a:r>
            <a:endParaRPr lang="en-ID"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4259A6-B2F6-FF33-3CDB-F2A375B4A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416322"/>
              </p:ext>
            </p:extLst>
          </p:nvPr>
        </p:nvGraphicFramePr>
        <p:xfrm>
          <a:off x="153775" y="1749188"/>
          <a:ext cx="5309765" cy="326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14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Analysis Result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0794" y="1296284"/>
            <a:ext cx="9103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Analisis</a:t>
            </a:r>
            <a:r>
              <a:rPr lang="en-US" sz="2000" dirty="0"/>
              <a:t> RFM Customers</a:t>
            </a: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2AD46-FD33-899D-57DB-7BC8175B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8" y="2117724"/>
            <a:ext cx="7451724" cy="20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0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Analysis Result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0794" y="1296284"/>
            <a:ext cx="9103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dengan </a:t>
            </a:r>
            <a:r>
              <a:rPr lang="en-US" sz="2000" dirty="0" err="1"/>
              <a:t>stok</a:t>
            </a:r>
            <a:r>
              <a:rPr lang="en-US" sz="2000" dirty="0"/>
              <a:t> </a:t>
            </a:r>
            <a:r>
              <a:rPr lang="en-US" sz="2000" dirty="0" err="1"/>
              <a:t>menipis</a:t>
            </a:r>
            <a:r>
              <a:rPr lang="en-US" sz="2000" dirty="0"/>
              <a:t> (</a:t>
            </a:r>
            <a:r>
              <a:rPr lang="en-US" sz="2000" dirty="0" err="1"/>
              <a:t>hampir</a:t>
            </a:r>
            <a:r>
              <a:rPr lang="en-US" sz="2000" dirty="0"/>
              <a:t> habis / habis)</a:t>
            </a: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6B6F1-0AD7-1567-0032-CE22BE92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95" y="1790309"/>
            <a:ext cx="5958209" cy="30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  <a:p>
            <a:r>
              <a:rPr lang="en-US" dirty="0"/>
              <a:t>Customer Analysis</a:t>
            </a:r>
          </a:p>
          <a:p>
            <a:r>
              <a:rPr lang="en-US" dirty="0"/>
              <a:t>Supplier Analysis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+mj-lt"/>
              <a:buAutoNum type="arabicPeriod"/>
            </a:pPr>
            <a:r>
              <a:rPr lang="en-US" dirty="0"/>
              <a:t>Product Analysis</a:t>
            </a:r>
          </a:p>
          <a:p>
            <a:pPr marL="720725" indent="-366713"/>
            <a:r>
              <a:rPr lang="en-US" sz="2800" dirty="0" err="1"/>
              <a:t>Analisis</a:t>
            </a:r>
            <a:r>
              <a:rPr lang="en-US" sz="2800" dirty="0"/>
              <a:t> trend </a:t>
            </a:r>
            <a:r>
              <a:rPr lang="en-US" sz="2800" dirty="0" err="1"/>
              <a:t>kuantitas</a:t>
            </a:r>
            <a:r>
              <a:rPr lang="en-US" sz="2800" dirty="0"/>
              <a:t> </a:t>
            </a:r>
            <a:r>
              <a:rPr lang="en-US" sz="2800" dirty="0" err="1"/>
              <a:t>penjualan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tiap </a:t>
            </a:r>
            <a:r>
              <a:rPr lang="en-US" sz="2800" dirty="0" err="1"/>
              <a:t>bulannya</a:t>
            </a:r>
            <a:r>
              <a:rPr lang="en-US" sz="2800" dirty="0"/>
              <a:t> pada tahun 1997 </a:t>
            </a:r>
          </a:p>
          <a:p>
            <a:pPr marL="720725" indent="-366713"/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kuantitas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1997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Customer Analysis</a:t>
            </a:r>
          </a:p>
          <a:p>
            <a:pPr marL="720725" indent="-366713"/>
            <a:r>
              <a:rPr lang="en-US" dirty="0" err="1"/>
              <a:t>Analisis</a:t>
            </a:r>
            <a:r>
              <a:rPr lang="en-US" dirty="0"/>
              <a:t> RFM customer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tempatnya </a:t>
            </a:r>
            <a:r>
              <a:rPr lang="en-US" dirty="0" err="1"/>
              <a:t>bekerja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Supplier Analysis</a:t>
            </a:r>
          </a:p>
          <a:p>
            <a:pPr marL="720725" indent="-366713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dengan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menipis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1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5317" y="1979258"/>
            <a:ext cx="2737300" cy="479822"/>
          </a:xfrm>
        </p:spPr>
        <p:txBody>
          <a:bodyPr/>
          <a:lstStyle/>
          <a:p>
            <a:pPr algn="l"/>
            <a:r>
              <a:rPr lang="en-US" dirty="0"/>
              <a:t>Product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315" y="2451655"/>
            <a:ext cx="2737301" cy="2276294"/>
          </a:xfrm>
        </p:spPr>
        <p:txBody>
          <a:bodyPr/>
          <a:lstStyle/>
          <a:p>
            <a:pPr algn="l"/>
            <a:r>
              <a:rPr lang="en-US" dirty="0"/>
              <a:t>Products</a:t>
            </a:r>
          </a:p>
          <a:p>
            <a:pPr algn="l"/>
            <a:r>
              <a:rPr lang="en-US" dirty="0"/>
              <a:t>Categories</a:t>
            </a:r>
          </a:p>
          <a:p>
            <a:pPr algn="l"/>
            <a:r>
              <a:rPr lang="en-US" dirty="0"/>
              <a:t>Orders</a:t>
            </a:r>
          </a:p>
          <a:p>
            <a:pPr algn="l"/>
            <a:r>
              <a:rPr lang="en-US" dirty="0"/>
              <a:t>Order Details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802381" y="1979258"/>
            <a:ext cx="2788284" cy="479822"/>
          </a:xfrm>
        </p:spPr>
        <p:txBody>
          <a:bodyPr/>
          <a:lstStyle/>
          <a:p>
            <a:pPr algn="l"/>
            <a:r>
              <a:rPr lang="en-US" dirty="0"/>
              <a:t>Customer Analysis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F22EB8D-37B4-0A58-E1CA-2B6215A6E464}"/>
              </a:ext>
            </a:extLst>
          </p:cNvPr>
          <p:cNvSpPr txBox="1">
            <a:spLocks/>
          </p:cNvSpPr>
          <p:nvPr/>
        </p:nvSpPr>
        <p:spPr>
          <a:xfrm>
            <a:off x="6589078" y="1983068"/>
            <a:ext cx="279431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Supplier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593D6-C698-6DFE-F1E7-D5A49766028E}"/>
              </a:ext>
            </a:extLst>
          </p:cNvPr>
          <p:cNvSpPr txBox="1"/>
          <p:nvPr/>
        </p:nvSpPr>
        <p:spPr>
          <a:xfrm>
            <a:off x="94298" y="1313269"/>
            <a:ext cx="5080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Tabel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: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1C635F7-0C04-3153-5EBC-D4B2E1D2FE53}"/>
              </a:ext>
            </a:extLst>
          </p:cNvPr>
          <p:cNvSpPr txBox="1">
            <a:spLocks/>
          </p:cNvSpPr>
          <p:nvPr/>
        </p:nvSpPr>
        <p:spPr>
          <a:xfrm>
            <a:off x="3832395" y="2444035"/>
            <a:ext cx="2737301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Customers</a:t>
            </a:r>
          </a:p>
          <a:p>
            <a:pPr algn="l"/>
            <a:r>
              <a:rPr lang="en-US" dirty="0"/>
              <a:t>Orders</a:t>
            </a:r>
          </a:p>
          <a:p>
            <a:pPr algn="l"/>
            <a:r>
              <a:rPr lang="en-US" dirty="0"/>
              <a:t>Order Details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3922F14-42B5-4ABB-2FF6-927FFC670A86}"/>
              </a:ext>
            </a:extLst>
          </p:cNvPr>
          <p:cNvSpPr txBox="1">
            <a:spLocks/>
          </p:cNvSpPr>
          <p:nvPr/>
        </p:nvSpPr>
        <p:spPr>
          <a:xfrm>
            <a:off x="6598455" y="2444035"/>
            <a:ext cx="2737301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Products</a:t>
            </a:r>
          </a:p>
          <a:p>
            <a:pPr algn="l"/>
            <a:r>
              <a:rPr lang="en-US" dirty="0"/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Flowchart Product Analysis</a:t>
            </a:r>
          </a:p>
        </p:txBody>
      </p:sp>
      <p:pic>
        <p:nvPicPr>
          <p:cNvPr id="1026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C804C944-0E7C-1AE4-DB73-CDF9D4152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1541572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1AA431BE-C6DA-9F55-62C6-266A13E8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75" y="162819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36DF6A-C3D7-9568-C76C-C36DBC66AB4B}"/>
              </a:ext>
            </a:extLst>
          </p:cNvPr>
          <p:cNvSpPr/>
          <p:nvPr/>
        </p:nvSpPr>
        <p:spPr>
          <a:xfrm>
            <a:off x="768121" y="150486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805534E7-4C7A-5C07-54B5-B89C2D0C7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2350249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56162D-FFE9-C442-C501-4C3DFAE55D1A}"/>
              </a:ext>
            </a:extLst>
          </p:cNvPr>
          <p:cNvSpPr/>
          <p:nvPr/>
        </p:nvSpPr>
        <p:spPr>
          <a:xfrm>
            <a:off x="768121" y="2313539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85B0F235-C68F-72A1-318B-8ED0ECB34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3158926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BFC91B-D027-2A3C-17E2-A3B2771C3346}"/>
              </a:ext>
            </a:extLst>
          </p:cNvPr>
          <p:cNvSpPr/>
          <p:nvPr/>
        </p:nvSpPr>
        <p:spPr>
          <a:xfrm>
            <a:off x="768121" y="3122216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6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3F80E601-7765-F538-869F-82CBF38F3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3928783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9648F63-5DE3-4F62-B542-7EE2BB11F048}"/>
              </a:ext>
            </a:extLst>
          </p:cNvPr>
          <p:cNvSpPr/>
          <p:nvPr/>
        </p:nvSpPr>
        <p:spPr>
          <a:xfrm>
            <a:off x="768121" y="3892073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63DAD-B0B5-FA99-DB8D-60232B3CC49B}"/>
              </a:ext>
            </a:extLst>
          </p:cNvPr>
          <p:cNvSpPr txBox="1"/>
          <p:nvPr/>
        </p:nvSpPr>
        <p:spPr>
          <a:xfrm>
            <a:off x="40794" y="164613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B7FAC-629D-2E70-06E4-7FFA28BBF9CC}"/>
              </a:ext>
            </a:extLst>
          </p:cNvPr>
          <p:cNvSpPr txBox="1"/>
          <p:nvPr/>
        </p:nvSpPr>
        <p:spPr>
          <a:xfrm>
            <a:off x="56034" y="248433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01830-2699-776C-A063-6330AD2EA250}"/>
              </a:ext>
            </a:extLst>
          </p:cNvPr>
          <p:cNvSpPr txBox="1"/>
          <p:nvPr/>
        </p:nvSpPr>
        <p:spPr>
          <a:xfrm>
            <a:off x="59844" y="326538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5A9FBBB-B01C-5E5C-44CB-D4B8E35C99E5}"/>
              </a:ext>
            </a:extLst>
          </p:cNvPr>
          <p:cNvSpPr txBox="1"/>
          <p:nvPr/>
        </p:nvSpPr>
        <p:spPr>
          <a:xfrm>
            <a:off x="63654" y="402357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90857AF-CDF9-BAD7-F378-E1A9727665CF}"/>
              </a:ext>
            </a:extLst>
          </p:cNvPr>
          <p:cNvSpPr/>
          <p:nvPr/>
        </p:nvSpPr>
        <p:spPr>
          <a:xfrm>
            <a:off x="1686331" y="149724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0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80AD460A-B913-840A-29AD-0A80D576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15" y="243210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FA5C225-DC1E-0A5C-F4B7-AF960DE6ED9A}"/>
              </a:ext>
            </a:extLst>
          </p:cNvPr>
          <p:cNvSpPr/>
          <p:nvPr/>
        </p:nvSpPr>
        <p:spPr>
          <a:xfrm>
            <a:off x="1701571" y="230115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2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C2CA39EB-09F9-2A65-3E83-7995FCA1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45" y="324363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FFB4FB-D115-FDAC-6556-E3794D7400BA}"/>
              </a:ext>
            </a:extLst>
          </p:cNvPr>
          <p:cNvSpPr/>
          <p:nvPr/>
        </p:nvSpPr>
        <p:spPr>
          <a:xfrm>
            <a:off x="1713001" y="311268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4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977445D4-E84C-32D5-04D6-66A1D854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85" y="402468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145CCBA-B825-7DC3-693F-23A7044DAA9D}"/>
              </a:ext>
            </a:extLst>
          </p:cNvPr>
          <p:cNvSpPr/>
          <p:nvPr/>
        </p:nvSpPr>
        <p:spPr>
          <a:xfrm>
            <a:off x="1728241" y="389373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71F8A4F-B808-D873-D4FC-09E7F745C754}"/>
              </a:ext>
            </a:extLst>
          </p:cNvPr>
          <p:cNvCxnSpPr>
            <a:stCxn id="19" idx="3"/>
            <a:endCxn id="1025" idx="1"/>
          </p:cNvCxnSpPr>
          <p:nvPr/>
        </p:nvCxnSpPr>
        <p:spPr>
          <a:xfrm flipV="1">
            <a:off x="1307414" y="1755157"/>
            <a:ext cx="378917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1B84B99-143F-1497-F6EE-5D3D725AB074}"/>
              </a:ext>
            </a:extLst>
          </p:cNvPr>
          <p:cNvCxnSpPr>
            <a:stCxn id="23" idx="3"/>
            <a:endCxn id="1031" idx="1"/>
          </p:cNvCxnSpPr>
          <p:nvPr/>
        </p:nvCxnSpPr>
        <p:spPr>
          <a:xfrm flipV="1">
            <a:off x="1307414" y="2559067"/>
            <a:ext cx="394157" cy="1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7610C33A-EBDF-5F15-8EA4-AC340DF1A6F8}"/>
              </a:ext>
            </a:extLst>
          </p:cNvPr>
          <p:cNvCxnSpPr>
            <a:cxnSpLocks/>
            <a:stCxn id="25" idx="3"/>
            <a:endCxn id="1033" idx="1"/>
          </p:cNvCxnSpPr>
          <p:nvPr/>
        </p:nvCxnSpPr>
        <p:spPr>
          <a:xfrm flipV="1">
            <a:off x="1307414" y="3370597"/>
            <a:ext cx="405587" cy="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42D7556-D1D8-C25E-7419-CCB73298925D}"/>
              </a:ext>
            </a:extLst>
          </p:cNvPr>
          <p:cNvCxnSpPr>
            <a:stCxn id="27" idx="3"/>
            <a:endCxn id="1035" idx="1"/>
          </p:cNvCxnSpPr>
          <p:nvPr/>
        </p:nvCxnSpPr>
        <p:spPr>
          <a:xfrm>
            <a:off x="1307414" y="4149988"/>
            <a:ext cx="420827" cy="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6345CA4-37F0-909D-E599-31BD48BD7221}"/>
              </a:ext>
            </a:extLst>
          </p:cNvPr>
          <p:cNvSpPr txBox="1"/>
          <p:nvPr/>
        </p:nvSpPr>
        <p:spPr>
          <a:xfrm>
            <a:off x="1582495" y="198398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A2C2E74-89C4-AAD6-03F8-9E6B344405BA}"/>
              </a:ext>
            </a:extLst>
          </p:cNvPr>
          <p:cNvSpPr txBox="1"/>
          <p:nvPr/>
        </p:nvSpPr>
        <p:spPr>
          <a:xfrm>
            <a:off x="1574875" y="277646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43A4CF8-9B1F-73D2-2837-36216E832840}"/>
              </a:ext>
            </a:extLst>
          </p:cNvPr>
          <p:cNvSpPr txBox="1"/>
          <p:nvPr/>
        </p:nvSpPr>
        <p:spPr>
          <a:xfrm>
            <a:off x="1578685" y="360323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F647A40-1E18-490A-B4E7-DBB229FF9DC1}"/>
              </a:ext>
            </a:extLst>
          </p:cNvPr>
          <p:cNvSpPr txBox="1"/>
          <p:nvPr/>
        </p:nvSpPr>
        <p:spPr>
          <a:xfrm>
            <a:off x="1582495" y="438428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pic>
        <p:nvPicPr>
          <p:cNvPr id="1050" name="Picture 6">
            <a:extLst>
              <a:ext uri="{FF2B5EF4-FFF2-40B4-BE49-F238E27FC236}">
                <a16:creationId xmlns:a16="http://schemas.microsoft.com/office/drawing/2014/main" id="{82A745F7-70DD-E7CB-3CAC-A43D925F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2" y="2753326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672DCD3-8A0D-CFC6-7BCC-E4219034C75F}"/>
              </a:ext>
            </a:extLst>
          </p:cNvPr>
          <p:cNvSpPr/>
          <p:nvPr/>
        </p:nvSpPr>
        <p:spPr>
          <a:xfrm>
            <a:off x="2775991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6C0B9C6-3317-0BD7-2DC2-C44AE32F5EBB}"/>
              </a:ext>
            </a:extLst>
          </p:cNvPr>
          <p:cNvSpPr txBox="1"/>
          <p:nvPr/>
        </p:nvSpPr>
        <p:spPr>
          <a:xfrm>
            <a:off x="2656915" y="3178878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JOIN</a:t>
            </a:r>
            <a:endParaRPr lang="en-ID" sz="1000" dirty="0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55002646-24B9-762D-84AA-1FB9CABCB760}"/>
              </a:ext>
            </a:extLst>
          </p:cNvPr>
          <p:cNvCxnSpPr>
            <a:stCxn id="1025" idx="3"/>
            <a:endCxn id="1052" idx="1"/>
          </p:cNvCxnSpPr>
          <p:nvPr/>
        </p:nvCxnSpPr>
        <p:spPr>
          <a:xfrm>
            <a:off x="2225624" y="1755157"/>
            <a:ext cx="550367" cy="11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9F566950-C46F-216C-05BB-B72B89EAA296}"/>
              </a:ext>
            </a:extLst>
          </p:cNvPr>
          <p:cNvCxnSpPr>
            <a:stCxn id="1031" idx="3"/>
            <a:endCxn id="1052" idx="1"/>
          </p:cNvCxnSpPr>
          <p:nvPr/>
        </p:nvCxnSpPr>
        <p:spPr>
          <a:xfrm>
            <a:off x="2240864" y="2559067"/>
            <a:ext cx="535127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5EC9A105-08C3-85E0-1556-1053D0266B14}"/>
              </a:ext>
            </a:extLst>
          </p:cNvPr>
          <p:cNvCxnSpPr>
            <a:stCxn id="1033" idx="3"/>
            <a:endCxn id="1052" idx="1"/>
          </p:cNvCxnSpPr>
          <p:nvPr/>
        </p:nvCxnSpPr>
        <p:spPr>
          <a:xfrm flipV="1">
            <a:off x="2252294" y="2924827"/>
            <a:ext cx="523697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A1759E50-B7DA-3646-5A4D-7BE4C060C775}"/>
              </a:ext>
            </a:extLst>
          </p:cNvPr>
          <p:cNvCxnSpPr>
            <a:stCxn id="1035" idx="3"/>
            <a:endCxn id="1052" idx="1"/>
          </p:cNvCxnSpPr>
          <p:nvPr/>
        </p:nvCxnSpPr>
        <p:spPr>
          <a:xfrm flipV="1">
            <a:off x="2267534" y="2924827"/>
            <a:ext cx="508457" cy="12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0B1C92D4-6432-29AE-9C6C-87AACE2C9203}"/>
              </a:ext>
            </a:extLst>
          </p:cNvPr>
          <p:cNvSpPr/>
          <p:nvPr/>
        </p:nvSpPr>
        <p:spPr>
          <a:xfrm>
            <a:off x="3637914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DDF92BE-4B16-F7D1-B0F5-C6E24E5DAA86}"/>
              </a:ext>
            </a:extLst>
          </p:cNvPr>
          <p:cNvSpPr/>
          <p:nvPr/>
        </p:nvSpPr>
        <p:spPr>
          <a:xfrm>
            <a:off x="3749040" y="2816981"/>
            <a:ext cx="331470" cy="252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8" name="Arrow: Right 1067">
            <a:extLst>
              <a:ext uri="{FF2B5EF4-FFF2-40B4-BE49-F238E27FC236}">
                <a16:creationId xmlns:a16="http://schemas.microsoft.com/office/drawing/2014/main" id="{37A228B3-35CC-D882-CB51-1B3EC4E68311}"/>
              </a:ext>
            </a:extLst>
          </p:cNvPr>
          <p:cNvSpPr/>
          <p:nvPr/>
        </p:nvSpPr>
        <p:spPr>
          <a:xfrm>
            <a:off x="3954780" y="2840695"/>
            <a:ext cx="222427" cy="193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164DB04A-72CC-A272-61AA-E1AF8DB27253}"/>
              </a:ext>
            </a:extLst>
          </p:cNvPr>
          <p:cNvSpPr txBox="1"/>
          <p:nvPr/>
        </p:nvSpPr>
        <p:spPr>
          <a:xfrm>
            <a:off x="3518838" y="3179767"/>
            <a:ext cx="777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PROCESS RESULT</a:t>
            </a:r>
            <a:endParaRPr lang="en-ID" sz="1000" dirty="0"/>
          </a:p>
        </p:txBody>
      </p: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C53C4374-3F5E-AB85-EA81-926C04861FB6}"/>
              </a:ext>
            </a:extLst>
          </p:cNvPr>
          <p:cNvCxnSpPr>
            <a:stCxn id="1052" idx="3"/>
            <a:endCxn id="1066" idx="1"/>
          </p:cNvCxnSpPr>
          <p:nvPr/>
        </p:nvCxnSpPr>
        <p:spPr>
          <a:xfrm>
            <a:off x="3315284" y="2924827"/>
            <a:ext cx="32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572000" y="2073524"/>
            <a:ext cx="5625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QUERY</a:t>
            </a:r>
            <a:endParaRPr lang="en-ID" sz="10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0F4B14B-639E-F147-A528-22906FB571F8}"/>
              </a:ext>
            </a:extLst>
          </p:cNvPr>
          <p:cNvSpPr txBox="1"/>
          <p:nvPr/>
        </p:nvSpPr>
        <p:spPr>
          <a:xfrm>
            <a:off x="712867" y="1987796"/>
            <a:ext cx="6618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[Orders]</a:t>
            </a:r>
            <a:endParaRPr lang="en-ID" sz="10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36BE4027-78B4-925E-C659-092C459D07D6}"/>
              </a:ext>
            </a:extLst>
          </p:cNvPr>
          <p:cNvSpPr txBox="1"/>
          <p:nvPr/>
        </p:nvSpPr>
        <p:spPr>
          <a:xfrm>
            <a:off x="670956" y="279170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[Products]</a:t>
            </a:r>
            <a:endParaRPr lang="en-ID" sz="10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D120522A-552E-0ABB-9169-CAD6629045D6}"/>
              </a:ext>
            </a:extLst>
          </p:cNvPr>
          <p:cNvSpPr txBox="1"/>
          <p:nvPr/>
        </p:nvSpPr>
        <p:spPr>
          <a:xfrm>
            <a:off x="629046" y="359561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[Categories]</a:t>
            </a:r>
            <a:endParaRPr lang="en-ID" sz="10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349D0EB-E068-86C3-35B3-BC6265A0B8F9}"/>
              </a:ext>
            </a:extLst>
          </p:cNvPr>
          <p:cNvSpPr txBox="1"/>
          <p:nvPr/>
        </p:nvSpPr>
        <p:spPr>
          <a:xfrm>
            <a:off x="575706" y="437666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[Order Details]</a:t>
            </a:r>
            <a:endParaRPr lang="en-ID" sz="1000" dirty="0"/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64207103-3418-A80B-D504-8F4E99B1A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271" y="2335146"/>
            <a:ext cx="4111109" cy="7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Flowchart Customer Analysis</a:t>
            </a:r>
          </a:p>
        </p:txBody>
      </p:sp>
      <p:pic>
        <p:nvPicPr>
          <p:cNvPr id="1026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C804C944-0E7C-1AE4-DB73-CDF9D4152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1541572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1AA431BE-C6DA-9F55-62C6-266A13E8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75" y="162819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36DF6A-C3D7-9568-C76C-C36DBC66AB4B}"/>
              </a:ext>
            </a:extLst>
          </p:cNvPr>
          <p:cNvSpPr/>
          <p:nvPr/>
        </p:nvSpPr>
        <p:spPr>
          <a:xfrm>
            <a:off x="768121" y="150486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805534E7-4C7A-5C07-54B5-B89C2D0C7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2350249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56162D-FFE9-C442-C501-4C3DFAE55D1A}"/>
              </a:ext>
            </a:extLst>
          </p:cNvPr>
          <p:cNvSpPr/>
          <p:nvPr/>
        </p:nvSpPr>
        <p:spPr>
          <a:xfrm>
            <a:off x="768121" y="2313539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85B0F235-C68F-72A1-318B-8ED0ECB34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3604696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BFC91B-D027-2A3C-17E2-A3B2771C3346}"/>
              </a:ext>
            </a:extLst>
          </p:cNvPr>
          <p:cNvSpPr/>
          <p:nvPr/>
        </p:nvSpPr>
        <p:spPr>
          <a:xfrm>
            <a:off x="768121" y="3567986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63DAD-B0B5-FA99-DB8D-60232B3CC49B}"/>
              </a:ext>
            </a:extLst>
          </p:cNvPr>
          <p:cNvSpPr txBox="1"/>
          <p:nvPr/>
        </p:nvSpPr>
        <p:spPr>
          <a:xfrm>
            <a:off x="40794" y="164613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B7FAC-629D-2E70-06E4-7FFA28BBF9CC}"/>
              </a:ext>
            </a:extLst>
          </p:cNvPr>
          <p:cNvSpPr txBox="1"/>
          <p:nvPr/>
        </p:nvSpPr>
        <p:spPr>
          <a:xfrm>
            <a:off x="56034" y="248433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01830-2699-776C-A063-6330AD2EA250}"/>
              </a:ext>
            </a:extLst>
          </p:cNvPr>
          <p:cNvSpPr txBox="1"/>
          <p:nvPr/>
        </p:nvSpPr>
        <p:spPr>
          <a:xfrm>
            <a:off x="59844" y="371115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90857AF-CDF9-BAD7-F378-E1A9727665CF}"/>
              </a:ext>
            </a:extLst>
          </p:cNvPr>
          <p:cNvSpPr/>
          <p:nvPr/>
        </p:nvSpPr>
        <p:spPr>
          <a:xfrm>
            <a:off x="1686331" y="149724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0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80AD460A-B913-840A-29AD-0A80D576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15" y="243210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FA5C225-DC1E-0A5C-F4B7-AF960DE6ED9A}"/>
              </a:ext>
            </a:extLst>
          </p:cNvPr>
          <p:cNvSpPr/>
          <p:nvPr/>
        </p:nvSpPr>
        <p:spPr>
          <a:xfrm>
            <a:off x="1701571" y="230115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2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C2CA39EB-09F9-2A65-3E83-7995FCA1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45" y="368940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FFB4FB-D115-FDAC-6556-E3794D7400BA}"/>
              </a:ext>
            </a:extLst>
          </p:cNvPr>
          <p:cNvSpPr/>
          <p:nvPr/>
        </p:nvSpPr>
        <p:spPr>
          <a:xfrm>
            <a:off x="1713001" y="355845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71F8A4F-B808-D873-D4FC-09E7F745C754}"/>
              </a:ext>
            </a:extLst>
          </p:cNvPr>
          <p:cNvCxnSpPr>
            <a:stCxn id="19" idx="3"/>
            <a:endCxn id="1025" idx="1"/>
          </p:cNvCxnSpPr>
          <p:nvPr/>
        </p:nvCxnSpPr>
        <p:spPr>
          <a:xfrm flipV="1">
            <a:off x="1307414" y="1755157"/>
            <a:ext cx="378917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1B84B99-143F-1497-F6EE-5D3D725AB074}"/>
              </a:ext>
            </a:extLst>
          </p:cNvPr>
          <p:cNvCxnSpPr>
            <a:stCxn id="23" idx="3"/>
            <a:endCxn id="1031" idx="1"/>
          </p:cNvCxnSpPr>
          <p:nvPr/>
        </p:nvCxnSpPr>
        <p:spPr>
          <a:xfrm flipV="1">
            <a:off x="1307414" y="2559067"/>
            <a:ext cx="394157" cy="1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7610C33A-EBDF-5F15-8EA4-AC340DF1A6F8}"/>
              </a:ext>
            </a:extLst>
          </p:cNvPr>
          <p:cNvCxnSpPr>
            <a:cxnSpLocks/>
            <a:stCxn id="25" idx="3"/>
            <a:endCxn id="1033" idx="1"/>
          </p:cNvCxnSpPr>
          <p:nvPr/>
        </p:nvCxnSpPr>
        <p:spPr>
          <a:xfrm flipV="1">
            <a:off x="1307414" y="3816367"/>
            <a:ext cx="405587" cy="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6345CA4-37F0-909D-E599-31BD48BD7221}"/>
              </a:ext>
            </a:extLst>
          </p:cNvPr>
          <p:cNvSpPr txBox="1"/>
          <p:nvPr/>
        </p:nvSpPr>
        <p:spPr>
          <a:xfrm>
            <a:off x="1582495" y="198398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A2C2E74-89C4-AAD6-03F8-9E6B344405BA}"/>
              </a:ext>
            </a:extLst>
          </p:cNvPr>
          <p:cNvSpPr txBox="1"/>
          <p:nvPr/>
        </p:nvSpPr>
        <p:spPr>
          <a:xfrm>
            <a:off x="1574875" y="277646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43A4CF8-9B1F-73D2-2837-36216E832840}"/>
              </a:ext>
            </a:extLst>
          </p:cNvPr>
          <p:cNvSpPr txBox="1"/>
          <p:nvPr/>
        </p:nvSpPr>
        <p:spPr>
          <a:xfrm>
            <a:off x="1578685" y="404900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pic>
        <p:nvPicPr>
          <p:cNvPr id="1050" name="Picture 6">
            <a:extLst>
              <a:ext uri="{FF2B5EF4-FFF2-40B4-BE49-F238E27FC236}">
                <a16:creationId xmlns:a16="http://schemas.microsoft.com/office/drawing/2014/main" id="{82A745F7-70DD-E7CB-3CAC-A43D925F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2" y="2753326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672DCD3-8A0D-CFC6-7BCC-E4219034C75F}"/>
              </a:ext>
            </a:extLst>
          </p:cNvPr>
          <p:cNvSpPr/>
          <p:nvPr/>
        </p:nvSpPr>
        <p:spPr>
          <a:xfrm>
            <a:off x="2775991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6C0B9C6-3317-0BD7-2DC2-C44AE32F5EBB}"/>
              </a:ext>
            </a:extLst>
          </p:cNvPr>
          <p:cNvSpPr txBox="1"/>
          <p:nvPr/>
        </p:nvSpPr>
        <p:spPr>
          <a:xfrm>
            <a:off x="2656915" y="3178878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JOIN</a:t>
            </a:r>
            <a:endParaRPr lang="en-ID" sz="1000" dirty="0"/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5EC9A105-08C3-85E0-1556-1053D0266B14}"/>
              </a:ext>
            </a:extLst>
          </p:cNvPr>
          <p:cNvCxnSpPr>
            <a:stCxn id="1033" idx="3"/>
            <a:endCxn id="1052" idx="1"/>
          </p:cNvCxnSpPr>
          <p:nvPr/>
        </p:nvCxnSpPr>
        <p:spPr>
          <a:xfrm flipV="1">
            <a:off x="2252294" y="2924827"/>
            <a:ext cx="523697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0B1C92D4-6432-29AE-9C6C-87AACE2C9203}"/>
              </a:ext>
            </a:extLst>
          </p:cNvPr>
          <p:cNvSpPr/>
          <p:nvPr/>
        </p:nvSpPr>
        <p:spPr>
          <a:xfrm>
            <a:off x="3637914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DDF92BE-4B16-F7D1-B0F5-C6E24E5DAA86}"/>
              </a:ext>
            </a:extLst>
          </p:cNvPr>
          <p:cNvSpPr/>
          <p:nvPr/>
        </p:nvSpPr>
        <p:spPr>
          <a:xfrm>
            <a:off x="3749040" y="2816981"/>
            <a:ext cx="331470" cy="252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8" name="Arrow: Right 1067">
            <a:extLst>
              <a:ext uri="{FF2B5EF4-FFF2-40B4-BE49-F238E27FC236}">
                <a16:creationId xmlns:a16="http://schemas.microsoft.com/office/drawing/2014/main" id="{37A228B3-35CC-D882-CB51-1B3EC4E68311}"/>
              </a:ext>
            </a:extLst>
          </p:cNvPr>
          <p:cNvSpPr/>
          <p:nvPr/>
        </p:nvSpPr>
        <p:spPr>
          <a:xfrm>
            <a:off x="3954780" y="2840695"/>
            <a:ext cx="222427" cy="193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164DB04A-72CC-A272-61AA-E1AF8DB27253}"/>
              </a:ext>
            </a:extLst>
          </p:cNvPr>
          <p:cNvSpPr txBox="1"/>
          <p:nvPr/>
        </p:nvSpPr>
        <p:spPr>
          <a:xfrm>
            <a:off x="3518838" y="3179767"/>
            <a:ext cx="777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PROCESS RESULT</a:t>
            </a:r>
            <a:endParaRPr lang="en-ID" sz="1000" dirty="0"/>
          </a:p>
        </p:txBody>
      </p: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C53C4374-3F5E-AB85-EA81-926C04861FB6}"/>
              </a:ext>
            </a:extLst>
          </p:cNvPr>
          <p:cNvCxnSpPr>
            <a:stCxn id="1052" idx="3"/>
            <a:endCxn id="1066" idx="1"/>
          </p:cNvCxnSpPr>
          <p:nvPr/>
        </p:nvCxnSpPr>
        <p:spPr>
          <a:xfrm>
            <a:off x="3315284" y="2924827"/>
            <a:ext cx="32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572000" y="2073524"/>
            <a:ext cx="5625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QUERY</a:t>
            </a:r>
            <a:endParaRPr lang="en-ID" sz="10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0F4B14B-639E-F147-A528-22906FB571F8}"/>
              </a:ext>
            </a:extLst>
          </p:cNvPr>
          <p:cNvSpPr txBox="1"/>
          <p:nvPr/>
        </p:nvSpPr>
        <p:spPr>
          <a:xfrm>
            <a:off x="724297" y="1987795"/>
            <a:ext cx="1536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[Orders]</a:t>
            </a:r>
            <a:endParaRPr lang="en-ID" sz="10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36BE4027-78B4-925E-C659-092C459D07D6}"/>
              </a:ext>
            </a:extLst>
          </p:cNvPr>
          <p:cNvSpPr txBox="1"/>
          <p:nvPr/>
        </p:nvSpPr>
        <p:spPr>
          <a:xfrm>
            <a:off x="568086" y="279170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[Order Details]</a:t>
            </a:r>
            <a:endParaRPr lang="en-ID" sz="10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D120522A-552E-0ABB-9169-CAD6629045D6}"/>
              </a:ext>
            </a:extLst>
          </p:cNvPr>
          <p:cNvSpPr txBox="1"/>
          <p:nvPr/>
        </p:nvSpPr>
        <p:spPr>
          <a:xfrm>
            <a:off x="640476" y="404138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[Customers]</a:t>
            </a:r>
            <a:endParaRPr lang="en-ID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FD7A88-21D0-DC2D-3E34-E4AF74AA1BB9}"/>
              </a:ext>
            </a:extLst>
          </p:cNvPr>
          <p:cNvSpPr/>
          <p:nvPr/>
        </p:nvSpPr>
        <p:spPr>
          <a:xfrm>
            <a:off x="40794" y="1371600"/>
            <a:ext cx="2412567" cy="172112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DC2CF-F03E-57E9-5F90-080AD86522BD}"/>
              </a:ext>
            </a:extLst>
          </p:cNvPr>
          <p:cNvSpPr txBox="1"/>
          <p:nvPr/>
        </p:nvSpPr>
        <p:spPr>
          <a:xfrm>
            <a:off x="-1" y="1149595"/>
            <a:ext cx="15824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CUSTOMER RFM</a:t>
            </a:r>
            <a:endParaRPr lang="en-ID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850ED-5E47-6E2F-C9A7-A3C11876E624}"/>
              </a:ext>
            </a:extLst>
          </p:cNvPr>
          <p:cNvCxnSpPr>
            <a:stCxn id="2" idx="3"/>
            <a:endCxn id="1052" idx="1"/>
          </p:cNvCxnSpPr>
          <p:nvPr/>
        </p:nvCxnSpPr>
        <p:spPr>
          <a:xfrm>
            <a:off x="2453361" y="2232164"/>
            <a:ext cx="322630" cy="6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251B8E-D027-6AA4-DB21-6601DC0C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61" y="2296959"/>
            <a:ext cx="4202365" cy="14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2507" y="2568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Flowchart Supplier Analysis</a:t>
            </a:r>
          </a:p>
        </p:txBody>
      </p:sp>
      <p:pic>
        <p:nvPicPr>
          <p:cNvPr id="1026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C804C944-0E7C-1AE4-DB73-CDF9D4152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2375962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1AA431BE-C6DA-9F55-62C6-266A13E8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75" y="247401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36DF6A-C3D7-9568-C76C-C36DBC66AB4B}"/>
              </a:ext>
            </a:extLst>
          </p:cNvPr>
          <p:cNvSpPr/>
          <p:nvPr/>
        </p:nvSpPr>
        <p:spPr>
          <a:xfrm>
            <a:off x="768121" y="233925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805534E7-4C7A-5C07-54B5-B89C2D0C7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563" r="8750" b="8281"/>
          <a:stretch/>
        </p:blipFill>
        <p:spPr bwMode="auto">
          <a:xfrm>
            <a:off x="809447" y="3184639"/>
            <a:ext cx="456643" cy="4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56162D-FFE9-C442-C501-4C3DFAE55D1A}"/>
              </a:ext>
            </a:extLst>
          </p:cNvPr>
          <p:cNvSpPr/>
          <p:nvPr/>
        </p:nvSpPr>
        <p:spPr>
          <a:xfrm>
            <a:off x="768121" y="3147929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63DAD-B0B5-FA99-DB8D-60232B3CC49B}"/>
              </a:ext>
            </a:extLst>
          </p:cNvPr>
          <p:cNvSpPr txBox="1"/>
          <p:nvPr/>
        </p:nvSpPr>
        <p:spPr>
          <a:xfrm>
            <a:off x="40794" y="248052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B7FAC-629D-2E70-06E4-7FFA28BBF9CC}"/>
              </a:ext>
            </a:extLst>
          </p:cNvPr>
          <p:cNvSpPr txBox="1"/>
          <p:nvPr/>
        </p:nvSpPr>
        <p:spPr>
          <a:xfrm>
            <a:off x="56034" y="3318723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SQL SELECT</a:t>
            </a:r>
            <a:endParaRPr lang="en-ID" sz="1000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90857AF-CDF9-BAD7-F378-E1A9727665CF}"/>
              </a:ext>
            </a:extLst>
          </p:cNvPr>
          <p:cNvSpPr/>
          <p:nvPr/>
        </p:nvSpPr>
        <p:spPr>
          <a:xfrm>
            <a:off x="1686331" y="234306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0" name="Picture 4" descr="Ranking Svg Png Icon Free Download (#147457) - OnlineWebFonts.COM">
            <a:extLst>
              <a:ext uri="{FF2B5EF4-FFF2-40B4-BE49-F238E27FC236}">
                <a16:creationId xmlns:a16="http://schemas.microsoft.com/office/drawing/2014/main" id="{80AD460A-B913-840A-29AD-0A80D576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15" y="3277928"/>
            <a:ext cx="387823" cy="2643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FA5C225-DC1E-0A5C-F4B7-AF960DE6ED9A}"/>
              </a:ext>
            </a:extLst>
          </p:cNvPr>
          <p:cNvSpPr/>
          <p:nvPr/>
        </p:nvSpPr>
        <p:spPr>
          <a:xfrm>
            <a:off x="1701571" y="314697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71F8A4F-B808-D873-D4FC-09E7F745C754}"/>
              </a:ext>
            </a:extLst>
          </p:cNvPr>
          <p:cNvCxnSpPr>
            <a:stCxn id="19" idx="3"/>
            <a:endCxn id="1025" idx="1"/>
          </p:cNvCxnSpPr>
          <p:nvPr/>
        </p:nvCxnSpPr>
        <p:spPr>
          <a:xfrm>
            <a:off x="1307414" y="2597167"/>
            <a:ext cx="378917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1B84B99-143F-1497-F6EE-5D3D725AB074}"/>
              </a:ext>
            </a:extLst>
          </p:cNvPr>
          <p:cNvCxnSpPr>
            <a:stCxn id="23" idx="3"/>
            <a:endCxn id="1031" idx="1"/>
          </p:cNvCxnSpPr>
          <p:nvPr/>
        </p:nvCxnSpPr>
        <p:spPr>
          <a:xfrm flipV="1">
            <a:off x="1307414" y="3404887"/>
            <a:ext cx="394157" cy="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6345CA4-37F0-909D-E599-31BD48BD7221}"/>
              </a:ext>
            </a:extLst>
          </p:cNvPr>
          <p:cNvSpPr txBox="1"/>
          <p:nvPr/>
        </p:nvSpPr>
        <p:spPr>
          <a:xfrm>
            <a:off x="1582495" y="281837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A2C2E74-89C4-AAD6-03F8-9E6B344405BA}"/>
              </a:ext>
            </a:extLst>
          </p:cNvPr>
          <p:cNvSpPr txBox="1"/>
          <p:nvPr/>
        </p:nvSpPr>
        <p:spPr>
          <a:xfrm>
            <a:off x="1574875" y="3622285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RANK</a:t>
            </a:r>
            <a:endParaRPr lang="en-ID" sz="1000" dirty="0"/>
          </a:p>
        </p:txBody>
      </p:sp>
      <p:pic>
        <p:nvPicPr>
          <p:cNvPr id="1050" name="Picture 6">
            <a:extLst>
              <a:ext uri="{FF2B5EF4-FFF2-40B4-BE49-F238E27FC236}">
                <a16:creationId xmlns:a16="http://schemas.microsoft.com/office/drawing/2014/main" id="{82A745F7-70DD-E7CB-3CAC-A43D925F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2" y="2753326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672DCD3-8A0D-CFC6-7BCC-E4219034C75F}"/>
              </a:ext>
            </a:extLst>
          </p:cNvPr>
          <p:cNvSpPr/>
          <p:nvPr/>
        </p:nvSpPr>
        <p:spPr>
          <a:xfrm>
            <a:off x="2775991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6C0B9C6-3317-0BD7-2DC2-C44AE32F5EBB}"/>
              </a:ext>
            </a:extLst>
          </p:cNvPr>
          <p:cNvSpPr txBox="1"/>
          <p:nvPr/>
        </p:nvSpPr>
        <p:spPr>
          <a:xfrm>
            <a:off x="2656915" y="3178878"/>
            <a:ext cx="7774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JOIN</a:t>
            </a:r>
            <a:endParaRPr lang="en-ID" sz="1000" dirty="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0B1C92D4-6432-29AE-9C6C-87AACE2C9203}"/>
              </a:ext>
            </a:extLst>
          </p:cNvPr>
          <p:cNvSpPr/>
          <p:nvPr/>
        </p:nvSpPr>
        <p:spPr>
          <a:xfrm>
            <a:off x="3637914" y="2666912"/>
            <a:ext cx="539293" cy="5158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DDF92BE-4B16-F7D1-B0F5-C6E24E5DAA86}"/>
              </a:ext>
            </a:extLst>
          </p:cNvPr>
          <p:cNvSpPr/>
          <p:nvPr/>
        </p:nvSpPr>
        <p:spPr>
          <a:xfrm>
            <a:off x="3749040" y="2816981"/>
            <a:ext cx="331470" cy="252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8" name="Arrow: Right 1067">
            <a:extLst>
              <a:ext uri="{FF2B5EF4-FFF2-40B4-BE49-F238E27FC236}">
                <a16:creationId xmlns:a16="http://schemas.microsoft.com/office/drawing/2014/main" id="{37A228B3-35CC-D882-CB51-1B3EC4E68311}"/>
              </a:ext>
            </a:extLst>
          </p:cNvPr>
          <p:cNvSpPr/>
          <p:nvPr/>
        </p:nvSpPr>
        <p:spPr>
          <a:xfrm>
            <a:off x="3954780" y="2840695"/>
            <a:ext cx="222427" cy="193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164DB04A-72CC-A272-61AA-E1AF8DB27253}"/>
              </a:ext>
            </a:extLst>
          </p:cNvPr>
          <p:cNvSpPr txBox="1"/>
          <p:nvPr/>
        </p:nvSpPr>
        <p:spPr>
          <a:xfrm>
            <a:off x="3518838" y="3179767"/>
            <a:ext cx="777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PROCESS RESULT</a:t>
            </a:r>
            <a:endParaRPr lang="en-ID" sz="1000" dirty="0"/>
          </a:p>
        </p:txBody>
      </p: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C53C4374-3F5E-AB85-EA81-926C04861FB6}"/>
              </a:ext>
            </a:extLst>
          </p:cNvPr>
          <p:cNvCxnSpPr>
            <a:stCxn id="1052" idx="3"/>
            <a:endCxn id="1066" idx="1"/>
          </p:cNvCxnSpPr>
          <p:nvPr/>
        </p:nvCxnSpPr>
        <p:spPr>
          <a:xfrm>
            <a:off x="3315284" y="2924827"/>
            <a:ext cx="32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DEEF7D6-857D-887C-B0B5-2F3234404C28}"/>
              </a:ext>
            </a:extLst>
          </p:cNvPr>
          <p:cNvSpPr txBox="1"/>
          <p:nvPr/>
        </p:nvSpPr>
        <p:spPr>
          <a:xfrm>
            <a:off x="4572000" y="2073524"/>
            <a:ext cx="5625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QUERY</a:t>
            </a:r>
            <a:endParaRPr lang="en-ID" sz="10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0F4B14B-639E-F147-A528-22906FB571F8}"/>
              </a:ext>
            </a:extLst>
          </p:cNvPr>
          <p:cNvSpPr txBox="1"/>
          <p:nvPr/>
        </p:nvSpPr>
        <p:spPr>
          <a:xfrm>
            <a:off x="678577" y="2822185"/>
            <a:ext cx="1536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[Products]</a:t>
            </a:r>
            <a:endParaRPr lang="en-ID" sz="10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36BE4027-78B4-925E-C659-092C459D07D6}"/>
              </a:ext>
            </a:extLst>
          </p:cNvPr>
          <p:cNvSpPr txBox="1"/>
          <p:nvPr/>
        </p:nvSpPr>
        <p:spPr>
          <a:xfrm>
            <a:off x="682386" y="3626095"/>
            <a:ext cx="1698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[Suppliers]</a:t>
            </a:r>
            <a:endParaRPr lang="en-ID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51B8E-D027-6AA4-DB21-6601DC0C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61" y="2296959"/>
            <a:ext cx="4202365" cy="14141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4B7EF7-0DFC-D3D1-2A3C-E235F8E0F3E4}"/>
              </a:ext>
            </a:extLst>
          </p:cNvPr>
          <p:cNvCxnSpPr>
            <a:stCxn id="1025" idx="3"/>
            <a:endCxn id="1052" idx="1"/>
          </p:cNvCxnSpPr>
          <p:nvPr/>
        </p:nvCxnSpPr>
        <p:spPr>
          <a:xfrm>
            <a:off x="2225624" y="2600977"/>
            <a:ext cx="550367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38DB2-DD89-3D4A-09B7-537FF1F7E38B}"/>
              </a:ext>
            </a:extLst>
          </p:cNvPr>
          <p:cNvCxnSpPr>
            <a:stCxn id="1031" idx="3"/>
            <a:endCxn id="1052" idx="1"/>
          </p:cNvCxnSpPr>
          <p:nvPr/>
        </p:nvCxnSpPr>
        <p:spPr>
          <a:xfrm flipV="1">
            <a:off x="2240864" y="2924827"/>
            <a:ext cx="535127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Mini Project Data Engineering  </vt:lpstr>
      <vt:lpstr>Objective</vt:lpstr>
      <vt:lpstr>Objective</vt:lpstr>
      <vt:lpstr>Objective</vt:lpstr>
      <vt:lpstr>Objective</vt:lpstr>
      <vt:lpstr>Tabel</vt:lpstr>
      <vt:lpstr>Flowchart Product Analysis</vt:lpstr>
      <vt:lpstr>Flowchart Customer Analysis</vt:lpstr>
      <vt:lpstr>Flowchart Supplier Analysis</vt:lpstr>
      <vt:lpstr>Analysis Result</vt:lpstr>
      <vt:lpstr>Analysis Result</vt:lpstr>
      <vt:lpstr>Analysis Result</vt:lpstr>
      <vt:lpstr>Analysis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2023-01-29T12:51:24Z</dcterms:modified>
</cp:coreProperties>
</file>