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71" r:id="rId9"/>
    <p:sldId id="261" r:id="rId10"/>
    <p:sldId id="272" r:id="rId11"/>
    <p:sldId id="262" r:id="rId12"/>
    <p:sldId id="263" r:id="rId13"/>
    <p:sldId id="274" r:id="rId14"/>
    <p:sldId id="264" r:id="rId15"/>
    <p:sldId id="265" r:id="rId16"/>
    <p:sldId id="266" r:id="rId17"/>
    <p:sldId id="268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31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5DFE8-DBBA-48F2-AB10-DA7C0880DB2F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CBA16-F423-46B6-AD7E-9F436E27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45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8029" y="461899"/>
            <a:ext cx="715594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509941"/>
            <a:ext cx="6337300" cy="178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1752600"/>
            <a:ext cx="78346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    SMART TRAFFIC CONTROL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900170" y="3200400"/>
            <a:ext cx="439166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888888"/>
                </a:solidFill>
                <a:latin typeface="Calibri"/>
                <a:cs typeface="Calibri"/>
              </a:rPr>
              <a:t>Presented</a:t>
            </a:r>
            <a:r>
              <a:rPr sz="2700" spc="-9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700" spc="-25" dirty="0">
                <a:solidFill>
                  <a:srgbClr val="888888"/>
                </a:solidFill>
                <a:latin typeface="Calibri"/>
                <a:cs typeface="Calibri"/>
              </a:rPr>
              <a:t>by:</a:t>
            </a:r>
            <a:endParaRPr sz="2700" dirty="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IN" sz="2700" spc="-25" dirty="0">
                <a:solidFill>
                  <a:srgbClr val="888888"/>
                </a:solidFill>
                <a:latin typeface="Calibri"/>
                <a:cs typeface="Calibri"/>
              </a:rPr>
              <a:t>Shaik Rahila</a:t>
            </a:r>
            <a:endParaRPr lang="en-IN" sz="2700" spc="-10" dirty="0">
              <a:solidFill>
                <a:srgbClr val="888888"/>
              </a:solidFill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IN" sz="2700" spc="-10" dirty="0">
                <a:solidFill>
                  <a:srgbClr val="888888"/>
                </a:solidFill>
                <a:latin typeface="Calibri"/>
                <a:cs typeface="Calibri"/>
              </a:rPr>
              <a:t>192311013</a:t>
            </a:r>
          </a:p>
          <a:p>
            <a:pPr marL="12700" marR="5080" algn="ctr">
              <a:lnSpc>
                <a:spcPct val="100000"/>
              </a:lnSpc>
            </a:pPr>
            <a:r>
              <a:rPr lang="en-IN" sz="2700" dirty="0">
                <a:solidFill>
                  <a:srgbClr val="888888"/>
                </a:solidFill>
                <a:latin typeface="Calibri"/>
                <a:cs typeface="Calibri"/>
              </a:rPr>
              <a:t>CSA1452</a:t>
            </a:r>
            <a:endParaRPr lang="en-IN" sz="2700" spc="-40" dirty="0">
              <a:solidFill>
                <a:srgbClr val="888888"/>
              </a:solidFill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2700" dirty="0">
                <a:solidFill>
                  <a:srgbClr val="888888"/>
                </a:solidFill>
                <a:latin typeface="Calibri"/>
                <a:cs typeface="Calibri"/>
              </a:rPr>
              <a:t>Compiler Design</a:t>
            </a:r>
          </a:p>
          <a:p>
            <a:pPr marL="12700" marR="5080" algn="ctr">
              <a:lnSpc>
                <a:spcPct val="100000"/>
              </a:lnSpc>
            </a:pPr>
            <a:r>
              <a:rPr sz="2700" dirty="0">
                <a:solidFill>
                  <a:srgbClr val="888888"/>
                </a:solidFill>
                <a:latin typeface="Calibri"/>
                <a:cs typeface="Calibri"/>
              </a:rPr>
              <a:t>Date:</a:t>
            </a:r>
            <a:r>
              <a:rPr sz="2700" spc="-1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IN" sz="2700" spc="-10" dirty="0">
                <a:solidFill>
                  <a:srgbClr val="888888"/>
                </a:solidFill>
                <a:latin typeface="Calibri"/>
                <a:cs typeface="Calibri"/>
              </a:rPr>
              <a:t>03</a:t>
            </a:r>
            <a:r>
              <a:rPr sz="2700" spc="-10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lang="en-IN" sz="2700" spc="-10" dirty="0">
                <a:solidFill>
                  <a:srgbClr val="888888"/>
                </a:solidFill>
                <a:latin typeface="Calibri"/>
                <a:cs typeface="Calibri"/>
              </a:rPr>
              <a:t>04</a:t>
            </a:r>
            <a:r>
              <a:rPr sz="2700" spc="-10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lang="en-IN" sz="2700" spc="-10" dirty="0">
                <a:solidFill>
                  <a:srgbClr val="888888"/>
                </a:solidFill>
                <a:latin typeface="Calibri"/>
                <a:cs typeface="Calibri"/>
              </a:rPr>
              <a:t>2025</a:t>
            </a:r>
            <a:endParaRPr sz="27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F703A8-125C-B998-0B86-1F3474B7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16000"/>
            <a:ext cx="6667500" cy="4222750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638A24AD-D013-EF73-C674-0E33B9DADD6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29F98761-1C09-30C2-2E0F-BE62BF1E45F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133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981200"/>
            <a:ext cx="10970260" cy="3948516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 &amp; Functionalities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vehicle count detection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using sensors.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Adaptive signal control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traffic density.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Emergency vehicle priority system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Remote monitoring &amp; analytics dashboard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Vehicle classification using image processing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1110">
              <a:lnSpc>
                <a:spcPct val="100000"/>
              </a:lnSpc>
              <a:spcBef>
                <a:spcPts val="105"/>
              </a:spcBef>
            </a:pPr>
            <a:r>
              <a:rPr dirty="0"/>
              <a:t>Results</a:t>
            </a:r>
            <a:r>
              <a:rPr spc="-100" dirty="0"/>
              <a:t> </a:t>
            </a:r>
            <a:r>
              <a:rPr dirty="0"/>
              <a:t>&amp;</a:t>
            </a:r>
            <a:r>
              <a:rPr spc="-114" dirty="0"/>
              <a:t> </a:t>
            </a:r>
            <a:r>
              <a:rPr spc="-1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5800" y="2170341"/>
            <a:ext cx="11146308" cy="466225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Outcomes of the Project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Reduction in 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 congestion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approximately 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30%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Reduced waiting times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 signals with adaptive controls.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Improved road safety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emergency vehicle prioritization.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 environmental benefits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(lower fuel consumption, reduced emissions).</a:t>
            </a: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354965" algn="l"/>
              </a:tabLst>
            </a:pP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23FDA3-C930-823A-01C8-8637ADD81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953000"/>
            <a:ext cx="9982201" cy="16764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 flow charts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before and after implementation.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Time-lapse comparison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peak-hour traffic conditions.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2A11DF-88F8-AB6A-32D8-2600CC65E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27387"/>
              </p:ext>
            </p:extLst>
          </p:nvPr>
        </p:nvGraphicFramePr>
        <p:xfrm>
          <a:off x="1143000" y="2137282"/>
          <a:ext cx="6337299" cy="2583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2433">
                  <a:extLst>
                    <a:ext uri="{9D8B030D-6E8A-4147-A177-3AD203B41FA5}">
                      <a16:colId xmlns:a16="http://schemas.microsoft.com/office/drawing/2014/main" val="937081524"/>
                    </a:ext>
                  </a:extLst>
                </a:gridCol>
                <a:gridCol w="2112433">
                  <a:extLst>
                    <a:ext uri="{9D8B030D-6E8A-4147-A177-3AD203B41FA5}">
                      <a16:colId xmlns:a16="http://schemas.microsoft.com/office/drawing/2014/main" val="1258683903"/>
                    </a:ext>
                  </a:extLst>
                </a:gridCol>
                <a:gridCol w="2112433">
                  <a:extLst>
                    <a:ext uri="{9D8B030D-6E8A-4147-A177-3AD203B41FA5}">
                      <a16:colId xmlns:a16="http://schemas.microsoft.com/office/drawing/2014/main" val="1699698888"/>
                    </a:ext>
                  </a:extLst>
                </a:gridCol>
              </a:tblGrid>
              <a:tr h="506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Systems</a:t>
                      </a:r>
                      <a:endParaRPr lang="en-I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Traffic System</a:t>
                      </a:r>
                      <a:endParaRPr lang="en-I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539138"/>
                  </a:ext>
                </a:extLst>
              </a:tr>
              <a:tr h="506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Signal Timings</a:t>
                      </a:r>
                      <a:endParaRPr lang="en-I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26105"/>
                  </a:ext>
                </a:extLst>
              </a:tr>
              <a:tr h="506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Adaptability</a:t>
                      </a:r>
                      <a:endParaRPr lang="en-I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947143"/>
                  </a:ext>
                </a:extLst>
              </a:tr>
              <a:tr h="506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Emergency Vehicle Priority</a:t>
                      </a:r>
                      <a:endParaRPr lang="en-I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136003"/>
                  </a:ext>
                </a:extLst>
              </a:tr>
              <a:tr h="5065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Traffic Data Analysis</a:t>
                      </a:r>
                      <a:endParaRPr lang="en-IN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</a:t>
                      </a:r>
                      <a:endParaRPr lang="en-I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ML Models</a:t>
                      </a:r>
                      <a:endParaRPr lang="en-I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09602"/>
                  </a:ext>
                </a:extLst>
              </a:tr>
            </a:tbl>
          </a:graphicData>
        </a:graphic>
      </p:graphicFrame>
      <p:sp>
        <p:nvSpPr>
          <p:cNvPr id="15" name="Rectangle 4">
            <a:extLst>
              <a:ext uri="{FF2B5EF4-FFF2-40B4-BE49-F238E27FC236}">
                <a16:creationId xmlns:a16="http://schemas.microsoft.com/office/drawing/2014/main" id="{2A0A67B5-4316-CF14-628E-06CDBDA21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934" y="1304984"/>
            <a:ext cx="64860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with Existing Solutions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object 4">
            <a:extLst>
              <a:ext uri="{FF2B5EF4-FFF2-40B4-BE49-F238E27FC236}">
                <a16:creationId xmlns:a16="http://schemas.microsoft.com/office/drawing/2014/main" id="{4194A0F6-3DC4-6F63-531A-BAF8444F5CB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17" name="object 5">
            <a:extLst>
              <a:ext uri="{FF2B5EF4-FFF2-40B4-BE49-F238E27FC236}">
                <a16:creationId xmlns:a16="http://schemas.microsoft.com/office/drawing/2014/main" id="{39DF6AA5-01A8-7271-8DF6-E8974A38218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61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3590">
              <a:lnSpc>
                <a:spcPct val="100000"/>
              </a:lnSpc>
              <a:spcBef>
                <a:spcPts val="105"/>
              </a:spcBef>
            </a:pPr>
            <a:r>
              <a:rPr dirty="0"/>
              <a:t>Challenges</a:t>
            </a:r>
            <a:r>
              <a:rPr spc="-95" dirty="0"/>
              <a:t> </a:t>
            </a:r>
            <a:r>
              <a:rPr dirty="0"/>
              <a:t>&amp;</a:t>
            </a:r>
            <a:r>
              <a:rPr spc="-95" dirty="0"/>
              <a:t> </a:t>
            </a:r>
            <a:r>
              <a:rPr spc="-10" dirty="0"/>
              <a:t>Limitations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669" y="2362200"/>
            <a:ext cx="10360660" cy="3395031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Issues Faced During Development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 calibration errors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affecting vehicle count accuracy.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 latency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real-time data transmission.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 initial setup cost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IoT deployment.</a:t>
            </a: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354965" algn="l"/>
              </a:tabLst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6610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spc="-90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286000"/>
            <a:ext cx="10817860" cy="300056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Smart City Infrastructure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(Connected Vehicles, Smart Parking).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Enhanced AI Models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better traffic prediction.</a:t>
            </a:r>
          </a:p>
          <a:p>
            <a:pPr>
              <a:buNone/>
            </a:pP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 of 5G-based traffic monitoring</a:t>
            </a: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ultra-low latency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3553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2209800"/>
            <a:ext cx="11146308" cy="3566873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Successfully developed a </a:t>
            </a: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Traffic Control System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using IoT and Network Protocols.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Demonstrated </a:t>
            </a: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adaptability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traffic congestion reduction.</a:t>
            </a:r>
          </a:p>
          <a:p>
            <a:pPr>
              <a:buNone/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enhancements include </a:t>
            </a: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AI-driven predictions</a:t>
            </a: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city-wide scalability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2748802"/>
            <a:ext cx="253809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100" dirty="0"/>
              <a:t> </a:t>
            </a:r>
            <a:r>
              <a:rPr spc="-5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8773" y="461899"/>
            <a:ext cx="2851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134" y="2209800"/>
            <a:ext cx="9979660" cy="3566616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the Project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the rapid urbanization and increase in vehicle usage, traffic congestion has become a major challenge in metropolitan cities. Traditional traffic control systems fail to efficiently manage real-time traffic flow, leading to excessive delays, fuel wastage, and environmental pollution</a:t>
            </a: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9050B-29C3-D837-6C86-35D3E79B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070" y="1828800"/>
            <a:ext cx="10817860" cy="3824059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existing traffic management systems are either time-based or manually controlled, lacking real-time adaptability. There is a need for a </a:t>
            </a:r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traffic control system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can dynamically adjust signal timings based on real-time traffic conditions, ensuring efficient vehicle movement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2250D61-0DC0-F5D7-D757-889F34D969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DAE48886-5BDB-22BE-9791-7C35A3FC652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0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1E5F99-1E9C-1B00-3EAC-03039389BEF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90600" y="2286000"/>
            <a:ext cx="10287000" cy="2962862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Purpose of the Project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aims to develop a 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Traffic Control System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optimize traffic flow. The system will use 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traffic data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make informed decisions for signal adjustments.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30D21B8B-8316-E3D0-B8EA-7864CA1D36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D43AD6BC-9501-4E96-60CB-12924A85858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2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9014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2133600"/>
            <a:ext cx="10970260" cy="384592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an IoT-enabled traffic monitoring system.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 </a:t>
            </a: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 protocols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real-time data transmission and communication.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 traffic congestion and waiting time at intersections.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 road safety and reduce environmental pollution.</a:t>
            </a:r>
          </a:p>
          <a:p>
            <a:pPr>
              <a:buNone/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scalable system that can be deployed in smart cities.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Literature</a:t>
            </a:r>
            <a:r>
              <a:rPr spc="-110" dirty="0"/>
              <a:t> </a:t>
            </a:r>
            <a:r>
              <a:rPr dirty="0"/>
              <a:t>Review</a:t>
            </a:r>
            <a:r>
              <a:rPr spc="-130" dirty="0"/>
              <a:t> </a:t>
            </a:r>
            <a:r>
              <a:rPr dirty="0"/>
              <a:t>/</a:t>
            </a:r>
            <a:r>
              <a:rPr spc="-110" dirty="0"/>
              <a:t> </a:t>
            </a:r>
            <a:r>
              <a:rPr spc="-10" dirty="0"/>
              <a:t>Background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869" y="1981200"/>
            <a:ext cx="10970260" cy="3851053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354965" algn="l"/>
              </a:tabLst>
            </a:pPr>
            <a:r>
              <a:rPr lang="en-I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Archana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 P, Aravind R, Ranjitha M, Spoorthi Janita &amp; Soumya K, “IOT Based Smart Traffic Management System”, International Journal of Engineering Research Technology (IJERT), vol 9, issue 12, 2278-018</a:t>
            </a: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354965" algn="l"/>
              </a:tabLst>
            </a:pPr>
            <a:endParaRPr lang="en-I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354965" algn="l"/>
              </a:tabLst>
            </a:pP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Sabeen Javaid, Ali Sufian, Saima Pervaiz &amp; Mehak Tanveer, “Smart traffic management system using Internet of Things”, 20th International Conference on Advanced Communication Technology (ICACT) (2018).</a:t>
            </a: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354965" algn="l"/>
              </a:tabLst>
            </a:pPr>
            <a:endParaRPr lang="en-I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354965" algn="l"/>
              </a:tabLst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Mohammed Sarrab, Supriya Pulparambil &amp; Medhat Awadalla, “Development of an IoT based real-time traffic monitoring system for city governance”, Global Transitions Volume 2 (2020)</a:t>
            </a:r>
            <a:endParaRPr lang="en-IN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354965" algn="l"/>
              </a:tabLst>
            </a:pPr>
            <a:endParaRPr lang="en-I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354965" algn="l"/>
              </a:tabLst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Marc Funhternhancs, Eric Grosse &amp; Christoph Glock, “Smart lighting systems: state-of- the-art and potential applications in warehouse order picking”, International Journal of Production Research, Volume 59, 2021 – Issue 12.</a:t>
            </a:r>
            <a:endParaRPr lang="en-I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47239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057400"/>
            <a:ext cx="10284460" cy="4063932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 &amp; Frameworks Used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Raspberry Pi, Arduino, IOT Sensors, Cameras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Python, Node-RED, MATLAB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 Protocols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MQTT, ZigBee, </a:t>
            </a:r>
            <a:r>
              <a:rPr lang="en-IN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LoRaWAN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Cloud Platform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AWS IoT Core / Google Cloud IoT</a:t>
            </a: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354965" algn="l"/>
              </a:tabLst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8FC6C1-D5AE-86FD-1FCE-FA3E3A9C26B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7200" y="1981200"/>
            <a:ext cx="11277600" cy="54102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Approach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Real-time traffic data from sensors and cameras.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Processing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Edge computing and cloud-based analytics.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Making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Machine learning algorithms for adaptive traffic control.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Deploying an IoT-based system at a test intersection.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2430C936-8133-52AE-7C6A-A30B22E9B96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C30E44B9-0F0E-8396-C6B2-12A3516D18D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5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105"/>
              </a:spcBef>
            </a:pPr>
            <a:r>
              <a:rPr dirty="0"/>
              <a:t>System</a:t>
            </a:r>
            <a:r>
              <a:rPr spc="-145" dirty="0"/>
              <a:t> </a:t>
            </a:r>
            <a:r>
              <a:rPr dirty="0"/>
              <a:t>Design</a:t>
            </a:r>
            <a:r>
              <a:rPr spc="-120" dirty="0"/>
              <a:t> </a:t>
            </a:r>
            <a:r>
              <a:rPr dirty="0"/>
              <a:t>/</a:t>
            </a:r>
            <a:r>
              <a:rPr spc="-12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2286000"/>
            <a:ext cx="9979660" cy="3858748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Flowcharts &amp; Block Diagrams</a:t>
            </a:r>
            <a:endParaRPr lang="en-IN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 diagram depicting </a:t>
            </a: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sensor nodes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transmission modules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cloud server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 signal controller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Flowchart illustrating </a:t>
            </a: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flow from collection to decision-making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354965" algn="l"/>
              </a:tabLst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682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Symbol</vt:lpstr>
      <vt:lpstr>Times New Roman</vt:lpstr>
      <vt:lpstr>Office Theme</vt:lpstr>
      <vt:lpstr>    SMART TRAFFIC CONTROL</vt:lpstr>
      <vt:lpstr>Introduction</vt:lpstr>
      <vt:lpstr>PowerPoint Presentation</vt:lpstr>
      <vt:lpstr>PowerPoint Presentation</vt:lpstr>
      <vt:lpstr>Objectives</vt:lpstr>
      <vt:lpstr>Literature Review / Background</vt:lpstr>
      <vt:lpstr>Methodology</vt:lpstr>
      <vt:lpstr>PowerPoint Presentation</vt:lpstr>
      <vt:lpstr>System Design / Architecture</vt:lpstr>
      <vt:lpstr>PowerPoint Presentation</vt:lpstr>
      <vt:lpstr>Implementation</vt:lpstr>
      <vt:lpstr>Results &amp; Discussion</vt:lpstr>
      <vt:lpstr>PowerPoint Presentation</vt:lpstr>
      <vt:lpstr>Challenges &amp; Limitations</vt:lpstr>
      <vt:lpstr>Future Scope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Title</dc:title>
  <dc:creator>sankar</dc:creator>
  <cp:lastModifiedBy>Rafia shaik</cp:lastModifiedBy>
  <cp:revision>3</cp:revision>
  <dcterms:created xsi:type="dcterms:W3CDTF">2025-02-28T05:15:08Z</dcterms:created>
  <dcterms:modified xsi:type="dcterms:W3CDTF">2025-04-02T17:14:17Z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2025-02-28T00:00:00Z</vt:filetime>
  </property>
  <property fmtid="{D5CDD505-2E9C-101B-9397-08002B2CF9AE}" pid="5" name="Producer">
    <vt:lpwstr>Microsoft® PowerPoint® 2019</vt:lpwstr>
  </property>
</Properties>
</file>