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8"/>
  </p:notesMasterIdLst>
  <p:handoutMasterIdLst>
    <p:handoutMasterId r:id="rId39"/>
  </p:handoutMasterIdLst>
  <p:sldIdLst>
    <p:sldId id="287" r:id="rId2"/>
    <p:sldId id="295" r:id="rId3"/>
    <p:sldId id="296" r:id="rId4"/>
    <p:sldId id="297" r:id="rId5"/>
    <p:sldId id="318" r:id="rId6"/>
    <p:sldId id="298" r:id="rId7"/>
    <p:sldId id="299" r:id="rId8"/>
    <p:sldId id="300" r:id="rId9"/>
    <p:sldId id="301" r:id="rId10"/>
    <p:sldId id="306" r:id="rId11"/>
    <p:sldId id="302" r:id="rId12"/>
    <p:sldId id="303" r:id="rId13"/>
    <p:sldId id="304" r:id="rId14"/>
    <p:sldId id="305" r:id="rId15"/>
    <p:sldId id="330" r:id="rId16"/>
    <p:sldId id="307" r:id="rId17"/>
    <p:sldId id="308" r:id="rId18"/>
    <p:sldId id="309" r:id="rId19"/>
    <p:sldId id="310" r:id="rId20"/>
    <p:sldId id="311" r:id="rId21"/>
    <p:sldId id="312" r:id="rId22"/>
    <p:sldId id="313" r:id="rId23"/>
    <p:sldId id="315" r:id="rId24"/>
    <p:sldId id="314" r:id="rId25"/>
    <p:sldId id="319" r:id="rId26"/>
    <p:sldId id="320" r:id="rId27"/>
    <p:sldId id="321" r:id="rId28"/>
    <p:sldId id="322" r:id="rId29"/>
    <p:sldId id="323" r:id="rId30"/>
    <p:sldId id="324" r:id="rId31"/>
    <p:sldId id="325" r:id="rId32"/>
    <p:sldId id="326" r:id="rId33"/>
    <p:sldId id="327" r:id="rId34"/>
    <p:sldId id="329" r:id="rId35"/>
    <p:sldId id="331" r:id="rId36"/>
    <p:sldId id="294" r:id="rId37"/>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p:scale>
          <a:sx n="60" d="100"/>
          <a:sy n="60" d="100"/>
        </p:scale>
        <p:origin x="370"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il Shaik" userId="14bd246cc122082a" providerId="LiveId" clId="{17D75CE1-2E0D-4D4B-9F53-AE31661C65F8}"/>
    <pc:docChg chg="undo custSel modSld sldOrd">
      <pc:chgData name="Rahil Shaik" userId="14bd246cc122082a" providerId="LiveId" clId="{17D75CE1-2E0D-4D4B-9F53-AE31661C65F8}" dt="2024-12-05T03:31:54.249" v="612" actId="14100"/>
      <pc:docMkLst>
        <pc:docMk/>
      </pc:docMkLst>
      <pc:sldChg chg="addSp delSp modSp">
        <pc:chgData name="Rahil Shaik" userId="14bd246cc122082a" providerId="LiveId" clId="{17D75CE1-2E0D-4D4B-9F53-AE31661C65F8}" dt="2024-12-05T03:07:22.411" v="277" actId="1076"/>
        <pc:sldMkLst>
          <pc:docMk/>
          <pc:sldMk cId="0" sldId="299"/>
        </pc:sldMkLst>
        <pc:graphicFrameChg chg="del">
          <ac:chgData name="Rahil Shaik" userId="14bd246cc122082a" providerId="LiveId" clId="{17D75CE1-2E0D-4D4B-9F53-AE31661C65F8}" dt="2024-12-05T03:06:55.930" v="270" actId="478"/>
          <ac:graphicFrameMkLst>
            <pc:docMk/>
            <pc:sldMk cId="0" sldId="299"/>
            <ac:graphicFrameMk id="9" creationId="{00000000-0000-0000-0000-000000000000}"/>
          </ac:graphicFrameMkLst>
        </pc:graphicFrameChg>
        <pc:picChg chg="add mod">
          <ac:chgData name="Rahil Shaik" userId="14bd246cc122082a" providerId="LiveId" clId="{17D75CE1-2E0D-4D4B-9F53-AE31661C65F8}" dt="2024-12-05T03:07:22.411" v="277" actId="1076"/>
          <ac:picMkLst>
            <pc:docMk/>
            <pc:sldMk cId="0" sldId="299"/>
            <ac:picMk id="6" creationId="{72ED975D-7E74-FF60-7F64-1FBD60BD2795}"/>
          </ac:picMkLst>
        </pc:picChg>
      </pc:sldChg>
      <pc:sldChg chg="addSp delSp modSp">
        <pc:chgData name="Rahil Shaik" userId="14bd246cc122082a" providerId="LiveId" clId="{17D75CE1-2E0D-4D4B-9F53-AE31661C65F8}" dt="2024-12-05T03:07:44.808" v="284" actId="14100"/>
        <pc:sldMkLst>
          <pc:docMk/>
          <pc:sldMk cId="0" sldId="300"/>
        </pc:sldMkLst>
        <pc:graphicFrameChg chg="del">
          <ac:chgData name="Rahil Shaik" userId="14bd246cc122082a" providerId="LiveId" clId="{17D75CE1-2E0D-4D4B-9F53-AE31661C65F8}" dt="2024-12-05T03:07:29.877" v="278" actId="478"/>
          <ac:graphicFrameMkLst>
            <pc:docMk/>
            <pc:sldMk cId="0" sldId="300"/>
            <ac:graphicFrameMk id="5" creationId="{00000000-0000-0000-0000-000000000000}"/>
          </ac:graphicFrameMkLst>
        </pc:graphicFrameChg>
        <pc:picChg chg="add mod">
          <ac:chgData name="Rahil Shaik" userId="14bd246cc122082a" providerId="LiveId" clId="{17D75CE1-2E0D-4D4B-9F53-AE31661C65F8}" dt="2024-12-05T03:07:44.808" v="284" actId="14100"/>
          <ac:picMkLst>
            <pc:docMk/>
            <pc:sldMk cId="0" sldId="300"/>
            <ac:picMk id="6" creationId="{92CFB53D-FA90-8DA1-0AE5-9E9555F186BB}"/>
          </ac:picMkLst>
        </pc:picChg>
      </pc:sldChg>
      <pc:sldChg chg="addSp delSp modSp">
        <pc:chgData name="Rahil Shaik" userId="14bd246cc122082a" providerId="LiveId" clId="{17D75CE1-2E0D-4D4B-9F53-AE31661C65F8}" dt="2024-12-05T03:27:27.530" v="505" actId="931"/>
        <pc:sldMkLst>
          <pc:docMk/>
          <pc:sldMk cId="0" sldId="305"/>
        </pc:sldMkLst>
        <pc:spChg chg="mod">
          <ac:chgData name="Rahil Shaik" userId="14bd246cc122082a" providerId="LiveId" clId="{17D75CE1-2E0D-4D4B-9F53-AE31661C65F8}" dt="2024-12-05T03:23:56.200" v="438" actId="20577"/>
          <ac:spMkLst>
            <pc:docMk/>
            <pc:sldMk cId="0" sldId="305"/>
            <ac:spMk id="6" creationId="{00000000-0000-0000-0000-000000000000}"/>
          </ac:spMkLst>
        </pc:spChg>
        <pc:spChg chg="del mod">
          <ac:chgData name="Rahil Shaik" userId="14bd246cc122082a" providerId="LiveId" clId="{17D75CE1-2E0D-4D4B-9F53-AE31661C65F8}" dt="2024-12-05T03:24:12.260" v="499" actId="478"/>
          <ac:spMkLst>
            <pc:docMk/>
            <pc:sldMk cId="0" sldId="305"/>
            <ac:spMk id="7" creationId="{00000000-0000-0000-0000-000000000000}"/>
          </ac:spMkLst>
        </pc:spChg>
        <pc:spChg chg="del mod">
          <ac:chgData name="Rahil Shaik" userId="14bd246cc122082a" providerId="LiveId" clId="{17D75CE1-2E0D-4D4B-9F53-AE31661C65F8}" dt="2024-12-05T03:24:12.264" v="500" actId="478"/>
          <ac:spMkLst>
            <pc:docMk/>
            <pc:sldMk cId="0" sldId="305"/>
            <ac:spMk id="8" creationId="{00000000-0000-0000-0000-000000000000}"/>
          </ac:spMkLst>
        </pc:spChg>
        <pc:spChg chg="add del">
          <ac:chgData name="Rahil Shaik" userId="14bd246cc122082a" providerId="LiveId" clId="{17D75CE1-2E0D-4D4B-9F53-AE31661C65F8}" dt="2024-12-05T03:26:51.873" v="502" actId="478"/>
          <ac:spMkLst>
            <pc:docMk/>
            <pc:sldMk cId="0" sldId="305"/>
            <ac:spMk id="10" creationId="{F23D08CA-F124-26E7-43E5-AA9937E9522E}"/>
          </ac:spMkLst>
        </pc:spChg>
        <pc:picChg chg="del">
          <ac:chgData name="Rahil Shaik" userId="14bd246cc122082a" providerId="LiveId" clId="{17D75CE1-2E0D-4D4B-9F53-AE31661C65F8}" dt="2024-12-05T03:23:19.221" v="420" actId="478"/>
          <ac:picMkLst>
            <pc:docMk/>
            <pc:sldMk cId="0" sldId="305"/>
            <ac:picMk id="5" creationId="{953578F3-8EE3-8DF3-1A6E-55721B6E735C}"/>
          </ac:picMkLst>
        </pc:picChg>
        <pc:picChg chg="add del">
          <ac:chgData name="Rahil Shaik" userId="14bd246cc122082a" providerId="LiveId" clId="{17D75CE1-2E0D-4D4B-9F53-AE31661C65F8}" dt="2024-12-05T03:27:09.587" v="504" actId="478"/>
          <ac:picMkLst>
            <pc:docMk/>
            <pc:sldMk cId="0" sldId="305"/>
            <ac:picMk id="11" creationId="{F520906E-AD67-971D-DBFD-838B8C223224}"/>
          </ac:picMkLst>
        </pc:picChg>
        <pc:picChg chg="add">
          <ac:chgData name="Rahil Shaik" userId="14bd246cc122082a" providerId="LiveId" clId="{17D75CE1-2E0D-4D4B-9F53-AE31661C65F8}" dt="2024-12-05T03:27:27.530" v="505" actId="931"/>
          <ac:picMkLst>
            <pc:docMk/>
            <pc:sldMk cId="0" sldId="305"/>
            <ac:picMk id="12" creationId="{511FD350-61B0-12F7-F071-BBEC311B500E}"/>
          </ac:picMkLst>
        </pc:picChg>
      </pc:sldChg>
      <pc:sldChg chg="addSp modSp ord">
        <pc:chgData name="Rahil Shaik" userId="14bd246cc122082a" providerId="LiveId" clId="{17D75CE1-2E0D-4D4B-9F53-AE31661C65F8}" dt="2024-12-05T03:21:22.037" v="419" actId="20577"/>
        <pc:sldMkLst>
          <pc:docMk/>
          <pc:sldMk cId="0" sldId="306"/>
        </pc:sldMkLst>
        <pc:spChg chg="mod">
          <ac:chgData name="Rahil Shaik" userId="14bd246cc122082a" providerId="LiveId" clId="{17D75CE1-2E0D-4D4B-9F53-AE31661C65F8}" dt="2024-12-05T03:21:22.037" v="419" actId="20577"/>
          <ac:spMkLst>
            <pc:docMk/>
            <pc:sldMk cId="0" sldId="306"/>
            <ac:spMk id="5" creationId="{00000000-0000-0000-0000-000000000000}"/>
          </ac:spMkLst>
        </pc:spChg>
        <pc:spChg chg="add mod">
          <ac:chgData name="Rahil Shaik" userId="14bd246cc122082a" providerId="LiveId" clId="{17D75CE1-2E0D-4D4B-9F53-AE31661C65F8}" dt="2024-12-05T03:19:27.662" v="291" actId="1076"/>
          <ac:spMkLst>
            <pc:docMk/>
            <pc:sldMk cId="0" sldId="306"/>
            <ac:spMk id="7" creationId="{5C90125C-4AD3-11AB-9A64-8AECA232105F}"/>
          </ac:spMkLst>
        </pc:spChg>
      </pc:sldChg>
      <pc:sldChg chg="addSp delSp modSp">
        <pc:chgData name="Rahil Shaik" userId="14bd246cc122082a" providerId="LiveId" clId="{17D75CE1-2E0D-4D4B-9F53-AE31661C65F8}" dt="2024-12-05T02:48:07.005" v="54" actId="1076"/>
        <pc:sldMkLst>
          <pc:docMk/>
          <pc:sldMk cId="0" sldId="326"/>
        </pc:sldMkLst>
        <pc:spChg chg="mod">
          <ac:chgData name="Rahil Shaik" userId="14bd246cc122082a" providerId="LiveId" clId="{17D75CE1-2E0D-4D4B-9F53-AE31661C65F8}" dt="2024-12-05T02:46:31.599" v="41" actId="20577"/>
          <ac:spMkLst>
            <pc:docMk/>
            <pc:sldMk cId="0" sldId="326"/>
            <ac:spMk id="6" creationId="{00000000-0000-0000-0000-000000000000}"/>
          </ac:spMkLst>
        </pc:spChg>
        <pc:picChg chg="del">
          <ac:chgData name="Rahil Shaik" userId="14bd246cc122082a" providerId="LiveId" clId="{17D75CE1-2E0D-4D4B-9F53-AE31661C65F8}" dt="2024-12-05T02:46:18.337" v="0" actId="478"/>
          <ac:picMkLst>
            <pc:docMk/>
            <pc:sldMk cId="0" sldId="326"/>
            <ac:picMk id="7" creationId="{00000000-0000-0000-0000-000000000000}"/>
          </ac:picMkLst>
        </pc:picChg>
        <pc:picChg chg="add del mod">
          <ac:chgData name="Rahil Shaik" userId="14bd246cc122082a" providerId="LiveId" clId="{17D75CE1-2E0D-4D4B-9F53-AE31661C65F8}" dt="2024-12-05T02:47:15.751" v="48" actId="478"/>
          <ac:picMkLst>
            <pc:docMk/>
            <pc:sldMk cId="0" sldId="326"/>
            <ac:picMk id="8" creationId="{4EC0D1C7-A46A-EB3E-8B50-97485EA64685}"/>
          </ac:picMkLst>
        </pc:picChg>
        <pc:picChg chg="add mod">
          <ac:chgData name="Rahil Shaik" userId="14bd246cc122082a" providerId="LiveId" clId="{17D75CE1-2E0D-4D4B-9F53-AE31661C65F8}" dt="2024-12-05T02:48:07.005" v="54" actId="1076"/>
          <ac:picMkLst>
            <pc:docMk/>
            <pc:sldMk cId="0" sldId="326"/>
            <ac:picMk id="9" creationId="{381F4F56-B4AF-61F6-128D-F5B7CE8B825A}"/>
          </ac:picMkLst>
        </pc:picChg>
      </pc:sldChg>
      <pc:sldChg chg="modSp">
        <pc:chgData name="Rahil Shaik" userId="14bd246cc122082a" providerId="LiveId" clId="{17D75CE1-2E0D-4D4B-9F53-AE31661C65F8}" dt="2024-12-05T02:53:58.452" v="219" actId="20577"/>
        <pc:sldMkLst>
          <pc:docMk/>
          <pc:sldMk cId="0" sldId="329"/>
        </pc:sldMkLst>
        <pc:spChg chg="mod">
          <ac:chgData name="Rahil Shaik" userId="14bd246cc122082a" providerId="LiveId" clId="{17D75CE1-2E0D-4D4B-9F53-AE31661C65F8}" dt="2024-12-05T02:53:58.452" v="219" actId="20577"/>
          <ac:spMkLst>
            <pc:docMk/>
            <pc:sldMk cId="0" sldId="329"/>
            <ac:spMk id="6" creationId="{00000000-0000-0000-0000-000000000000}"/>
          </ac:spMkLst>
        </pc:spChg>
      </pc:sldChg>
      <pc:sldChg chg="modSp ord">
        <pc:chgData name="Rahil Shaik" userId="14bd246cc122082a" providerId="LiveId" clId="{17D75CE1-2E0D-4D4B-9F53-AE31661C65F8}" dt="2024-12-05T03:31:54.249" v="612" actId="14100"/>
        <pc:sldMkLst>
          <pc:docMk/>
          <pc:sldMk cId="2782121133" sldId="330"/>
        </pc:sldMkLst>
        <pc:spChg chg="mod">
          <ac:chgData name="Rahil Shaik" userId="14bd246cc122082a" providerId="LiveId" clId="{17D75CE1-2E0D-4D4B-9F53-AE31661C65F8}" dt="2024-12-05T03:31:54.249" v="612" actId="14100"/>
          <ac:spMkLst>
            <pc:docMk/>
            <pc:sldMk cId="2782121133" sldId="330"/>
            <ac:spMk id="6" creationId="{F65600A7-BFAD-B113-BFDC-DA21B27AB409}"/>
          </ac:spMkLst>
        </pc:spChg>
      </pc:sldChg>
      <pc:sldChg chg="addSp delSp modSp mod modClrScheme chgLayout">
        <pc:chgData name="Rahil Shaik" userId="14bd246cc122082a" providerId="LiveId" clId="{17D75CE1-2E0D-4D4B-9F53-AE31661C65F8}" dt="2024-12-05T02:58:40.063" v="269" actId="20577"/>
        <pc:sldMkLst>
          <pc:docMk/>
          <pc:sldMk cId="1628237555" sldId="331"/>
        </pc:sldMkLst>
        <pc:spChg chg="mod ord">
          <ac:chgData name="Rahil Shaik" userId="14bd246cc122082a" providerId="LiveId" clId="{17D75CE1-2E0D-4D4B-9F53-AE31661C65F8}" dt="2024-12-05T02:57:42.022" v="245" actId="700"/>
          <ac:spMkLst>
            <pc:docMk/>
            <pc:sldMk cId="1628237555" sldId="331"/>
            <ac:spMk id="2" creationId="{DE38B674-B0C8-B3F5-95E6-BE77038C930F}"/>
          </ac:spMkLst>
        </pc:spChg>
        <pc:spChg chg="mod ord">
          <ac:chgData name="Rahil Shaik" userId="14bd246cc122082a" providerId="LiveId" clId="{17D75CE1-2E0D-4D4B-9F53-AE31661C65F8}" dt="2024-12-05T02:57:42.022" v="245" actId="700"/>
          <ac:spMkLst>
            <pc:docMk/>
            <pc:sldMk cId="1628237555" sldId="331"/>
            <ac:spMk id="3" creationId="{60088DDE-E242-48D9-5019-F8BFAE9A32C3}"/>
          </ac:spMkLst>
        </pc:spChg>
        <pc:spChg chg="mod ord">
          <ac:chgData name="Rahil Shaik" userId="14bd246cc122082a" providerId="LiveId" clId="{17D75CE1-2E0D-4D4B-9F53-AE31661C65F8}" dt="2024-12-05T02:57:42.022" v="245" actId="700"/>
          <ac:spMkLst>
            <pc:docMk/>
            <pc:sldMk cId="1628237555" sldId="331"/>
            <ac:spMk id="4" creationId="{C63A3FAA-C062-F0B0-AE3B-203F16CA4BFF}"/>
          </ac:spMkLst>
        </pc:spChg>
        <pc:spChg chg="add del mod">
          <ac:chgData name="Rahil Shaik" userId="14bd246cc122082a" providerId="LiveId" clId="{17D75CE1-2E0D-4D4B-9F53-AE31661C65F8}" dt="2024-12-05T02:58:40.063" v="269" actId="20577"/>
          <ac:spMkLst>
            <pc:docMk/>
            <pc:sldMk cId="1628237555" sldId="331"/>
            <ac:spMk id="6" creationId="{4E9C2EAD-F14F-1AA8-3035-3830258D7E93}"/>
          </ac:spMkLst>
        </pc:spChg>
        <pc:spChg chg="add del mod">
          <ac:chgData name="Rahil Shaik" userId="14bd246cc122082a" providerId="LiveId" clId="{17D75CE1-2E0D-4D4B-9F53-AE31661C65F8}" dt="2024-12-05T02:57:43.626" v="249" actId="22"/>
          <ac:spMkLst>
            <pc:docMk/>
            <pc:sldMk cId="1628237555" sldId="331"/>
            <ac:spMk id="7" creationId="{C9CCD332-DF96-18B8-593E-B72C54FC389C}"/>
          </ac:spMkLst>
        </pc:spChg>
        <pc:spChg chg="add del mod ord">
          <ac:chgData name="Rahil Shaik" userId="14bd246cc122082a" providerId="LiveId" clId="{17D75CE1-2E0D-4D4B-9F53-AE31661C65F8}" dt="2024-12-05T02:57:42.022" v="245" actId="700"/>
          <ac:spMkLst>
            <pc:docMk/>
            <pc:sldMk cId="1628237555" sldId="331"/>
            <ac:spMk id="8" creationId="{F4956A77-7A49-1F6C-7D71-79ED57D2C042}"/>
          </ac:spMkLst>
        </pc:spChg>
        <pc:spChg chg="add del mod ord">
          <ac:chgData name="Rahil Shaik" userId="14bd246cc122082a" providerId="LiveId" clId="{17D75CE1-2E0D-4D4B-9F53-AE31661C65F8}" dt="2024-12-05T02:57:42.022" v="245" actId="700"/>
          <ac:spMkLst>
            <pc:docMk/>
            <pc:sldMk cId="1628237555" sldId="331"/>
            <ac:spMk id="9" creationId="{DCD888A8-07B0-4139-7AAB-B059172E8152}"/>
          </ac:spMkLst>
        </pc:spChg>
        <pc:spChg chg="add del mod ord">
          <ac:chgData name="Rahil Shaik" userId="14bd246cc122082a" providerId="LiveId" clId="{17D75CE1-2E0D-4D4B-9F53-AE31661C65F8}" dt="2024-12-05T02:57:41.606" v="244" actId="700"/>
          <ac:spMkLst>
            <pc:docMk/>
            <pc:sldMk cId="1628237555" sldId="331"/>
            <ac:spMk id="10" creationId="{18998D0E-C286-F95A-3671-30EE86CB981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12/5/2024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December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December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December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December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December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December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December 5,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December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December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December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December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10214CS601 </a:t>
            </a:r>
            <a:r>
              <a:rPr lang="en-IN" sz="2000" b="1" spc="-5" dirty="0">
                <a:latin typeface="Times New Roman" pitchFamily="18" charset="0"/>
                <a:cs typeface="Times New Roman" pitchFamily="18" charset="0"/>
              </a:rPr>
              <a:t>MINOR PROJECT -1</a:t>
            </a:r>
          </a:p>
          <a:p>
            <a:pPr marL="12065" marR="5080" algn="ctr">
              <a:lnSpc>
                <a:spcPct val="101600"/>
              </a:lnSpc>
              <a:spcBef>
                <a:spcPts val="70"/>
              </a:spcBef>
            </a:pPr>
            <a:r>
              <a:rPr lang="en-IN" sz="2000" b="1" spc="-5" dirty="0">
                <a:latin typeface="Times New Roman" pitchFamily="18" charset="0"/>
                <a:cs typeface="Times New Roman" pitchFamily="18" charset="0"/>
              </a:rPr>
              <a:t>SUMMER SEMESTER(2024-2025)  </a:t>
            </a:r>
          </a:p>
          <a:p>
            <a:pPr marL="12065" marR="5080" algn="ctr">
              <a:lnSpc>
                <a:spcPct val="101600"/>
              </a:lnSpc>
              <a:spcBef>
                <a:spcPts val="70"/>
              </a:spcBef>
            </a:pPr>
            <a:r>
              <a:rPr lang="en-IN" sz="2400" b="1" spc="-5" dirty="0">
                <a:latin typeface="Times New Roman" pitchFamily="18" charset="0"/>
                <a:cs typeface="Times New Roman" pitchFamily="18" charset="0"/>
              </a:rPr>
              <a:t>REVIEW-II</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a:t>
            </a:r>
            <a:r>
              <a:rPr lang="en-IN" sz="2800" dirty="0"/>
              <a:t>SMART NAVIGATION SYSTEM FOR BLIND PEOPLE</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1" name="Rectangle 30"/>
          <p:cNvSpPr/>
          <p:nvPr/>
        </p:nvSpPr>
        <p:spPr>
          <a:xfrm>
            <a:off x="311727" y="7704404"/>
            <a:ext cx="9144000" cy="1015663"/>
          </a:xfrm>
          <a:prstGeom prst="rect">
            <a:avLst/>
          </a:prstGeom>
        </p:spPr>
        <p:txBody>
          <a:bodyPr>
            <a:spAutoFit/>
          </a:bodyPr>
          <a:lstStyle/>
          <a:p>
            <a:pPr marL="457200" indent="-457200">
              <a:buAutoNum type="arabicPeriod"/>
            </a:pPr>
            <a:r>
              <a:rPr lang="en-IN" sz="2000" dirty="0"/>
              <a:t>Y.NITHIN (22UECS0753) (VTU22513)</a:t>
            </a:r>
          </a:p>
          <a:p>
            <a:pPr marL="457200" indent="-457200">
              <a:buAutoNum type="arabicPeriod"/>
            </a:pPr>
            <a:r>
              <a:rPr lang="en-IN" sz="2000" dirty="0"/>
              <a:t>SK. RAHILBASHA (22UECS0637) (VTU23896) </a:t>
            </a:r>
          </a:p>
          <a:p>
            <a:r>
              <a:rPr lang="en-IN" sz="2000" dirty="0"/>
              <a:t>3.    A.VIJAY KUMAR (22UECS0027) (VTU23513)</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5100481" cy="1015663"/>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a:p>
            <a:r>
              <a:rPr lang="en-IN" sz="2000" dirty="0"/>
              <a:t>Mrs. Minu </a:t>
            </a:r>
            <a:r>
              <a:rPr lang="en-IN" sz="2000" dirty="0" err="1"/>
              <a:t>Inba</a:t>
            </a:r>
            <a:r>
              <a:rPr lang="en-IN" sz="2000" dirty="0"/>
              <a:t> </a:t>
            </a:r>
            <a:r>
              <a:rPr lang="en-IN" sz="2000" dirty="0" err="1"/>
              <a:t>Shanthini</a:t>
            </a:r>
            <a:r>
              <a:rPr lang="en-IN" sz="2000" dirty="0"/>
              <a:t> Watson Benjamin ,M.E., ASSISTANT PROFESSOR</a:t>
            </a:r>
            <a:endParaRPr lang="en-IN" sz="2000"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December 5,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r>
              <a:rPr lang="en-IN" sz="2800" b="1" dirty="0"/>
              <a:t>                                                            Module 2-</a:t>
            </a:r>
            <a:r>
              <a:rPr lang="en-US" sz="2800" b="1" dirty="0" err="1"/>
              <a:t>Alg</a:t>
            </a:r>
            <a:r>
              <a:rPr lang="en-IN" sz="2800" b="1" dirty="0" err="1"/>
              <a:t>orithm</a:t>
            </a:r>
            <a:r>
              <a:rPr lang="en-US" sz="2800" b="1" dirty="0"/>
              <a:t> used for Blind Navigation </a:t>
            </a:r>
            <a:endParaRPr lang="en-IN" sz="2800" b="1" dirty="0"/>
          </a:p>
        </p:txBody>
      </p:sp>
      <p:sp>
        <p:nvSpPr>
          <p:cNvPr id="7" name="TextBox 6">
            <a:extLst>
              <a:ext uri="{FF2B5EF4-FFF2-40B4-BE49-F238E27FC236}">
                <a16:creationId xmlns:a16="http://schemas.microsoft.com/office/drawing/2014/main" id="{5C90125C-4AD3-11AB-9A64-8AECA232105F}"/>
              </a:ext>
            </a:extLst>
          </p:cNvPr>
          <p:cNvSpPr txBox="1"/>
          <p:nvPr/>
        </p:nvSpPr>
        <p:spPr>
          <a:xfrm>
            <a:off x="789709" y="2188295"/>
            <a:ext cx="16360958" cy="3539430"/>
          </a:xfrm>
          <a:prstGeom prst="rect">
            <a:avLst/>
          </a:prstGeom>
          <a:noFill/>
        </p:spPr>
        <p:txBody>
          <a:bodyPr wrap="square">
            <a:spAutoFit/>
          </a:bodyPr>
          <a:lstStyle/>
          <a:p>
            <a:r>
              <a:rPr lang="en-US" sz="2800" dirty="0"/>
              <a:t>In a </a:t>
            </a:r>
            <a:r>
              <a:rPr lang="en-US" sz="2800" b="1" dirty="0"/>
              <a:t>smart navigation system for blind people using ultrasonic sensors in a blind stick</a:t>
            </a:r>
            <a:r>
              <a:rPr lang="en-US" sz="2800" dirty="0"/>
              <a:t>, several algorithms are used to detect obstacles and guide the user. The </a:t>
            </a:r>
            <a:r>
              <a:rPr lang="en-US" sz="2800" b="1" dirty="0" err="1"/>
              <a:t>Thresholding</a:t>
            </a:r>
            <a:r>
              <a:rPr lang="en-US" sz="2800" b="1" dirty="0"/>
              <a:t> algorithm</a:t>
            </a:r>
            <a:r>
              <a:rPr lang="en-US" sz="2800" dirty="0"/>
              <a:t> is employed to detect obstacles by comparing the distance measurements from ultrasonic sensors against a predefined threshold. </a:t>
            </a:r>
            <a:r>
              <a:rPr lang="en-US" sz="2800" b="1" dirty="0"/>
              <a:t>Reactive navigation algorithms</a:t>
            </a:r>
            <a:r>
              <a:rPr lang="en-US" sz="2800" dirty="0"/>
              <a:t> provide real-time feedback, such as turning or stopping, when obstacles are detected. The system uses </a:t>
            </a:r>
            <a:r>
              <a:rPr lang="en-US" sz="2800" b="1" dirty="0"/>
              <a:t>A</a:t>
            </a:r>
            <a:r>
              <a:rPr lang="en-US" sz="2800" dirty="0"/>
              <a:t>* or </a:t>
            </a:r>
            <a:r>
              <a:rPr lang="en-US" sz="2800" b="1" dirty="0" err="1"/>
              <a:t>Dijkstra’s</a:t>
            </a:r>
            <a:r>
              <a:rPr lang="en-US" sz="2800" b="1" dirty="0"/>
              <a:t> algorithms</a:t>
            </a:r>
            <a:r>
              <a:rPr lang="en-US" sz="2800" dirty="0"/>
              <a:t> for path planning to find the safest route around obstacles. </a:t>
            </a:r>
            <a:r>
              <a:rPr lang="en-US" sz="2800" b="1" dirty="0" err="1"/>
              <a:t>Kalman</a:t>
            </a:r>
            <a:r>
              <a:rPr lang="en-US" sz="2800" b="1" dirty="0"/>
              <a:t> filters</a:t>
            </a:r>
            <a:r>
              <a:rPr lang="en-US" sz="2800" dirty="0"/>
              <a:t> are applied for sensor fusion to improve distance accuracy, while </a:t>
            </a:r>
            <a:r>
              <a:rPr lang="en-US" sz="2800" b="1" dirty="0"/>
              <a:t>PID controllers</a:t>
            </a:r>
            <a:r>
              <a:rPr lang="en-US" sz="2800" dirty="0"/>
              <a:t> help adjust the user’s direction in real-time. </a:t>
            </a:r>
            <a:r>
              <a:rPr lang="en-US" sz="2800" b="1" dirty="0"/>
              <a:t>Auditory feedback</a:t>
            </a:r>
            <a:r>
              <a:rPr lang="en-US" sz="2800" dirty="0"/>
              <a:t> algorithms provide sound cues to the user, indicating the proximity of obstacles, ensuring safe navigation with the blind stick.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6" name="Rectangle 5"/>
          <p:cNvSpPr/>
          <p:nvPr/>
        </p:nvSpPr>
        <p:spPr>
          <a:xfrm>
            <a:off x="801060" y="698561"/>
            <a:ext cx="16988176" cy="3323987"/>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Step:1 Collection of data</a:t>
            </a:r>
          </a:p>
          <a:p>
            <a:r>
              <a:rPr lang="en-US" sz="2400" dirty="0">
                <a:latin typeface="Times New Roman" panose="02020603050405020304" pitchFamily="18" charset="0"/>
                <a:cs typeface="Times New Roman" panose="02020603050405020304" pitchFamily="18" charset="0"/>
              </a:rPr>
              <a:t>Include screenshot and give brief description of the collection of data.</a:t>
            </a:r>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C5AD38E-B7E6-54C7-C16D-43DAD105559D}"/>
              </a:ext>
            </a:extLst>
          </p:cNvPr>
          <p:cNvPicPr>
            <a:picLocks noChangeAspect="1"/>
          </p:cNvPicPr>
          <p:nvPr/>
        </p:nvPicPr>
        <p:blipFill>
          <a:blip r:embed="rId2"/>
          <a:stretch>
            <a:fillRect/>
          </a:stretch>
        </p:blipFill>
        <p:spPr>
          <a:xfrm>
            <a:off x="2171118" y="3458664"/>
            <a:ext cx="8780899" cy="4955198"/>
          </a:xfrm>
          <a:prstGeom prst="rect">
            <a:avLst/>
          </a:prstGeom>
        </p:spPr>
      </p:pic>
      <p:sp>
        <p:nvSpPr>
          <p:cNvPr id="8" name="Rectangle 7"/>
          <p:cNvSpPr/>
          <p:nvPr/>
        </p:nvSpPr>
        <p:spPr>
          <a:xfrm>
            <a:off x="11732779" y="6974670"/>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Rectangle 4"/>
          <p:cNvSpPr/>
          <p:nvPr/>
        </p:nvSpPr>
        <p:spPr>
          <a:xfrm>
            <a:off x="721136" y="656998"/>
            <a:ext cx="16631681" cy="153888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Include screenshot and give brief description of the  processing of 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pic>
        <p:nvPicPr>
          <p:cNvPr id="6" name="Content Placeholder 7">
            <a:extLst>
              <a:ext uri="{FF2B5EF4-FFF2-40B4-BE49-F238E27FC236}">
                <a16:creationId xmlns:a16="http://schemas.microsoft.com/office/drawing/2014/main" id="{B2312A73-E973-DE23-AAF2-3D9B2FDBE666}"/>
              </a:ext>
            </a:extLst>
          </p:cNvPr>
          <p:cNvPicPr>
            <a:picLocks noChangeAspect="1"/>
          </p:cNvPicPr>
          <p:nvPr/>
        </p:nvPicPr>
        <p:blipFill>
          <a:blip r:embed="rId2"/>
          <a:stretch>
            <a:fillRect/>
          </a:stretch>
        </p:blipFill>
        <p:spPr>
          <a:xfrm>
            <a:off x="4704178" y="3248858"/>
            <a:ext cx="6356399" cy="3609141"/>
          </a:xfrm>
          <a:prstGeom prst="rect">
            <a:avLst/>
          </a:prstGeom>
        </p:spPr>
      </p:pic>
      <p:sp>
        <p:nvSpPr>
          <p:cNvPr id="7" name="TextBox 6"/>
          <p:cNvSpPr txBox="1"/>
          <p:nvPr/>
        </p:nvSpPr>
        <p:spPr>
          <a:xfrm>
            <a:off x="893618" y="3158836"/>
            <a:ext cx="1517073" cy="369332"/>
          </a:xfrm>
          <a:prstGeom prst="rect">
            <a:avLst/>
          </a:prstGeom>
          <a:noFill/>
        </p:spPr>
        <p:txBody>
          <a:bodyPr wrap="square" rtlCol="0">
            <a:spAutoFit/>
          </a:bodyPr>
          <a:lstStyle/>
          <a:p>
            <a:r>
              <a:rPr lang="en-IN" dirty="0" err="1"/>
              <a:t>Eg</a:t>
            </a:r>
            <a:r>
              <a:rPr lang="en-IN" dirty="0"/>
              <a:t>,</a:t>
            </a:r>
          </a:p>
        </p:txBody>
      </p:sp>
      <p:sp>
        <p:nvSpPr>
          <p:cNvPr id="8" name="Rectangle 7"/>
          <p:cNvSpPr/>
          <p:nvPr/>
        </p:nvSpPr>
        <p:spPr>
          <a:xfrm>
            <a:off x="1549688" y="7909853"/>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A0C91C-1F58-3F0F-3820-227BB3B64EE4}"/>
              </a:ext>
            </a:extLst>
          </p:cNvPr>
          <p:cNvPicPr>
            <a:picLocks noChangeAspect="1"/>
          </p:cNvPicPr>
          <p:nvPr/>
        </p:nvPicPr>
        <p:blipFill>
          <a:blip r:embed="rId2"/>
          <a:stretch>
            <a:fillRect/>
          </a:stretch>
        </p:blipFill>
        <p:spPr>
          <a:xfrm>
            <a:off x="3927764" y="2273834"/>
            <a:ext cx="10271997" cy="5062148"/>
          </a:xfrm>
          <a:prstGeom prst="rect">
            <a:avLst/>
          </a:prstGeom>
        </p:spPr>
      </p:pic>
      <p:sp>
        <p:nvSpPr>
          <p:cNvPr id="8" name="TextBox 7"/>
          <p:cNvSpPr txBox="1"/>
          <p:nvPr/>
        </p:nvSpPr>
        <p:spPr>
          <a:xfrm>
            <a:off x="810491" y="1371600"/>
            <a:ext cx="6733309" cy="1077218"/>
          </a:xfrm>
          <a:prstGeom prst="rect">
            <a:avLst/>
          </a:prstGeom>
          <a:noFill/>
        </p:spPr>
        <p:txBody>
          <a:bodyPr wrap="square" rtlCol="0">
            <a:spAutoFit/>
          </a:bodyPr>
          <a:lstStyle/>
          <a:p>
            <a:r>
              <a:rPr lang="en-IN" sz="2400" dirty="0"/>
              <a:t>Include screenshot of the algorithm</a:t>
            </a:r>
          </a:p>
          <a:p>
            <a:endParaRPr lang="en-IN" sz="2000" dirty="0"/>
          </a:p>
          <a:p>
            <a:r>
              <a:rPr lang="en-IN" sz="2000" dirty="0" err="1"/>
              <a:t>Eg</a:t>
            </a:r>
            <a:r>
              <a:rPr lang="en-IN" sz="2000" dirty="0"/>
              <a:t>,</a:t>
            </a:r>
          </a:p>
        </p:txBody>
      </p:sp>
      <p:sp>
        <p:nvSpPr>
          <p:cNvPr id="9" name="Rectangle 8"/>
          <p:cNvSpPr/>
          <p:nvPr/>
        </p:nvSpPr>
        <p:spPr>
          <a:xfrm>
            <a:off x="1300307" y="8263143"/>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Rectangle 5"/>
          <p:cNvSpPr/>
          <p:nvPr/>
        </p:nvSpPr>
        <p:spPr>
          <a:xfrm>
            <a:off x="3429532" y="947943"/>
            <a:ext cx="10037086"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12" name="Picture 11">
            <a:extLst>
              <a:ext uri="{FF2B5EF4-FFF2-40B4-BE49-F238E27FC236}">
                <a16:creationId xmlns:a16="http://schemas.microsoft.com/office/drawing/2014/main" id="{511FD350-61B0-12F7-F071-BBEC311B500E}"/>
              </a:ext>
            </a:extLst>
          </p:cNvPr>
          <p:cNvPicPr>
            <a:picLocks noChangeAspect="1"/>
          </p:cNvPicPr>
          <p:nvPr/>
        </p:nvPicPr>
        <p:blipFill>
          <a:blip r:embed="rId2"/>
          <a:stretch>
            <a:fillRect/>
          </a:stretch>
        </p:blipFill>
        <p:spPr>
          <a:xfrm>
            <a:off x="6410325" y="2605087"/>
            <a:ext cx="5467350" cy="5076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276F6-4704-A0AA-7875-1DAEE41B97EA}"/>
              </a:ext>
            </a:extLst>
          </p:cNvPr>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a:extLst>
              <a:ext uri="{FF2B5EF4-FFF2-40B4-BE49-F238E27FC236}">
                <a16:creationId xmlns:a16="http://schemas.microsoft.com/office/drawing/2014/main" id="{04FAF7B0-35F0-D7C7-F84B-C835C0ED5F73}"/>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A1CCDAD-EB72-10ED-EEB6-EE56B15F60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TextBox 5">
            <a:extLst>
              <a:ext uri="{FF2B5EF4-FFF2-40B4-BE49-F238E27FC236}">
                <a16:creationId xmlns:a16="http://schemas.microsoft.com/office/drawing/2014/main" id="{F65600A7-BFAD-B113-BFDC-DA21B27AB409}"/>
              </a:ext>
            </a:extLst>
          </p:cNvPr>
          <p:cNvSpPr txBox="1"/>
          <p:nvPr/>
        </p:nvSpPr>
        <p:spPr>
          <a:xfrm>
            <a:off x="1030978" y="1188720"/>
            <a:ext cx="15787747" cy="4524315"/>
          </a:xfrm>
          <a:prstGeom prst="rect">
            <a:avLst/>
          </a:prstGeom>
          <a:noFill/>
        </p:spPr>
        <p:txBody>
          <a:bodyPr wrap="square">
            <a:spAutoFit/>
          </a:bodyPr>
          <a:lstStyle/>
          <a:p>
            <a:r>
              <a:rPr lang="en-US" sz="3200" dirty="0"/>
              <a:t>The Above Figure Represents the Smart navigation system for blind people, ultrasonic sensors play a critical role in detecting obstacles and environmental features that are otherwise inaccessible to visually impaired individuals. However, the challenge lies in output design how to convert sensor data into useful, accessible feedback that allows blind users to navigate their environment safely and independently. Since visual feedback is not an option, the output system must utilize non-visual cues, primarily audio feedback, haptic feedback (vibration), and potentially voice </a:t>
            </a:r>
            <a:r>
              <a:rPr lang="en-US" sz="3200" dirty="0" err="1"/>
              <a:t>alerts.This</a:t>
            </a:r>
            <a:r>
              <a:rPr lang="en-US" sz="3200" dirty="0"/>
              <a:t> section explains how the data from ultrasonic sensors can be processed and converted into  actionable output for the user, including the various modes of feedback provided to assist with navigation</a:t>
            </a:r>
            <a:r>
              <a:rPr lang="en-US" sz="2800" dirty="0"/>
              <a:t>.</a:t>
            </a:r>
            <a:endParaRPr lang="en-IN" sz="2800" dirty="0"/>
          </a:p>
        </p:txBody>
      </p:sp>
    </p:spTree>
    <p:extLst>
      <p:ext uri="{BB962C8B-B14F-4D97-AF65-F5344CB8AC3E}">
        <p14:creationId xmlns:p14="http://schemas.microsoft.com/office/powerpoint/2010/main" val="278212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flipV="1">
            <a:off x="2045451" y="2910094"/>
            <a:ext cx="14384708" cy="1015663"/>
          </a:xfrm>
          <a:prstGeom prst="rect">
            <a:avLst/>
          </a:prstGeom>
          <a:noFill/>
        </p:spPr>
        <p:txBody>
          <a:bodyPr wrap="square" rtlCol="0">
            <a:spAutoFit/>
          </a:bodyPr>
          <a:lstStyle/>
          <a:p>
            <a:endParaRPr lang="en-IN" sz="2400" dirty="0"/>
          </a:p>
          <a:p>
            <a:endParaRPr lang="en-IN" dirty="0"/>
          </a:p>
          <a:p>
            <a:r>
              <a:rPr lang="en-IN" dirty="0"/>
              <a:t> </a:t>
            </a:r>
          </a:p>
        </p:txBody>
      </p:sp>
      <p:sp>
        <p:nvSpPr>
          <p:cNvPr id="9" name="Rectangle 2">
            <a:extLst>
              <a:ext uri="{FF2B5EF4-FFF2-40B4-BE49-F238E27FC236}">
                <a16:creationId xmlns:a16="http://schemas.microsoft.com/office/drawing/2014/main" id="{ACFAA077-900B-E798-9A96-B1E11FDCFC9E}"/>
              </a:ext>
            </a:extLst>
          </p:cNvPr>
          <p:cNvSpPr>
            <a:spLocks noChangeArrowheads="1"/>
          </p:cNvSpPr>
          <p:nvPr/>
        </p:nvSpPr>
        <p:spPr bwMode="auto">
          <a:xfrm>
            <a:off x="1193279" y="1658214"/>
            <a:ext cx="15827030" cy="77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Interface (Mobile App / Wearable Device)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audio instructions, haptic feedback, and accepts voice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Interfaces with the core navigation system for real-time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Voice Command Processor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Recognizes and processes user voice commands (e.g., “recalculate route”).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Integrates with navigation logic to adjust routes based on user input.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Navigation Logic (Route Planning &amp; Decision Engine)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Plans optimal routes based on the user’s starting point and destination.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Recalculates the route dynamically if obstacles are detected or if the user deviates from the planned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Sensor Module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Includes sensors like ultrasonic, LiDAR, or cameras for obstacle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real-time environmental data to the navigation logic for obstacle avoidance.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GPS Module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Tracks the user's current location using GPS.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Helps in accurate route planning and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Obstacle Detection &amp; Avoidance System</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Processes data from sensors to detect nearby obstacles (e.g., objects, curbs, doorways).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Triggers feedback (audio or haptic) and adjusts route if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6" name="Content Placeholder 5">
            <a:extLst>
              <a:ext uri="{FF2B5EF4-FFF2-40B4-BE49-F238E27FC236}">
                <a16:creationId xmlns:a16="http://schemas.microsoft.com/office/drawing/2014/main" id="{74668809-C508-0A16-97E9-DFD881B6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839" y="2563982"/>
            <a:ext cx="4546223" cy="4051300"/>
          </a:xfrm>
          <a:prstGeom prst="rect">
            <a:avLst/>
          </a:prstGeom>
        </p:spPr>
      </p:pic>
      <p:sp>
        <p:nvSpPr>
          <p:cNvPr id="7" name="TextBox 6"/>
          <p:cNvSpPr txBox="1"/>
          <p:nvPr/>
        </p:nvSpPr>
        <p:spPr>
          <a:xfrm>
            <a:off x="1371600" y="2202873"/>
            <a:ext cx="4655127" cy="369332"/>
          </a:xfrm>
          <a:prstGeom prst="rect">
            <a:avLst/>
          </a:prstGeom>
          <a:noFill/>
        </p:spPr>
        <p:txBody>
          <a:bodyPr wrap="square" rtlCol="0">
            <a:spAutoFit/>
          </a:bodyPr>
          <a:lstStyle/>
          <a:p>
            <a:r>
              <a:rPr lang="en-IN" dirty="0" err="1"/>
              <a:t>Eg</a:t>
            </a:r>
            <a:r>
              <a:rPr lang="en-IN" dirty="0"/>
              <a:t>,</a:t>
            </a:r>
          </a:p>
        </p:txBody>
      </p:sp>
      <p:sp>
        <p:nvSpPr>
          <p:cNvPr id="8" name="TextBox 7"/>
          <p:cNvSpPr txBox="1"/>
          <p:nvPr/>
        </p:nvSpPr>
        <p:spPr>
          <a:xfrm>
            <a:off x="2015836" y="6961909"/>
            <a:ext cx="9996055" cy="461665"/>
          </a:xfrm>
          <a:prstGeom prst="rect">
            <a:avLst/>
          </a:prstGeom>
          <a:noFill/>
        </p:spPr>
        <p:txBody>
          <a:bodyPr wrap="square" rtlCol="0">
            <a:spAutoFit/>
          </a:bodyPr>
          <a:lstStyle/>
          <a:p>
            <a:r>
              <a:rPr lang="en-IN" sz="2400" dirty="0"/>
              <a:t>Give an explanation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6" name="Picture 5">
            <a:extLst>
              <a:ext uri="{FF2B5EF4-FFF2-40B4-BE49-F238E27FC236}">
                <a16:creationId xmlns:a16="http://schemas.microsoft.com/office/drawing/2014/main" id="{31625E3C-B697-B9C3-BCF1-718998C0E9DB}"/>
              </a:ext>
            </a:extLst>
          </p:cNvPr>
          <p:cNvPicPr>
            <a:picLocks noChangeAspect="1"/>
          </p:cNvPicPr>
          <p:nvPr/>
        </p:nvPicPr>
        <p:blipFill>
          <a:blip r:embed="rId2"/>
          <a:stretch>
            <a:fillRect/>
          </a:stretch>
        </p:blipFill>
        <p:spPr>
          <a:xfrm>
            <a:off x="5198917" y="2533650"/>
            <a:ext cx="8141301" cy="5238750"/>
          </a:xfrm>
          <a:prstGeom prst="rect">
            <a:avLst/>
          </a:prstGeom>
        </p:spPr>
      </p:pic>
      <p:sp>
        <p:nvSpPr>
          <p:cNvPr id="7" name="TextBox 6"/>
          <p:cNvSpPr txBox="1"/>
          <p:nvPr/>
        </p:nvSpPr>
        <p:spPr>
          <a:xfrm>
            <a:off x="1080655" y="1537855"/>
            <a:ext cx="2971800"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400" dirty="0">
                <a:latin typeface="Times New Roman" pitchFamily="18" charset="0"/>
                <a:cs typeface="Times New Roman" pitchFamily="18" charset="0"/>
              </a:rPr>
              <a:t>ABSTRACT</a:t>
            </a:r>
          </a:p>
          <a:p>
            <a:pPr lvl="1">
              <a:lnSpc>
                <a:spcPct val="150000"/>
              </a:lnSpc>
              <a:buFont typeface="Wingdings" pitchFamily="2" charset="2"/>
              <a:buChar char="q"/>
            </a:pPr>
            <a:r>
              <a:rPr lang="en-IN" sz="2400" dirty="0">
                <a:latin typeface="Times New Roman" pitchFamily="18" charset="0"/>
                <a:cs typeface="Times New Roman" pitchFamily="18" charset="0"/>
              </a:rPr>
              <a:t>OBJECTIVE</a:t>
            </a:r>
          </a:p>
          <a:p>
            <a:pPr lvl="1">
              <a:lnSpc>
                <a:spcPct val="150000"/>
              </a:lnSpc>
              <a:buFont typeface="Wingdings" pitchFamily="2" charset="2"/>
              <a:buChar char="q"/>
            </a:pPr>
            <a:r>
              <a:rPr lang="en-IN" sz="2400" dirty="0">
                <a:latin typeface="Times New Roman" pitchFamily="18" charset="0"/>
                <a:cs typeface="Times New Roman" pitchFamily="18" charset="0"/>
              </a:rPr>
              <a:t>INTRODUCTION</a:t>
            </a:r>
          </a:p>
          <a:p>
            <a:pPr lvl="1">
              <a:lnSpc>
                <a:spcPct val="150000"/>
              </a:lnSpc>
              <a:buFont typeface="Wingdings" pitchFamily="2" charset="2"/>
              <a:buChar char="q"/>
            </a:pPr>
            <a:r>
              <a:rPr lang="en-IN" sz="2400" dirty="0">
                <a:latin typeface="Times New Roman" pitchFamily="18" charset="0"/>
                <a:cs typeface="Times New Roman" pitchFamily="18" charset="0"/>
              </a:rPr>
              <a:t>LITERATURE REVIEW (SOFT COPY OF PAPERS TO BE LINKED AS HYPERLINK)</a:t>
            </a:r>
          </a:p>
          <a:p>
            <a:pPr lvl="1">
              <a:lnSpc>
                <a:spcPct val="150000"/>
              </a:lnSpc>
              <a:buFont typeface="Wingdings" pitchFamily="2" charset="2"/>
              <a:buChar char="q"/>
            </a:pPr>
            <a:r>
              <a:rPr lang="en-IN" sz="24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400" dirty="0">
                <a:latin typeface="Times New Roman" pitchFamily="18" charset="0"/>
                <a:cs typeface="Times New Roman" pitchFamily="18" charset="0"/>
              </a:rPr>
              <a:t>IMPLEMENTATION</a:t>
            </a:r>
          </a:p>
          <a:p>
            <a:pPr lvl="1">
              <a:lnSpc>
                <a:spcPct val="150000"/>
              </a:lnSpc>
              <a:buFont typeface="Wingdings" pitchFamily="2" charset="2"/>
              <a:buChar char="q"/>
            </a:pPr>
            <a:r>
              <a:rPr lang="en-IN" sz="2400" dirty="0">
                <a:latin typeface="Times New Roman" pitchFamily="18" charset="0"/>
                <a:cs typeface="Times New Roman" pitchFamily="18" charset="0"/>
              </a:rPr>
              <a:t>TESTING</a:t>
            </a:r>
          </a:p>
          <a:p>
            <a:pPr lvl="1">
              <a:lnSpc>
                <a:spcPct val="150000"/>
              </a:lnSpc>
              <a:buFont typeface="Wingdings" pitchFamily="2" charset="2"/>
              <a:buChar char="q"/>
            </a:pPr>
            <a:r>
              <a:rPr lang="en-IN" sz="2400" dirty="0">
                <a:latin typeface="Times New Roman" pitchFamily="18" charset="0"/>
                <a:cs typeface="Times New Roman" pitchFamily="18" charset="0"/>
              </a:rPr>
              <a:t>INPUT AND OUTPUT</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VIDEO-1 (Till REVEW-1)</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VIDEO-2(Complete Implementation of Project)</a:t>
            </a:r>
          </a:p>
          <a:p>
            <a:pPr lvl="1">
              <a:lnSpc>
                <a:spcPct val="150000"/>
              </a:lnSpc>
              <a:buFont typeface="Wingdings" pitchFamily="2" charset="2"/>
              <a:buChar char="q"/>
            </a:pPr>
            <a:r>
              <a:rPr lang="en-IN" sz="2400" dirty="0">
                <a:latin typeface="Times New Roman" pitchFamily="18" charset="0"/>
                <a:cs typeface="Times New Roman" pitchFamily="18" charset="0"/>
              </a:rPr>
              <a:t>CONCLUSION</a:t>
            </a:r>
          </a:p>
          <a:p>
            <a:pPr lvl="1">
              <a:lnSpc>
                <a:spcPct val="150000"/>
              </a:lnSpc>
              <a:buFont typeface="Wingdings" pitchFamily="2" charset="2"/>
              <a:buChar char="q"/>
            </a:pPr>
            <a:r>
              <a:rPr lang="en-IN" sz="2400" dirty="0">
                <a:latin typeface="Times New Roman" pitchFamily="18" charset="0"/>
                <a:cs typeface="Times New Roman" pitchFamily="18" charset="0"/>
              </a:rPr>
              <a:t>WEB REFERENCES LINK (TILL REVIEW DATE ALL LINKS TO BE INCLUDED DAY WISE)</a:t>
            </a:r>
          </a:p>
          <a:p>
            <a:pPr lvl="1">
              <a:lnSpc>
                <a:spcPct val="150000"/>
              </a:lnSpc>
              <a:buFont typeface="Wingdings" pitchFamily="2" charset="2"/>
              <a:buChar char="q"/>
            </a:pPr>
            <a:r>
              <a:rPr lang="en-IN" sz="2400" dirty="0">
                <a:latin typeface="Times New Roman" pitchFamily="18" charset="0"/>
                <a:cs typeface="Times New Roman" pitchFamily="18" charset="0"/>
              </a:rPr>
              <a:t>PLAGIARISM REPORT OF PPT</a:t>
            </a:r>
          </a:p>
          <a:p>
            <a:pPr lvl="1">
              <a:lnSpc>
                <a:spcPct val="150000"/>
              </a:lnSpc>
              <a:buFont typeface="Wingdings" pitchFamily="2" charset="2"/>
              <a:buChar char="q"/>
            </a:pPr>
            <a:r>
              <a:rPr lang="en-IN"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6" name="Content Placeholder 6">
            <a:extLst>
              <a:ext uri="{FF2B5EF4-FFF2-40B4-BE49-F238E27FC236}">
                <a16:creationId xmlns:a16="http://schemas.microsoft.com/office/drawing/2014/main" id="{DD95E577-3DBC-71EB-1BB9-F1C556753E0E}"/>
              </a:ext>
            </a:extLst>
          </p:cNvPr>
          <p:cNvPicPr>
            <a:picLocks noChangeAspect="1"/>
          </p:cNvPicPr>
          <p:nvPr/>
        </p:nvPicPr>
        <p:blipFill>
          <a:blip r:embed="rId2"/>
          <a:stretch>
            <a:fillRect/>
          </a:stretch>
        </p:blipFill>
        <p:spPr>
          <a:xfrm>
            <a:off x="5015848" y="2191365"/>
            <a:ext cx="6692634" cy="4051300"/>
          </a:xfrm>
          <a:prstGeom prst="rect">
            <a:avLst/>
          </a:prstGeom>
        </p:spPr>
      </p:pic>
      <p:sp>
        <p:nvSpPr>
          <p:cNvPr id="7" name="TextBox 6"/>
          <p:cNvSpPr txBox="1"/>
          <p:nvPr/>
        </p:nvSpPr>
        <p:spPr>
          <a:xfrm>
            <a:off x="2057400" y="1662545"/>
            <a:ext cx="2265218"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6" name="Picture 5">
            <a:extLst>
              <a:ext uri="{FF2B5EF4-FFF2-40B4-BE49-F238E27FC236}">
                <a16:creationId xmlns:a16="http://schemas.microsoft.com/office/drawing/2014/main" id="{D51D1364-A12D-5D97-6C50-1B10CFA0FA47}"/>
              </a:ext>
            </a:extLst>
          </p:cNvPr>
          <p:cNvPicPr>
            <a:picLocks noChangeAspect="1"/>
          </p:cNvPicPr>
          <p:nvPr/>
        </p:nvPicPr>
        <p:blipFill>
          <a:blip r:embed="rId2"/>
          <a:stretch>
            <a:fillRect/>
          </a:stretch>
        </p:blipFill>
        <p:spPr>
          <a:xfrm>
            <a:off x="8363382" y="1960945"/>
            <a:ext cx="2630199" cy="6827709"/>
          </a:xfrm>
          <a:prstGeom prst="rect">
            <a:avLst/>
          </a:prstGeom>
        </p:spPr>
      </p:pic>
      <p:sp>
        <p:nvSpPr>
          <p:cNvPr id="7" name="TextBox 6"/>
          <p:cNvSpPr txBox="1"/>
          <p:nvPr/>
        </p:nvSpPr>
        <p:spPr>
          <a:xfrm>
            <a:off x="2119745" y="1911927"/>
            <a:ext cx="2015837"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6" name="Content Placeholder 6">
            <a:extLst>
              <a:ext uri="{FF2B5EF4-FFF2-40B4-BE49-F238E27FC236}">
                <a16:creationId xmlns:a16="http://schemas.microsoft.com/office/drawing/2014/main" id="{FEBD1216-CCF8-F5C9-952A-A65CE30E0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417" y="2290905"/>
            <a:ext cx="10016837" cy="4861260"/>
          </a:xfrm>
          <a:prstGeom prst="rect">
            <a:avLst/>
          </a:prstGeom>
        </p:spPr>
      </p:pic>
      <p:sp>
        <p:nvSpPr>
          <p:cNvPr id="7" name="TextBox 6"/>
          <p:cNvSpPr txBox="1"/>
          <p:nvPr/>
        </p:nvSpPr>
        <p:spPr>
          <a:xfrm>
            <a:off x="1579418" y="1496291"/>
            <a:ext cx="2161309"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6" name="Content Placeholder 6">
            <a:extLst>
              <a:ext uri="{FF2B5EF4-FFF2-40B4-BE49-F238E27FC236}">
                <a16:creationId xmlns:a16="http://schemas.microsoft.com/office/drawing/2014/main" id="{8B5C86D2-A3F7-0EE7-784E-E0168BF8A8D7}"/>
              </a:ext>
            </a:extLst>
          </p:cNvPr>
          <p:cNvPicPr>
            <a:picLocks noChangeAspect="1"/>
          </p:cNvPicPr>
          <p:nvPr/>
        </p:nvPicPr>
        <p:blipFill>
          <a:blip r:embed="rId2"/>
          <a:stretch>
            <a:fillRect/>
          </a:stretch>
        </p:blipFill>
        <p:spPr>
          <a:xfrm>
            <a:off x="4969915" y="2824483"/>
            <a:ext cx="6583731" cy="4580849"/>
          </a:xfrm>
          <a:prstGeom prst="rect">
            <a:avLst/>
          </a:prstGeom>
        </p:spPr>
      </p:pic>
      <p:sp>
        <p:nvSpPr>
          <p:cNvPr id="7" name="TextBox 6"/>
          <p:cNvSpPr txBox="1"/>
          <p:nvPr/>
        </p:nvSpPr>
        <p:spPr>
          <a:xfrm>
            <a:off x="852055" y="1537855"/>
            <a:ext cx="2265218"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pic>
        <p:nvPicPr>
          <p:cNvPr id="6" name="Content Placeholder 6">
            <a:extLst>
              <a:ext uri="{FF2B5EF4-FFF2-40B4-BE49-F238E27FC236}">
                <a16:creationId xmlns:a16="http://schemas.microsoft.com/office/drawing/2014/main" id="{D7D3781B-57F7-3304-F6C3-B4C6E18E8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2" y="2396271"/>
            <a:ext cx="10310926" cy="5667074"/>
          </a:xfrm>
          <a:prstGeom prst="rect">
            <a:avLst/>
          </a:prstGeom>
        </p:spPr>
      </p:pic>
      <p:sp>
        <p:nvSpPr>
          <p:cNvPr id="7" name="TextBox 6"/>
          <p:cNvSpPr txBox="1"/>
          <p:nvPr/>
        </p:nvSpPr>
        <p:spPr>
          <a:xfrm>
            <a:off x="748145" y="1662545"/>
            <a:ext cx="2389910" cy="369332"/>
          </a:xfrm>
          <a:prstGeom prst="rect">
            <a:avLst/>
          </a:prstGeom>
          <a:noFill/>
        </p:spPr>
        <p:txBody>
          <a:bodyPr wrap="square" rtlCol="0">
            <a:spAutoFit/>
          </a:bodyPr>
          <a:lstStyle/>
          <a:p>
            <a:r>
              <a:rPr lang="en-IN" dirty="0" err="1"/>
              <a:t>Eg</a:t>
            </a:r>
            <a:r>
              <a:rPr lang="en-IN"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itchFamily="2" charset="2"/>
              <a:buChar char="Ø"/>
            </a:pPr>
            <a:r>
              <a:rPr lang="en-US" sz="2400" dirty="0">
                <a:latin typeface="Times New Roman" pitchFamily="18" charset="0"/>
                <a:cs typeface="Times New Roman" pitchFamily="18" charset="0"/>
              </a:rPr>
              <a:t>UNIT TESTING</a:t>
            </a:r>
            <a:endParaRPr lang="en-IN" sz="2400" i="1" dirty="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INTEGRATION TESTING</a:t>
            </a:r>
          </a:p>
          <a:p>
            <a:pPr lvl="1">
              <a:buFont typeface="Wingdings" pitchFamily="2" charset="2"/>
              <a:buChar char="Ø"/>
            </a:pPr>
            <a:r>
              <a:rPr lang="en-US" sz="2400" dirty="0">
                <a:latin typeface="Times New Roman" pitchFamily="18" charset="0"/>
                <a:cs typeface="Times New Roman" pitchFamily="18" charset="0"/>
              </a:rPr>
              <a:t>FUNCTIONAL TESTING</a:t>
            </a:r>
          </a:p>
          <a:p>
            <a:pPr lvl="1">
              <a:buFont typeface="Wingdings" pitchFamily="2" charset="2"/>
              <a:buChar char="Ø"/>
            </a:pPr>
            <a:r>
              <a:rPr lang="en-US" sz="2400" dirty="0">
                <a:latin typeface="Times New Roman" pitchFamily="18" charset="0"/>
                <a:cs typeface="Times New Roman" pitchFamily="18" charset="0"/>
              </a:rPr>
              <a:t>WHITE BOX TESTING</a:t>
            </a:r>
          </a:p>
          <a:p>
            <a:pPr lvl="1">
              <a:buFont typeface="Wingdings" pitchFamily="2" charset="2"/>
              <a:buChar char="Ø"/>
            </a:pPr>
            <a:r>
              <a:rPr lang="en-US" sz="2400" dirty="0">
                <a:latin typeface="Times New Roman" pitchFamily="18" charset="0"/>
                <a:cs typeface="Times New Roman" pitchFamily="18" charset="0"/>
              </a:rPr>
              <a:t>BLACK BOX TESTING</a:t>
            </a:r>
            <a:endParaRPr lang="en-IN" sz="2400" dirty="0">
              <a:latin typeface="Times New Roman" pitchFamily="18" charset="0"/>
              <a:cs typeface="Times New Roman"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itchFamily="18" charset="0"/>
                <a:cs typeface="Times New Roman" pitchFamily="18" charset="0"/>
              </a:rPr>
              <a:t>TESTING</a:t>
            </a:r>
            <a:endParaRPr lang="en-IN"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itchFamily="18" charset="0"/>
                <a:cs typeface="Times New Roman" pitchFamily="18" charset="0"/>
              </a:rPr>
              <a:t>UNIT TESTING</a:t>
            </a:r>
            <a:endParaRPr lang="en-IN" sz="3600" b="1" i="1" dirty="0">
              <a:latin typeface="Times New Roman" pitchFamily="18" charset="0"/>
              <a:cs typeface="Times New Roman" pitchFamily="18" charset="0"/>
            </a:endParaRPr>
          </a:p>
        </p:txBody>
      </p:sp>
      <p:sp>
        <p:nvSpPr>
          <p:cNvPr id="7" name="Rectangle 6"/>
          <p:cNvSpPr/>
          <p:nvPr/>
        </p:nvSpPr>
        <p:spPr>
          <a:xfrm>
            <a:off x="5872604" y="4226868"/>
            <a:ext cx="6105261" cy="646331"/>
          </a:xfrm>
          <a:prstGeom prst="rect">
            <a:avLst/>
          </a:prstGeom>
        </p:spPr>
        <p:txBody>
          <a:bodyPr wrap="none">
            <a:spAutoFit/>
          </a:bodyPr>
          <a:lstStyle/>
          <a:p>
            <a:pPr lvl="1"/>
            <a:r>
              <a:rPr lang="en-US" sz="3600" b="1" dirty="0">
                <a:latin typeface="Times New Roman" pitchFamily="18" charset="0"/>
                <a:cs typeface="Times New Roman" pitchFamily="18" charset="0"/>
              </a:rPr>
              <a:t>INTEGRATION TESTING</a:t>
            </a:r>
          </a:p>
        </p:txBody>
      </p:sp>
      <p:sp>
        <p:nvSpPr>
          <p:cNvPr id="8" name="Rectangle 7"/>
          <p:cNvSpPr/>
          <p:nvPr/>
        </p:nvSpPr>
        <p:spPr>
          <a:xfrm>
            <a:off x="581891" y="5526917"/>
            <a:ext cx="17394382" cy="3046988"/>
          </a:xfrm>
          <a:prstGeom prst="rect">
            <a:avLst/>
          </a:prstGeom>
        </p:spPr>
        <p:txBody>
          <a:bodyPr wrap="square">
            <a:spAutoFit/>
          </a:bodyPr>
          <a:lstStyle/>
          <a:p>
            <a:pPr marL="342900" indent="-342900">
              <a:buFont typeface="Arial" panose="020B0604020202020204" pitchFamily="34" charset="0"/>
              <a:buChar char="•"/>
            </a:pPr>
            <a:r>
              <a:rPr lang="en-US" sz="2400" b="1" dirty="0"/>
              <a:t>Integration testing</a:t>
            </a:r>
            <a:r>
              <a:rPr lang="en-US" sz="2400" dirty="0"/>
              <a:t> for a </a:t>
            </a:r>
            <a:r>
              <a:rPr lang="en-US" sz="2400" b="1" dirty="0"/>
              <a:t>Smart Navigation System for Blind People</a:t>
            </a:r>
            <a:r>
              <a:rPr lang="en-US" sz="2400" dirty="0"/>
              <a:t> ensures that the system's various components work together seamlessly. This includes testing the interaction between object detection, route planning, feedback mechanisms (haptic and audio), voice commands, and sensors. For example, when an obstacle is detected, the system should accurately recalculate the route and provide both audio and vibration feedback to guide the user. Similarly, voice commands should trigger the appropriate navigation adjustments, and sensor data from multiple sources (e.g., ultrasonic and LiDAR) should be fused correctly to avoid obstacles. Additionally, the integration between the mobile app and navigation system must sync location data accurately. Integration testing verifies that all parts of the system work cohesively to provide a smooth and reliable navigation experience.</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11" name="Rectangle 3">
            <a:extLst>
              <a:ext uri="{FF2B5EF4-FFF2-40B4-BE49-F238E27FC236}">
                <a16:creationId xmlns:a16="http://schemas.microsoft.com/office/drawing/2014/main" id="{A5549C3A-D60B-C23B-775B-98BAD692D8A0}"/>
              </a:ext>
            </a:extLst>
          </p:cNvPr>
          <p:cNvSpPr>
            <a:spLocks noChangeArrowheads="1"/>
          </p:cNvSpPr>
          <p:nvPr/>
        </p:nvSpPr>
        <p:spPr bwMode="auto">
          <a:xfrm>
            <a:off x="811161" y="413790"/>
            <a:ext cx="16459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Unit testing for a </a:t>
            </a:r>
            <a:r>
              <a:rPr kumimoji="0" lang="en-US" altLang="en-US" sz="2400" b="1" i="0" u="none" strike="noStrike" cap="none" normalizeH="0" baseline="0" dirty="0">
                <a:ln>
                  <a:noFill/>
                </a:ln>
                <a:solidFill>
                  <a:schemeClr val="tx1"/>
                </a:solidFill>
                <a:effectLst/>
                <a:latin typeface="Arial" panose="020B0604020202020204" pitchFamily="34" charset="0"/>
              </a:rPr>
              <a:t>Smart Navigation System for Blind People</a:t>
            </a:r>
            <a:r>
              <a:rPr kumimoji="0" lang="en-US" altLang="en-US" sz="2400" b="0" i="0" u="none" strike="noStrike" cap="none" normalizeH="0" baseline="0" dirty="0">
                <a:ln>
                  <a:noFill/>
                </a:ln>
                <a:solidFill>
                  <a:schemeClr val="tx1"/>
                </a:solidFill>
                <a:effectLst/>
                <a:latin typeface="Arial" panose="020B0604020202020204" pitchFamily="34" charset="0"/>
              </a:rPr>
              <a:t> involves validating individual components to ensure they function correctly before integration. Key areas to test include </a:t>
            </a:r>
            <a:r>
              <a:rPr kumimoji="0" lang="en-US" altLang="en-US" sz="2400" b="1" i="0" u="none" strike="noStrike" cap="none" normalizeH="0" baseline="0" dirty="0">
                <a:ln>
                  <a:noFill/>
                </a:ln>
                <a:solidFill>
                  <a:schemeClr val="tx1"/>
                </a:solidFill>
                <a:effectLst/>
                <a:latin typeface="Arial" panose="020B0604020202020204" pitchFamily="34" charset="0"/>
              </a:rPr>
              <a:t>object detection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route planning</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haptic feedback</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audio guidance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voice command processing</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sensor integration</a:t>
            </a:r>
            <a:r>
              <a:rPr kumimoji="0" lang="en-US" altLang="en-US" sz="2400" b="0" i="0" u="none" strike="noStrike" cap="none" normalizeH="0" baseline="0" dirty="0">
                <a:ln>
                  <a:noFill/>
                </a:ln>
                <a:solidFill>
                  <a:schemeClr val="tx1"/>
                </a:solidFill>
                <a:effectLst/>
                <a:latin typeface="Arial" panose="020B0604020202020204" pitchFamily="34" charset="0"/>
              </a:rPr>
              <a:t>. Test cases should cover scenarios such as obstacle detection, accurate route generation, feedback responsiveness, and voice command accuracy. Automated tools like </a:t>
            </a:r>
            <a:r>
              <a:rPr kumimoji="0" lang="en-US" altLang="en-US" sz="2400" b="1" i="0" u="none" strike="noStrike" cap="none" normalizeH="0" baseline="0" dirty="0">
                <a:ln>
                  <a:noFill/>
                </a:ln>
                <a:solidFill>
                  <a:schemeClr val="tx1"/>
                </a:solidFill>
                <a:effectLst/>
                <a:latin typeface="Arial" panose="020B0604020202020204" pitchFamily="34" charset="0"/>
              </a:rPr>
              <a:t>JUnit</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a:ln>
                  <a:noFill/>
                </a:ln>
                <a:solidFill>
                  <a:schemeClr val="tx1"/>
                </a:solidFill>
                <a:effectLst/>
                <a:latin typeface="Arial" panose="020B0604020202020204" pitchFamily="34" charset="0"/>
              </a:rPr>
              <a:t>P</a:t>
            </a:r>
            <a:r>
              <a:rPr lang="en-US" altLang="en-US" sz="2400" b="1" dirty="0">
                <a:latin typeface="Arial" panose="020B0604020202020204" pitchFamily="34" charset="0"/>
              </a:rPr>
              <a:t>Y </a:t>
            </a:r>
            <a:r>
              <a:rPr kumimoji="0" lang="en-US" altLang="en-US" b="1" i="0" u="none" strike="noStrike" cap="none" normalizeH="0" baseline="0" dirty="0">
                <a:ln>
                  <a:noFill/>
                </a:ln>
                <a:solidFill>
                  <a:schemeClr val="tx1"/>
                </a:solidFill>
                <a:effectLst/>
                <a:latin typeface="Arial" panose="020B0604020202020204" pitchFamily="34" charset="0"/>
              </a:rPr>
              <a:t>Test</a:t>
            </a:r>
            <a:r>
              <a:rPr kumimoji="0" lang="en-US" altLang="en-US" sz="2400" b="0" i="0" u="none" strike="noStrike" cap="none" normalizeH="0" baseline="0" dirty="0">
                <a:ln>
                  <a:noFill/>
                </a:ln>
                <a:solidFill>
                  <a:schemeClr val="tx1"/>
                </a:solidFill>
                <a:effectLst/>
                <a:latin typeface="Arial" panose="020B0604020202020204" pitchFamily="34" charset="0"/>
              </a:rPr>
              <a:t> can be used for core functions, while </a:t>
            </a:r>
            <a:r>
              <a:rPr kumimoji="0" lang="en-US" altLang="en-US" sz="2400" b="1" i="0" u="none" strike="noStrike" cap="none" normalizeH="0" baseline="0" dirty="0">
                <a:ln>
                  <a:noFill/>
                </a:ln>
                <a:solidFill>
                  <a:schemeClr val="tx1"/>
                </a:solidFill>
                <a:effectLst/>
                <a:latin typeface="Arial" panose="020B0604020202020204" pitchFamily="34" charset="0"/>
              </a:rPr>
              <a:t>Selenium</a:t>
            </a:r>
            <a:r>
              <a:rPr kumimoji="0" lang="en-US" altLang="en-US" sz="2400" b="0" i="0" u="none" strike="noStrike" cap="none" normalizeH="0" baseline="0" dirty="0">
                <a:ln>
                  <a:noFill/>
                </a:ln>
                <a:solidFill>
                  <a:schemeClr val="tx1"/>
                </a:solidFill>
                <a:effectLst/>
                <a:latin typeface="Arial" panose="020B0604020202020204" pitchFamily="34" charset="0"/>
              </a:rPr>
              <a:t> or </a:t>
            </a:r>
            <a:r>
              <a:rPr kumimoji="0" lang="en-US" altLang="en-US" sz="2400" b="1" i="0" u="none" strike="noStrike" cap="none" normalizeH="0" baseline="0" dirty="0">
                <a:ln>
                  <a:noFill/>
                </a:ln>
                <a:solidFill>
                  <a:schemeClr val="tx1"/>
                </a:solidFill>
                <a:effectLst/>
                <a:latin typeface="Arial" panose="020B0604020202020204" pitchFamily="34" charset="0"/>
              </a:rPr>
              <a:t>Appium</a:t>
            </a:r>
            <a:r>
              <a:rPr kumimoji="0" lang="en-US" altLang="en-US" sz="2400" b="0" i="0" u="none" strike="noStrike" cap="none" normalizeH="0" baseline="0" dirty="0">
                <a:ln>
                  <a:noFill/>
                </a:ln>
                <a:solidFill>
                  <a:schemeClr val="tx1"/>
                </a:solidFill>
                <a:effectLst/>
                <a:latin typeface="Arial" panose="020B0604020202020204" pitchFamily="34" charset="0"/>
              </a:rPr>
              <a:t> can test mobile interfaces. The goal is to ensure reliability, accessibility, and seamless interaction between the system's components, offering a safe and efficient navigation experience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333"/>
              <a:tabLst>
                <a:tab pos="355600" algn="l"/>
                <a:tab pos="356235" algn="l"/>
              </a:tabLst>
            </a:pPr>
            <a:r>
              <a:rPr lang="en-IN" sz="3600" b="1" spc="-5" dirty="0">
                <a:latin typeface="Times New Roman"/>
                <a:cs typeface="Times New Roman"/>
              </a:rPr>
              <a:t>SYSTEM</a:t>
            </a:r>
            <a:r>
              <a:rPr lang="en-IN" sz="3600" b="1" spc="10" dirty="0">
                <a:latin typeface="Times New Roman"/>
                <a:cs typeface="Times New Roman"/>
              </a:rPr>
              <a:t> </a:t>
            </a:r>
            <a:r>
              <a:rPr lang="en-IN" sz="3600" b="1" spc="-25" dirty="0">
                <a:latin typeface="Times New Roman"/>
                <a:cs typeface="Times New Roman"/>
              </a:rPr>
              <a:t>TESTING</a:t>
            </a:r>
            <a:endParaRPr lang="en-IN" sz="3600" dirty="0">
              <a:latin typeface="Times New Roman"/>
              <a:cs typeface="Times New Roman"/>
            </a:endParaRPr>
          </a:p>
        </p:txBody>
      </p:sp>
      <p:sp>
        <p:nvSpPr>
          <p:cNvPr id="6" name="Rectangle 5"/>
          <p:cNvSpPr/>
          <p:nvPr/>
        </p:nvSpPr>
        <p:spPr>
          <a:xfrm>
            <a:off x="1067756" y="1525783"/>
            <a:ext cx="15966631" cy="3046988"/>
          </a:xfrm>
          <a:prstGeom prst="rect">
            <a:avLst/>
          </a:prstGeom>
        </p:spPr>
        <p:txBody>
          <a:bodyPr wrap="square">
            <a:spAutoFit/>
          </a:bodyPr>
          <a:lstStyle/>
          <a:p>
            <a:pPr marL="285750" indent="-285750">
              <a:buFont typeface="Arial" panose="020B0604020202020204" pitchFamily="34" charset="0"/>
              <a:buChar char="•"/>
            </a:pPr>
            <a:r>
              <a:rPr lang="en-US" sz="2400" b="1" dirty="0"/>
              <a:t>System testing</a:t>
            </a:r>
            <a:r>
              <a:rPr lang="en-US" sz="2400" dirty="0"/>
              <a:t> for a </a:t>
            </a:r>
            <a:r>
              <a:rPr lang="en-US" sz="2400" b="1" dirty="0"/>
              <a:t>Smart Navigation System for Blind People</a:t>
            </a:r>
            <a:r>
              <a:rPr lang="en-US" sz="2400" dirty="0"/>
              <a:t> involves testing the entire system as a whole to ensure that all components work together as expected in real-world conditions. This type of testing validates the system’s functionality, performance, security, and usability from the end-user’s perspective. It checks how well the system performs tasks such as route planning, obstacle detection, feedback delivery (audio and haptic), and user interactions, ensuring that all components (sensors, mobile app, voice commands, etc.) work together seamlessly. System testing also includes evaluating the system’s response to edge cases, such as crowded environments or low battery, and ensuring it remains reliable and accessible for blind users. The goal is to confirm that the system meets the required specifications and delivers a smooth, accurate, and safe navigation experience.</a:t>
            </a:r>
            <a:endParaRPr lang="en-IN" sz="2400" dirty="0"/>
          </a:p>
        </p:txBody>
      </p:sp>
      <p:sp>
        <p:nvSpPr>
          <p:cNvPr id="7" name="Rectangle 6"/>
          <p:cNvSpPr/>
          <p:nvPr/>
        </p:nvSpPr>
        <p:spPr>
          <a:xfrm>
            <a:off x="6250202" y="4917271"/>
            <a:ext cx="5399107" cy="646331"/>
          </a:xfrm>
          <a:prstGeom prst="rect">
            <a:avLst/>
          </a:prstGeom>
        </p:spPr>
        <p:txBody>
          <a:bodyPr wrap="none">
            <a:spAutoFit/>
          </a:bodyPr>
          <a:lstStyle/>
          <a:p>
            <a:pPr marL="355600" indent="-343535">
              <a:lnSpc>
                <a:spcPct val="100000"/>
              </a:lnSpc>
              <a:buSzPct val="83333"/>
              <a:tabLst>
                <a:tab pos="355600" algn="l"/>
                <a:tab pos="356235" algn="l"/>
              </a:tabLst>
            </a:pPr>
            <a:r>
              <a:rPr lang="en-IN" sz="3600" b="1" spc="-15" dirty="0">
                <a:latin typeface="Times New Roman"/>
                <a:cs typeface="Times New Roman"/>
              </a:rPr>
              <a:t>FUNCTIONAL</a:t>
            </a:r>
            <a:r>
              <a:rPr lang="en-IN" sz="3600" b="1" spc="90" dirty="0">
                <a:latin typeface="Times New Roman"/>
                <a:cs typeface="Times New Roman"/>
              </a:rPr>
              <a:t> </a:t>
            </a:r>
            <a:r>
              <a:rPr lang="en-IN" sz="3600" b="1" spc="-30" dirty="0">
                <a:latin typeface="Times New Roman"/>
                <a:cs typeface="Times New Roman"/>
              </a:rPr>
              <a:t>TESTING</a:t>
            </a:r>
            <a:endParaRPr lang="en-IN" sz="3600" b="1" dirty="0">
              <a:latin typeface="Times New Roman"/>
              <a:cs typeface="Times New Roman"/>
            </a:endParaRPr>
          </a:p>
        </p:txBody>
      </p:sp>
      <p:sp>
        <p:nvSpPr>
          <p:cNvPr id="10" name="Rectangle 2">
            <a:extLst>
              <a:ext uri="{FF2B5EF4-FFF2-40B4-BE49-F238E27FC236}">
                <a16:creationId xmlns:a16="http://schemas.microsoft.com/office/drawing/2014/main" id="{640991D1-E502-71C1-3DC7-81722337734E}"/>
              </a:ext>
            </a:extLst>
          </p:cNvPr>
          <p:cNvSpPr>
            <a:spLocks noChangeArrowheads="1"/>
          </p:cNvSpPr>
          <p:nvPr/>
        </p:nvSpPr>
        <p:spPr bwMode="auto">
          <a:xfrm>
            <a:off x="1067756" y="5557613"/>
            <a:ext cx="1667455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Functional testing</a:t>
            </a:r>
            <a:r>
              <a:rPr kumimoji="0" lang="en-US" altLang="en-US" sz="2400" b="0" i="0" u="none" strike="noStrike" cap="none" normalizeH="0" baseline="0" dirty="0">
                <a:ln>
                  <a:noFill/>
                </a:ln>
                <a:solidFill>
                  <a:schemeClr val="tx1"/>
                </a:solidFill>
                <a:effectLst/>
                <a:latin typeface="Arial" panose="020B0604020202020204" pitchFamily="34" charset="0"/>
              </a:rPr>
              <a:t> for a </a:t>
            </a:r>
            <a:r>
              <a:rPr kumimoji="0" lang="en-US" altLang="en-US" sz="2400" b="1" i="0" u="none" strike="noStrike" cap="none" normalizeH="0" baseline="0" dirty="0">
                <a:ln>
                  <a:noFill/>
                </a:ln>
                <a:solidFill>
                  <a:schemeClr val="tx1"/>
                </a:solidFill>
                <a:effectLst/>
                <a:latin typeface="Arial" panose="020B0604020202020204" pitchFamily="34" charset="0"/>
              </a:rPr>
              <a:t>Smart Navigation System for Blind People</a:t>
            </a:r>
            <a:r>
              <a:rPr kumimoji="0" lang="en-US" altLang="en-US" sz="2400" b="0" i="0" u="none" strike="noStrike" cap="none" normalizeH="0" baseline="0" dirty="0">
                <a:ln>
                  <a:noFill/>
                </a:ln>
                <a:solidFill>
                  <a:schemeClr val="tx1"/>
                </a:solidFill>
                <a:effectLst/>
                <a:latin typeface="Arial" panose="020B0604020202020204" pitchFamily="34" charset="0"/>
              </a:rPr>
              <a:t> focuses on verifying that each individual feature of the system performs its intended function correctly. This includes testing key functionalities such as obstacle detection, route planning, feedback mechanisms (audio and haptic), voice command processing, and sensor integration. For example, functional testing would ensure that the system correctly detects obstacles, provides accurate route instructions, triggers appropriate audio or vibration feedback, and processes voice commands like "recalculate route" or "turn left." The goal is to ensure that each component behaves as expected in isolation, without considering other parts of the system. Functional testing is crucial for validating that the system's core features work reliably and effectively to assist blind users in navigation.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sp>
        <p:nvSpPr>
          <p:cNvPr id="6" name="Rectangle 5"/>
          <p:cNvSpPr/>
          <p:nvPr/>
        </p:nvSpPr>
        <p:spPr>
          <a:xfrm>
            <a:off x="1456212" y="2028597"/>
            <a:ext cx="2361416" cy="369332"/>
          </a:xfrm>
          <a:prstGeom prst="rect">
            <a:avLst/>
          </a:prstGeom>
        </p:spPr>
        <p:txBody>
          <a:bodyPr wrap="none">
            <a:spAutoFit/>
          </a:bodyPr>
          <a:lstStyle/>
          <a:p>
            <a:pPr marL="12700">
              <a:lnSpc>
                <a:spcPct val="100000"/>
              </a:lnSpc>
              <a:spcBef>
                <a:spcPts val="125"/>
              </a:spcBef>
            </a:pPr>
            <a:r>
              <a:rPr lang="en-IN" spc="-5" dirty="0" err="1">
                <a:latin typeface="Times New Roman"/>
                <a:cs typeface="Times New Roman"/>
              </a:rPr>
              <a:t>Eg</a:t>
            </a:r>
            <a:r>
              <a:rPr lang="en-IN" spc="-5" dirty="0">
                <a:latin typeface="Times New Roman"/>
                <a:cs typeface="Times New Roman"/>
              </a:rPr>
              <a:t>, DATASET</a:t>
            </a:r>
            <a:r>
              <a:rPr lang="en-IN" spc="-70" dirty="0">
                <a:latin typeface="Times New Roman"/>
                <a:cs typeface="Times New Roman"/>
              </a:rPr>
              <a:t> </a:t>
            </a:r>
            <a:r>
              <a:rPr lang="en-IN" spc="-15" dirty="0">
                <a:latin typeface="Times New Roman"/>
                <a:cs typeface="Times New Roman"/>
              </a:rPr>
              <a:t>IMAGE</a:t>
            </a:r>
            <a:endParaRPr lang="en-IN" dirty="0">
              <a:latin typeface="Times New Roman"/>
              <a:cs typeface="Times New Roman"/>
            </a:endParaRPr>
          </a:p>
        </p:txBody>
      </p:sp>
      <p:pic>
        <p:nvPicPr>
          <p:cNvPr id="7" name="object 4"/>
          <p:cNvPicPr/>
          <p:nvPr/>
        </p:nvPicPr>
        <p:blipFill>
          <a:blip r:embed="rId2" cstate="print"/>
          <a:stretch>
            <a:fillRect/>
          </a:stretch>
        </p:blipFill>
        <p:spPr>
          <a:xfrm>
            <a:off x="4806661" y="2757054"/>
            <a:ext cx="6685684" cy="4537363"/>
          </a:xfrm>
          <a:prstGeom prst="rect">
            <a:avLst/>
          </a:prstGeom>
        </p:spPr>
      </p:pic>
      <p:sp>
        <p:nvSpPr>
          <p:cNvPr id="8" name="Rectangle 7"/>
          <p:cNvSpPr/>
          <p:nvPr/>
        </p:nvSpPr>
        <p:spPr>
          <a:xfrm>
            <a:off x="1196397" y="7972198"/>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a:cs typeface="Times New Roman"/>
              </a:rPr>
              <a:t>SOURCE</a:t>
            </a:r>
            <a:r>
              <a:rPr lang="en-IN" sz="3600" b="1" spc="-65" dirty="0">
                <a:latin typeface="Times New Roman"/>
                <a:cs typeface="Times New Roman"/>
              </a:rPr>
              <a:t> </a:t>
            </a:r>
            <a:r>
              <a:rPr lang="en-IN" sz="3600" b="1" spc="-5" dirty="0">
                <a:latin typeface="Times New Roman"/>
                <a:cs typeface="Times New Roman"/>
              </a:rPr>
              <a:t>CODE</a:t>
            </a:r>
            <a:endParaRPr lang="en-IN" sz="3600" b="1" dirty="0"/>
          </a:p>
        </p:txBody>
      </p:sp>
      <p:pic>
        <p:nvPicPr>
          <p:cNvPr id="6" name="object 3"/>
          <p:cNvPicPr/>
          <p:nvPr/>
        </p:nvPicPr>
        <p:blipFill>
          <a:blip r:embed="rId2" cstate="print"/>
          <a:stretch>
            <a:fillRect/>
          </a:stretch>
        </p:blipFill>
        <p:spPr>
          <a:xfrm>
            <a:off x="5256068" y="2451389"/>
            <a:ext cx="7919605" cy="5757429"/>
          </a:xfrm>
          <a:prstGeom prst="rect">
            <a:avLst/>
          </a:prstGeom>
        </p:spPr>
      </p:pic>
      <p:sp>
        <p:nvSpPr>
          <p:cNvPr id="7" name="TextBox 6"/>
          <p:cNvSpPr txBox="1"/>
          <p:nvPr/>
        </p:nvSpPr>
        <p:spPr>
          <a:xfrm>
            <a:off x="831273" y="2036618"/>
            <a:ext cx="1787236" cy="461665"/>
          </a:xfrm>
          <a:prstGeom prst="rect">
            <a:avLst/>
          </a:prstGeom>
          <a:noFill/>
        </p:spPr>
        <p:txBody>
          <a:bodyPr wrap="square" rtlCol="0">
            <a:spAutoFit/>
          </a:bodyPr>
          <a:lstStyle/>
          <a:p>
            <a:r>
              <a:rPr lang="en-IN" sz="2400" dirty="0" err="1"/>
              <a:t>Eg</a:t>
            </a:r>
            <a:r>
              <a:rPr lang="en-IN" sz="2400" dirty="0"/>
              <a:t>,</a:t>
            </a:r>
          </a:p>
        </p:txBody>
      </p:sp>
      <p:sp>
        <p:nvSpPr>
          <p:cNvPr id="8" name="Rectangle 7"/>
          <p:cNvSpPr/>
          <p:nvPr/>
        </p:nvSpPr>
        <p:spPr>
          <a:xfrm>
            <a:off x="1134052" y="8741125"/>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545690" y="389205"/>
            <a:ext cx="17034387" cy="10263835"/>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a:p>
            <a:pPr lvl="1">
              <a:lnSpc>
                <a:spcPct val="150000"/>
              </a:lnSpc>
            </a:pPr>
            <a:r>
              <a:rPr lang="en-US" sz="3200" dirty="0">
                <a:latin typeface="Times New Roman" pitchFamily="18" charset="0"/>
                <a:cs typeface="Times New Roman" pitchFamily="18" charset="0"/>
              </a:rPr>
              <a:t> ➤ One of the major problems faced by visually impaired people is navigating from one place to another. Commercially available walking canes only serve as obstacle detectors for these people.</a:t>
            </a:r>
          </a:p>
          <a:p>
            <a:pPr lvl="1">
              <a:lnSpc>
                <a:spcPct val="150000"/>
              </a:lnSpc>
            </a:pPr>
            <a:r>
              <a:rPr lang="en-US" sz="3200" dirty="0">
                <a:latin typeface="Times New Roman" pitchFamily="18" charset="0"/>
                <a:cs typeface="Times New Roman" pitchFamily="18" charset="0"/>
              </a:rPr>
              <a:t> ➤ The need for an economical guidance and navigation system for the blind is long overdue. Existing solutions are highly cost-</a:t>
            </a:r>
            <a:r>
              <a:rPr lang="en-US" sz="3200" dirty="0" err="1">
                <a:latin typeface="Times New Roman" pitchFamily="18" charset="0"/>
                <a:cs typeface="Times New Roman" pitchFamily="18" charset="0"/>
              </a:rPr>
              <a:t>ineffective,rendering</a:t>
            </a:r>
            <a:r>
              <a:rPr lang="en-US" sz="3200" dirty="0">
                <a:latin typeface="Times New Roman" pitchFamily="18" charset="0"/>
                <a:cs typeface="Times New Roman" pitchFamily="18" charset="0"/>
              </a:rPr>
              <a:t> them available only to people on the higher end of the economic strata..</a:t>
            </a:r>
          </a:p>
          <a:p>
            <a:pPr lvl="1">
              <a:lnSpc>
                <a:spcPct val="150000"/>
              </a:lnSpc>
            </a:pPr>
            <a:r>
              <a:rPr lang="en-US" sz="3200" dirty="0">
                <a:latin typeface="Times New Roman" pitchFamily="18" charset="0"/>
                <a:cs typeface="Times New Roman" pitchFamily="18" charset="0"/>
              </a:rPr>
              <a:t>➤ A cheap and affordable piece of technology can help the blind commute to their workplace instead of relying on help from random strangers to even commute walkable distances</a:t>
            </a:r>
          </a:p>
          <a:p>
            <a:pPr lvl="1">
              <a:lnSpc>
                <a:spcPct val="150000"/>
              </a:lnSpc>
            </a:pPr>
            <a:r>
              <a:rPr lang="en-US" sz="3200" dirty="0">
                <a:latin typeface="Times New Roman" pitchFamily="18" charset="0"/>
                <a:cs typeface="Times New Roman" pitchFamily="18" charset="0"/>
              </a:rPr>
              <a:t>➤ This prototype is equipped with an ESP8266, a power source for the development board and coin motors along with a smartphone application, thereby making it accessible for even the working class visually impaired.</a:t>
            </a:r>
            <a:endParaRPr lang="en-IN" sz="3200"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a:p>
            <a:pPr lvl="1">
              <a:lnSpc>
                <a:spcPct val="150000"/>
              </a:lnSpc>
            </a:pPr>
            <a:endParaRPr lang="en-IN" sz="3200" b="1" dirty="0">
              <a:latin typeface="Times New Roman" pitchFamily="18" charset="0"/>
              <a:cs typeface="Times New Roman" pitchFamily="18" charset="0"/>
            </a:endParaRPr>
          </a:p>
          <a:p>
            <a:pPr lvl="1">
              <a:lnSpc>
                <a:spcPct val="150000"/>
              </a:lnSpc>
            </a:pPr>
            <a:endParaRPr lang="en-IN" sz="28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pic>
        <p:nvPicPr>
          <p:cNvPr id="5" name="object 3"/>
          <p:cNvPicPr/>
          <p:nvPr/>
        </p:nvPicPr>
        <p:blipFill>
          <a:blip r:embed="rId2" cstate="print"/>
          <a:stretch>
            <a:fillRect/>
          </a:stretch>
        </p:blipFill>
        <p:spPr>
          <a:xfrm>
            <a:off x="4448175" y="2448791"/>
            <a:ext cx="7400925" cy="4638675"/>
          </a:xfrm>
          <a:prstGeom prst="rect">
            <a:avLst/>
          </a:prstGeom>
        </p:spPr>
      </p:pic>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itchFamily="18" charset="0"/>
                <a:cs typeface="Times New Roman" pitchFamily="18" charset="0"/>
              </a:rPr>
              <a:t>OUTPUT</a:t>
            </a:r>
          </a:p>
        </p:txBody>
      </p:sp>
      <p:sp>
        <p:nvSpPr>
          <p:cNvPr id="7" name="TextBox 6"/>
          <p:cNvSpPr txBox="1"/>
          <p:nvPr/>
        </p:nvSpPr>
        <p:spPr>
          <a:xfrm>
            <a:off x="706582" y="1870364"/>
            <a:ext cx="2223654" cy="369332"/>
          </a:xfrm>
          <a:prstGeom prst="rect">
            <a:avLst/>
          </a:prstGeom>
          <a:noFill/>
        </p:spPr>
        <p:txBody>
          <a:bodyPr wrap="square" rtlCol="0">
            <a:spAutoFit/>
          </a:bodyPr>
          <a:lstStyle/>
          <a:p>
            <a:r>
              <a:rPr lang="en-IN" dirty="0" err="1"/>
              <a:t>Eg</a:t>
            </a:r>
            <a:r>
              <a:rPr lang="en-IN" dirty="0"/>
              <a:t>,</a:t>
            </a:r>
          </a:p>
        </p:txBody>
      </p:sp>
      <p:sp>
        <p:nvSpPr>
          <p:cNvPr id="8" name="Rectangle 7"/>
          <p:cNvSpPr/>
          <p:nvPr/>
        </p:nvSpPr>
        <p:spPr>
          <a:xfrm>
            <a:off x="822324" y="8159234"/>
            <a:ext cx="5795241" cy="369332"/>
          </a:xfrm>
          <a:prstGeom prst="rect">
            <a:avLst/>
          </a:prstGeom>
        </p:spPr>
        <p:txBody>
          <a:bodyPr wrap="none">
            <a:spAutoFit/>
          </a:bodyPr>
          <a:lstStyle/>
          <a:p>
            <a:r>
              <a:rPr lang="en-IN" b="1" dirty="0">
                <a:latin typeface="Times New Roman" pitchFamily="18" charset="0"/>
                <a:cs typeface="Times New Roman" pitchFamily="18" charset="0"/>
              </a:rPr>
              <a:t>It’s a sample only  and may vary according to the project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a:cs typeface="Times New Roman"/>
              </a:rPr>
              <a:t>CONCLUSION</a:t>
            </a:r>
            <a:endParaRPr lang="en-IN" sz="3600" b="1" dirty="0"/>
          </a:p>
        </p:txBody>
      </p:sp>
      <p:sp>
        <p:nvSpPr>
          <p:cNvPr id="6" name="TextBox 5"/>
          <p:cNvSpPr txBox="1"/>
          <p:nvPr/>
        </p:nvSpPr>
        <p:spPr>
          <a:xfrm>
            <a:off x="1047135" y="1519085"/>
            <a:ext cx="11151792" cy="646331"/>
          </a:xfrm>
          <a:prstGeom prst="rect">
            <a:avLst/>
          </a:prstGeom>
          <a:noFill/>
        </p:spPr>
        <p:txBody>
          <a:bodyPr wrap="square" rtlCol="0">
            <a:spAutoFit/>
          </a:bodyPr>
          <a:lstStyle/>
          <a:p>
            <a:r>
              <a:rPr lang="en-IN" dirty="0"/>
              <a:t>.</a:t>
            </a:r>
          </a:p>
          <a:p>
            <a:endParaRPr lang="en-IN" dirty="0"/>
          </a:p>
        </p:txBody>
      </p:sp>
      <p:sp>
        <p:nvSpPr>
          <p:cNvPr id="8" name="Rectangle 2">
            <a:extLst>
              <a:ext uri="{FF2B5EF4-FFF2-40B4-BE49-F238E27FC236}">
                <a16:creationId xmlns:a16="http://schemas.microsoft.com/office/drawing/2014/main" id="{E189854A-8E44-2358-1E1B-D50D40B94CB9}"/>
              </a:ext>
            </a:extLst>
          </p:cNvPr>
          <p:cNvSpPr>
            <a:spLocks noChangeArrowheads="1"/>
          </p:cNvSpPr>
          <p:nvPr/>
        </p:nvSpPr>
        <p:spPr bwMode="auto">
          <a:xfrm>
            <a:off x="1047135" y="1882546"/>
            <a:ext cx="1595775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 Testing</a:t>
            </a:r>
            <a:r>
              <a:rPr kumimoji="0" lang="en-US" altLang="en-US" sz="2400" b="0" i="0" u="none" strike="noStrike" cap="none" normalizeH="0" baseline="0" dirty="0">
                <a:ln>
                  <a:noFill/>
                </a:ln>
                <a:solidFill>
                  <a:schemeClr val="tx1"/>
                </a:solidFill>
                <a:effectLst/>
                <a:latin typeface="Arial" panose="020B0604020202020204" pitchFamily="34" charset="0"/>
              </a:rPr>
              <a:t> ensures the entire Smart Navigation System functions cohesively, meeting real-world user needs and performance standards.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Testing</a:t>
            </a:r>
            <a:r>
              <a:rPr kumimoji="0" lang="en-US" altLang="en-US" sz="2400" b="0" i="0" u="none" strike="noStrike" cap="none" normalizeH="0" baseline="0" dirty="0">
                <a:ln>
                  <a:noFill/>
                </a:ln>
                <a:solidFill>
                  <a:schemeClr val="tx1"/>
                </a:solidFill>
                <a:effectLst/>
                <a:latin typeface="Arial" panose="020B0604020202020204" pitchFamily="34" charset="0"/>
              </a:rPr>
              <a:t> validates how different components (e.g., sensors, route planning, feedback mechanisms) work together in the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Functional Testing</a:t>
            </a:r>
            <a:r>
              <a:rPr kumimoji="0" lang="en-US" altLang="en-US" sz="2400" b="0" i="0" u="none" strike="noStrike" cap="none" normalizeH="0" baseline="0" dirty="0">
                <a:ln>
                  <a:noFill/>
                </a:ln>
                <a:solidFill>
                  <a:schemeClr val="tx1"/>
                </a:solidFill>
                <a:effectLst/>
                <a:latin typeface="Arial" panose="020B0604020202020204" pitchFamily="34" charset="0"/>
              </a:rPr>
              <a:t> verifies that each individual feature (e.g., obstacle detection, audio guidance, voice commands) operates as intended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Testing confirms</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 system’s </a:t>
            </a:r>
            <a:r>
              <a:rPr kumimoji="0" lang="en-US" altLang="en-US" sz="2400" b="1" i="0" u="none" strike="noStrike" cap="none" normalizeH="0" baseline="0" dirty="0">
                <a:ln>
                  <a:noFill/>
                </a:ln>
                <a:solidFill>
                  <a:schemeClr val="tx1"/>
                </a:solidFill>
                <a:effectLst/>
                <a:latin typeface="Arial" panose="020B0604020202020204" pitchFamily="34" charset="0"/>
              </a:rPr>
              <a:t>reliability</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accessibility</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accuracy</a:t>
            </a:r>
            <a:r>
              <a:rPr kumimoji="0" lang="en-US" altLang="en-US" sz="2400" b="0" i="0" u="none" strike="noStrike" cap="none" normalizeH="0" baseline="0" dirty="0">
                <a:ln>
                  <a:noFill/>
                </a:ln>
                <a:solidFill>
                  <a:schemeClr val="tx1"/>
                </a:solidFill>
                <a:effectLst/>
                <a:latin typeface="Arial" panose="020B0604020202020204" pitchFamily="34" charset="0"/>
              </a:rPr>
              <a:t>, providing a seamless and safe navigation experience for blind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All testing phases together ensure the system meets specifications, handles edge cases, and delivers on its user-centered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itchFamily="18" charset="0"/>
                <a:cs typeface="Times New Roman" pitchFamily="18" charset="0"/>
              </a:rPr>
              <a:t>Plagiarism</a:t>
            </a:r>
            <a:r>
              <a:rPr lang="en-IN" sz="3600" b="1" spc="-21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Report</a:t>
            </a:r>
            <a:r>
              <a:rPr lang="en-IN" sz="3600" b="1" spc="-35" dirty="0">
                <a:latin typeface="Times New Roman" pitchFamily="18" charset="0"/>
                <a:cs typeface="Times New Roman" pitchFamily="18" charset="0"/>
              </a:rPr>
              <a:t> </a:t>
            </a:r>
            <a:r>
              <a:rPr lang="en-IN" sz="3600" b="1" spc="10" dirty="0">
                <a:latin typeface="Times New Roman" pitchFamily="18" charset="0"/>
                <a:cs typeface="Times New Roman" pitchFamily="18" charset="0"/>
              </a:rPr>
              <a:t>of</a:t>
            </a:r>
            <a:r>
              <a:rPr lang="en-IN" sz="3600" b="1" spc="-55" dirty="0">
                <a:latin typeface="Times New Roman" pitchFamily="18" charset="0"/>
                <a:cs typeface="Times New Roman" pitchFamily="18" charset="0"/>
              </a:rPr>
              <a:t> </a:t>
            </a:r>
            <a:r>
              <a:rPr lang="en-IN" sz="3600" b="1" spc="-15" dirty="0">
                <a:latin typeface="Times New Roman" pitchFamily="18" charset="0"/>
                <a:cs typeface="Times New Roman" pitchFamily="18" charset="0"/>
              </a:rPr>
              <a:t>PPT</a:t>
            </a:r>
            <a:endParaRPr lang="en-IN" sz="3600" b="1" dirty="0">
              <a:latin typeface="Times New Roman" pitchFamily="18" charset="0"/>
              <a:cs typeface="Times New Roman" pitchFamily="18" charset="0"/>
            </a:endParaRPr>
          </a:p>
        </p:txBody>
      </p:sp>
      <p:sp>
        <p:nvSpPr>
          <p:cNvPr id="6" name="TextBox 5"/>
          <p:cNvSpPr txBox="1"/>
          <p:nvPr/>
        </p:nvSpPr>
        <p:spPr>
          <a:xfrm>
            <a:off x="914400" y="1953491"/>
            <a:ext cx="7543800" cy="400110"/>
          </a:xfrm>
          <a:prstGeom prst="rect">
            <a:avLst/>
          </a:prstGeom>
          <a:noFill/>
        </p:spPr>
        <p:txBody>
          <a:bodyPr wrap="square" rtlCol="0">
            <a:spAutoFit/>
          </a:bodyPr>
          <a:lstStyle/>
          <a:p>
            <a:endParaRPr lang="en-IN" sz="20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381F4F56-B4AF-61F6-128D-F5B7CE8B825A}"/>
              </a:ext>
            </a:extLst>
          </p:cNvPr>
          <p:cNvPicPr>
            <a:picLocks noChangeAspect="1"/>
          </p:cNvPicPr>
          <p:nvPr/>
        </p:nvPicPr>
        <p:blipFill>
          <a:blip r:embed="rId2"/>
          <a:stretch>
            <a:fillRect/>
          </a:stretch>
        </p:blipFill>
        <p:spPr>
          <a:xfrm>
            <a:off x="3413100" y="2353601"/>
            <a:ext cx="11204424" cy="63800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itchFamily="18" charset="0"/>
                <a:cs typeface="Times New Roman" pitchFamily="18" charset="0"/>
              </a:rPr>
              <a:t>Web</a:t>
            </a:r>
            <a:r>
              <a:rPr lang="en-IN" sz="3600" b="1" spc="-4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references/video</a:t>
            </a:r>
            <a:r>
              <a:rPr lang="en-IN" sz="3600" b="1" spc="-114" dirty="0">
                <a:latin typeface="Times New Roman" pitchFamily="18" charset="0"/>
                <a:cs typeface="Times New Roman" pitchFamily="18" charset="0"/>
              </a:rPr>
              <a:t> </a:t>
            </a:r>
            <a:r>
              <a:rPr lang="en-IN" sz="3600" b="1" spc="20" dirty="0">
                <a:latin typeface="Times New Roman" pitchFamily="18" charset="0"/>
                <a:cs typeface="Times New Roman" pitchFamily="18" charset="0"/>
              </a:rPr>
              <a:t>links</a:t>
            </a:r>
            <a:endParaRPr lang="en-IN" sz="3600" b="1" dirty="0">
              <a:latin typeface="Times New Roman" pitchFamily="18" charset="0"/>
              <a:cs typeface="Times New Roman" pitchFamily="18" charset="0"/>
            </a:endParaRPr>
          </a:p>
        </p:txBody>
      </p:sp>
      <p:sp>
        <p:nvSpPr>
          <p:cNvPr id="6" name="TextBox 5"/>
          <p:cNvSpPr txBox="1"/>
          <p:nvPr/>
        </p:nvSpPr>
        <p:spPr>
          <a:xfrm>
            <a:off x="1122219" y="2119745"/>
            <a:ext cx="10058400" cy="461665"/>
          </a:xfrm>
          <a:prstGeom prst="rect">
            <a:avLst/>
          </a:prstGeom>
          <a:noFill/>
        </p:spPr>
        <p:txBody>
          <a:bodyPr wrap="square" rtlCol="0">
            <a:spAutoFit/>
          </a:bodyPr>
          <a:lstStyle/>
          <a:p>
            <a:r>
              <a:rPr lang="en-IN" sz="2400" dirty="0"/>
              <a:t>A minimum of </a:t>
            </a:r>
            <a:r>
              <a:rPr lang="en-IN" sz="2400" b="1" dirty="0"/>
              <a:t>four</a:t>
            </a:r>
            <a:r>
              <a:rPr lang="en-IN" sz="2400" dirty="0"/>
              <a:t> sample URLs have to be attached here</a:t>
            </a:r>
            <a:r>
              <a:rPr lang="en-IN"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
        <p:nvSpPr>
          <p:cNvPr id="5" name="Rectangle 4"/>
          <p:cNvSpPr/>
          <p:nvPr/>
        </p:nvSpPr>
        <p:spPr>
          <a:xfrm>
            <a:off x="6474542" y="235975"/>
            <a:ext cx="7864914" cy="646331"/>
          </a:xfrm>
          <a:prstGeom prst="rect">
            <a:avLst/>
          </a:prstGeom>
        </p:spPr>
        <p:txBody>
          <a:bodyPr wrap="square">
            <a:spAutoFit/>
          </a:bodyPr>
          <a:lstStyle/>
          <a:p>
            <a:r>
              <a:rPr lang="en-IN" sz="3600" b="1" dirty="0">
                <a:latin typeface="Times New Roman" pitchFamily="18" charset="0"/>
                <a:cs typeface="Times New Roman" pitchFamily="18" charset="0"/>
              </a:rPr>
              <a:t>REFERENCES</a:t>
            </a:r>
            <a:endParaRPr lang="en-IN" sz="3600" b="1" dirty="0"/>
          </a:p>
        </p:txBody>
      </p:sp>
      <p:sp>
        <p:nvSpPr>
          <p:cNvPr id="6" name="TextBox 5"/>
          <p:cNvSpPr txBox="1"/>
          <p:nvPr/>
        </p:nvSpPr>
        <p:spPr>
          <a:xfrm>
            <a:off x="781666" y="1932039"/>
            <a:ext cx="15806004" cy="6370975"/>
          </a:xfrm>
          <a:prstGeom prst="rect">
            <a:avLst/>
          </a:prstGeom>
          <a:noFill/>
        </p:spPr>
        <p:txBody>
          <a:bodyPr wrap="square" rtlCol="0">
            <a:spAutoFit/>
          </a:bodyPr>
          <a:lstStyle/>
          <a:p>
            <a:r>
              <a:rPr lang="en-US" sz="2400" dirty="0"/>
              <a:t>[1] </a:t>
            </a:r>
            <a:r>
              <a:rPr lang="en-US" sz="2400" dirty="0" err="1"/>
              <a:t>WafaM.Elmannai</a:t>
            </a:r>
            <a:r>
              <a:rPr lang="en-US" sz="2400" dirty="0"/>
              <a:t>. “A Highly Accurate and Reliable Data Fusion Framework for  Guiding the Visually Impaired”. IEEE Access 6 (2018) :33029-33054.</a:t>
            </a:r>
          </a:p>
          <a:p>
            <a:r>
              <a:rPr lang="en-US" sz="2400" dirty="0"/>
              <a:t>
[2] Qi-Chao Mao. “MiniYOLOv3:Real-Time Object Detector for Embedded </a:t>
            </a:r>
            <a:r>
              <a:rPr lang="en-US" sz="2400" dirty="0" err="1"/>
              <a:t>Applications”.IEEE</a:t>
            </a:r>
            <a:r>
              <a:rPr lang="en-US" sz="2400" dirty="0"/>
              <a:t> Access 7 (2019) :133529- 133538.</a:t>
            </a:r>
          </a:p>
          <a:p>
            <a:r>
              <a:rPr lang="en-US" sz="2400" dirty="0"/>
              <a:t>
[3] </a:t>
            </a:r>
            <a:r>
              <a:rPr lang="en-US" sz="2400" dirty="0" err="1"/>
              <a:t>ZhenchaoOuyang</a:t>
            </a:r>
            <a:r>
              <a:rPr lang="en-US" sz="2400" dirty="0"/>
              <a:t>. “Deep CNN-Based Real-Time Traffic Light Detector for </a:t>
            </a:r>
            <a:r>
              <a:rPr lang="en-US" sz="2400" dirty="0" err="1"/>
              <a:t>SelfDriving</a:t>
            </a:r>
            <a:r>
              <a:rPr lang="en-US" sz="2400" dirty="0"/>
              <a:t> </a:t>
            </a:r>
            <a:r>
              <a:rPr lang="en-US" sz="2400" dirty="0" err="1"/>
              <a:t>Vehicles”.IEEE</a:t>
            </a:r>
            <a:r>
              <a:rPr lang="en-US" sz="2400" dirty="0"/>
              <a:t> Access 19 (2019):300-313.</a:t>
            </a:r>
          </a:p>
          <a:p>
            <a:r>
              <a:rPr lang="en-US" sz="2400" dirty="0"/>
              <a:t>
[4] Wei Fang. “</a:t>
            </a:r>
            <a:r>
              <a:rPr lang="en-US" sz="2400" dirty="0" err="1"/>
              <a:t>TinierYOLO:A</a:t>
            </a:r>
            <a:r>
              <a:rPr lang="en-US" sz="2400" dirty="0"/>
              <a:t> Real-Time Object Detection Method for Constrained  </a:t>
            </a:r>
            <a:r>
              <a:rPr lang="en-US" sz="2400" dirty="0" err="1"/>
              <a:t>Environments”.IEEE</a:t>
            </a:r>
            <a:r>
              <a:rPr lang="en-US" sz="2400" dirty="0"/>
              <a:t> Access 8 (2019) :1935-1944.</a:t>
            </a:r>
          </a:p>
          <a:p>
            <a:r>
              <a:rPr lang="en-US" sz="2400" dirty="0"/>
              <a:t>
[5] </a:t>
            </a:r>
            <a:r>
              <a:rPr lang="en-US" sz="2400" dirty="0" err="1"/>
              <a:t>Vidula</a:t>
            </a:r>
            <a:r>
              <a:rPr lang="en-US" sz="2400" dirty="0"/>
              <a:t> V.</a:t>
            </a:r>
            <a:r>
              <a:rPr lang="en-US" sz="2400" dirty="0" err="1"/>
              <a:t>Meshram</a:t>
            </a:r>
            <a:r>
              <a:rPr lang="en-US" sz="2400" dirty="0"/>
              <a:t>.“An Astute </a:t>
            </a:r>
            <a:r>
              <a:rPr lang="en-US" sz="2400" dirty="0" err="1"/>
              <a:t>Assisstive</a:t>
            </a:r>
            <a:r>
              <a:rPr lang="en-US" sz="2400" dirty="0"/>
              <a:t> Device for Mobility and object Recognition for Visually Impaired </a:t>
            </a:r>
            <a:r>
              <a:rPr lang="en-US" sz="2400" dirty="0" err="1"/>
              <a:t>People”.IEEE</a:t>
            </a:r>
            <a:r>
              <a:rPr lang="en-US" sz="2400" dirty="0"/>
              <a:t> Access 49 (2019) :449- 460.</a:t>
            </a:r>
          </a:p>
          <a:p>
            <a:r>
              <a:rPr lang="en-US" sz="2400" dirty="0"/>
              <a:t>
[6] </a:t>
            </a:r>
            <a:r>
              <a:rPr lang="en-US" sz="2400" dirty="0" err="1"/>
              <a:t>Kailaspatil</a:t>
            </a:r>
            <a:r>
              <a:rPr lang="en-US" sz="2400" dirty="0"/>
              <a:t>.“Fast Deep Neural Networks With Knowledge Guided Training and Predicted Regions of Interests for Real-Time Video Object </a:t>
            </a:r>
            <a:r>
              <a:rPr lang="en-US" sz="2400" dirty="0" err="1"/>
              <a:t>Detection”.IEEE</a:t>
            </a:r>
            <a:r>
              <a:rPr lang="en-US" sz="2400" dirty="0"/>
              <a:t> Access 6 (2018): 8990-8999.</a:t>
            </a:r>
          </a:p>
          <a:p>
            <a:endParaRPr lang="en-I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8B674-B0C8-B3F5-95E6-BE77038C930F}"/>
              </a:ext>
            </a:extLst>
          </p:cNvPr>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a:extLst>
              <a:ext uri="{FF2B5EF4-FFF2-40B4-BE49-F238E27FC236}">
                <a16:creationId xmlns:a16="http://schemas.microsoft.com/office/drawing/2014/main" id="{60088DDE-E242-48D9-5019-F8BFAE9A32C3}"/>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C63A3FAA-C062-F0B0-AE3B-203F16CA4B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
        <p:nvSpPr>
          <p:cNvPr id="6" name="TextBox 5">
            <a:extLst>
              <a:ext uri="{FF2B5EF4-FFF2-40B4-BE49-F238E27FC236}">
                <a16:creationId xmlns:a16="http://schemas.microsoft.com/office/drawing/2014/main" id="{4E9C2EAD-F14F-1AA8-3035-3830258D7E93}"/>
              </a:ext>
            </a:extLst>
          </p:cNvPr>
          <p:cNvSpPr txBox="1"/>
          <p:nvPr/>
        </p:nvSpPr>
        <p:spPr>
          <a:xfrm>
            <a:off x="988142" y="1194619"/>
            <a:ext cx="15830584" cy="4524315"/>
          </a:xfrm>
          <a:prstGeom prst="rect">
            <a:avLst/>
          </a:prstGeom>
          <a:noFill/>
        </p:spPr>
        <p:txBody>
          <a:bodyPr wrap="square">
            <a:spAutoFit/>
          </a:bodyPr>
          <a:lstStyle/>
          <a:p>
            <a:endParaRPr lang="en-US" sz="2400" dirty="0"/>
          </a:p>
          <a:p>
            <a:r>
              <a:rPr lang="en-US" sz="2400" dirty="0"/>
              <a:t>[7] </a:t>
            </a:r>
            <a:r>
              <a:rPr lang="en-US" sz="2400" dirty="0" err="1"/>
              <a:t>WenmingCao</a:t>
            </a:r>
            <a:r>
              <a:rPr lang="en-US" sz="2400" dirty="0"/>
              <a:t>. “Real-Time Online Multi-Object Tracking in Compressed </a:t>
            </a:r>
            <a:r>
              <a:rPr lang="en-US" sz="2400" dirty="0" err="1"/>
              <a:t>Domain”.IEEE</a:t>
            </a:r>
            <a:r>
              <a:rPr lang="en-US" sz="2400" dirty="0"/>
              <a:t> Access 7 (2019): 76489-76499.</a:t>
            </a:r>
          </a:p>
          <a:p>
            <a:r>
              <a:rPr lang="en-US" sz="2400" dirty="0"/>
              <a:t>
[8] </a:t>
            </a:r>
            <a:r>
              <a:rPr lang="en-US" sz="2400" dirty="0" err="1"/>
              <a:t>Meimei</a:t>
            </a:r>
            <a:r>
              <a:rPr lang="en-US" sz="2400" dirty="0"/>
              <a:t> Gong. “Real-Time Detection and Motion Recognition of Human </a:t>
            </a:r>
            <a:r>
              <a:rPr lang="en-US" sz="2400" dirty="0" err="1"/>
              <a:t>MovingObjects</a:t>
            </a:r>
            <a:r>
              <a:rPr lang="en-US" sz="2400" dirty="0"/>
              <a:t> Based on Deep Learning and Multi-Scale Feature Fusion in </a:t>
            </a:r>
            <a:r>
              <a:rPr lang="en-US" sz="2400" dirty="0" err="1"/>
              <a:t>Video”.IEEE</a:t>
            </a:r>
            <a:r>
              <a:rPr lang="en-US" sz="2400" dirty="0"/>
              <a:t> Access 8 (2020):25811- 25822.</a:t>
            </a:r>
          </a:p>
          <a:p>
            <a:r>
              <a:rPr lang="en-US" sz="2400" dirty="0"/>
              <a:t>
[9] </a:t>
            </a:r>
            <a:r>
              <a:rPr lang="en-US" sz="2400" dirty="0" err="1"/>
              <a:t>Kiruthika.U</a:t>
            </a:r>
            <a:r>
              <a:rPr lang="en-US" sz="2400" dirty="0"/>
              <a:t>. Efficient agent-based negotiation by predicting opponent preferences using AHP. Journal of applied research and technology, 16(1), 22-34.</a:t>
            </a:r>
          </a:p>
          <a:p>
            <a:r>
              <a:rPr lang="en-US" sz="2400" dirty="0"/>
              <a:t>
[10] N. </a:t>
            </a:r>
            <a:r>
              <a:rPr lang="en-US" sz="2400" dirty="0" err="1"/>
              <a:t>Senthil</a:t>
            </a:r>
            <a:r>
              <a:rPr lang="en-US" sz="2400" dirty="0"/>
              <a:t> </a:t>
            </a:r>
            <a:r>
              <a:rPr lang="en-US" sz="2400" dirty="0" err="1"/>
              <a:t>kumar</a:t>
            </a:r>
            <a:r>
              <a:rPr lang="en-US" sz="2400" dirty="0"/>
              <a:t>. “SMART EYE FOR VISUALLY IMPAIRED PEOPLE”, International Research Journal of Engineering and Technology, Volume: 07 Issue:06, June 2020.</a:t>
            </a:r>
          </a:p>
          <a:p>
            <a:endParaRPr lang="en-IN" sz="2400" dirty="0"/>
          </a:p>
        </p:txBody>
      </p:sp>
    </p:spTree>
    <p:extLst>
      <p:ext uri="{BB962C8B-B14F-4D97-AF65-F5344CB8AC3E}">
        <p14:creationId xmlns:p14="http://schemas.microsoft.com/office/powerpoint/2010/main" val="1628237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a:t>DEPARTMENT OF COMPUTER SCIENCE &amp; ENGINEERING   / PROJECT TITLE</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December 5,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2855077"/>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OBJECTIVES</a:t>
            </a:r>
          </a:p>
          <a:p>
            <a:pPr algn="ctr"/>
            <a:endParaRPr lang="en-IN" sz="24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a:p>
            <a:pPr lvl="1" algn="ctr">
              <a:lnSpc>
                <a:spcPct val="150000"/>
              </a:lnSpc>
            </a:pPr>
            <a:endParaRPr lang="en-IN" sz="3600" b="1" dirty="0">
              <a:latin typeface="Times New Roman" pitchFamily="18" charset="0"/>
              <a:cs typeface="Times New Roman" pitchFamily="18" charset="0"/>
            </a:endParaRPr>
          </a:p>
        </p:txBody>
      </p:sp>
      <p:sp>
        <p:nvSpPr>
          <p:cNvPr id="6" name="Rectangle 5"/>
          <p:cNvSpPr/>
          <p:nvPr/>
        </p:nvSpPr>
        <p:spPr>
          <a:xfrm>
            <a:off x="806898" y="2693616"/>
            <a:ext cx="15696547" cy="5632311"/>
          </a:xfrm>
          <a:prstGeom prst="rect">
            <a:avLst/>
          </a:prstGeom>
        </p:spPr>
        <p:txBody>
          <a:bodyPr wrap="square">
            <a:spAutoFit/>
          </a:bodyPr>
          <a:lstStyle/>
          <a:p>
            <a:pPr marL="342900" indent="-342900">
              <a:buFont typeface="Arial" panose="020B0604020202020204" pitchFamily="34" charset="0"/>
              <a:buChar char="•"/>
            </a:pPr>
            <a:r>
              <a:rPr lang="en-US" sz="2400" b="1" dirty="0"/>
              <a:t>Aim of the Project</a:t>
            </a:r>
            <a:r>
              <a:rPr lang="en-US" sz="2400" dirty="0"/>
              <a:t>: A novel navigation system is designed and implemented which helps blind people to navigate safely. ATMEGA16 microcontroller was used to develop the smart obstacle detection system which allows the blind person to avoid obstacles using the feedback through vibration and voice. </a:t>
            </a:r>
          </a:p>
          <a:p>
            <a:pPr marL="342900" indent="-342900">
              <a:buFont typeface="Arial" panose="020B0604020202020204" pitchFamily="34" charset="0"/>
              <a:buChar char="•"/>
            </a:pPr>
            <a:r>
              <a:rPr lang="en-US" sz="2400" dirty="0"/>
              <a:t>ultrasonic sensors is to assist visually impaired individuals in safely and independently navigating their environment. Ultrasonic sensors work by emitting sound waves at a frequency higher than the audible range for humans. When these sound waves hit an object, they bounce back to the sensor, allowing it to measure the distance to that object.</a:t>
            </a:r>
          </a:p>
          <a:p>
            <a:pPr marL="342900" indent="-342900">
              <a:buFont typeface="Arial" panose="020B0604020202020204" pitchFamily="34" charset="0"/>
              <a:buChar char="•"/>
            </a:pPr>
            <a:r>
              <a:rPr lang="en-US" sz="2400" b="1" dirty="0"/>
              <a:t>Scope of the Project</a:t>
            </a:r>
            <a:r>
              <a:rPr lang="en-US" sz="2400" dirty="0"/>
              <a:t>: In this project a walking stick has been designed to help the blind person to detect obstacles and navigate towards the destination. The proposed walking stick consists of a microcontroller, infrared sensors, a GPS receiver, label surface detection, a buzzer and a vibrating motor.</a:t>
            </a:r>
          </a:p>
          <a:p>
            <a:pPr marL="342900" indent="-342900">
              <a:buFont typeface="Arial" panose="020B0604020202020204" pitchFamily="34" charset="0"/>
              <a:buChar char="•"/>
            </a:pPr>
            <a:r>
              <a:rPr lang="en-US" sz="2400" dirty="0"/>
              <a:t>The scope of a project for a blind people navigation system using ultrasonic sensors includes developing the hardware and software necessary for real-time obstacle detection and navigation, creating an intuitive user interface that provides audio or haptic feedback, implementing algorithms for pathfinding and decision-making, conducting user testing to gather feedback and improve the system, and exploring integration with other technologies like GPS or smartphone apps to enhance functionality. Additionally, it involves engaging with the visually impaired community to ensure the system meets their needs and considering future enhancements to improve navigation capabilities.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sp>
        <p:nvSpPr>
          <p:cNvPr id="9" name="TextBox 8"/>
          <p:cNvSpPr txBox="1"/>
          <p:nvPr/>
        </p:nvSpPr>
        <p:spPr>
          <a:xfrm>
            <a:off x="4114800" y="8395855"/>
            <a:ext cx="7024255" cy="830997"/>
          </a:xfrm>
          <a:prstGeom prst="rect">
            <a:avLst/>
          </a:prstGeom>
          <a:noFill/>
        </p:spPr>
        <p:txBody>
          <a:bodyPr wrap="square" rtlCol="0">
            <a:spAutoFit/>
          </a:bodyPr>
          <a:lstStyle/>
          <a:p>
            <a:r>
              <a:rPr lang="en-IN" sz="2400" dirty="0"/>
              <a:t>Include as GANTT CHART</a:t>
            </a:r>
          </a:p>
          <a:p>
            <a:r>
              <a:rPr lang="en-IN" sz="2400" dirty="0"/>
              <a:t>Include timeline  from October 2023 to January 2024. </a:t>
            </a:r>
          </a:p>
        </p:txBody>
      </p:sp>
      <p:pic>
        <p:nvPicPr>
          <p:cNvPr id="22530" name="Picture 2" descr="Gantt Chart Example by ProductPlan"/>
          <p:cNvPicPr>
            <a:picLocks noChangeAspect="1" noChangeArrowheads="1"/>
          </p:cNvPicPr>
          <p:nvPr/>
        </p:nvPicPr>
        <p:blipFill>
          <a:blip r:embed="rId3"/>
          <a:srcRect/>
          <a:stretch>
            <a:fillRect/>
          </a:stretch>
        </p:blipFill>
        <p:spPr bwMode="auto">
          <a:xfrm>
            <a:off x="3688483" y="1605768"/>
            <a:ext cx="9341716" cy="6230853"/>
          </a:xfrm>
          <a:prstGeom prst="rect">
            <a:avLst/>
          </a:prstGeom>
          <a:noFill/>
        </p:spPr>
      </p:pic>
      <p:sp>
        <p:nvSpPr>
          <p:cNvPr id="10" name="TextBox 9"/>
          <p:cNvSpPr txBox="1"/>
          <p:nvPr/>
        </p:nvSpPr>
        <p:spPr>
          <a:xfrm>
            <a:off x="893618" y="1787236"/>
            <a:ext cx="4509655" cy="461665"/>
          </a:xfrm>
          <a:prstGeom prst="rect">
            <a:avLst/>
          </a:prstGeom>
          <a:noFill/>
        </p:spPr>
        <p:txBody>
          <a:bodyPr wrap="square" rtlCol="0">
            <a:spAutoFit/>
          </a:bodyPr>
          <a:lstStyle/>
          <a:p>
            <a:r>
              <a:rPr lang="en-IN" sz="2400" dirty="0"/>
              <a:t>Sample Gantt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6" name="Rectangle 5"/>
          <p:cNvSpPr/>
          <p:nvPr/>
        </p:nvSpPr>
        <p:spPr>
          <a:xfrm>
            <a:off x="1091381" y="1342797"/>
            <a:ext cx="15804236" cy="6401753"/>
          </a:xfrm>
          <a:prstGeom prst="rect">
            <a:avLst/>
          </a:prstGeom>
        </p:spPr>
        <p:txBody>
          <a:bodyPr wrap="square">
            <a:spAutoFit/>
          </a:bodyPr>
          <a:lstStyle/>
          <a:p>
            <a:pPr>
              <a:buFont typeface="Arial" pitchFamily="34" charset="0"/>
              <a:buChar char="•"/>
            </a:pPr>
            <a:r>
              <a:rPr lang="en-US" sz="2800" dirty="0"/>
              <a:t> Healthcare system is facing the digital transformations with the use of healthcare information system, electronic medical record, wearable and smart devices and handheld.</a:t>
            </a:r>
          </a:p>
          <a:p>
            <a:pPr>
              <a:buFont typeface="Arial" pitchFamily="34" charset="0"/>
              <a:buChar char="•"/>
            </a:pPr>
            <a:r>
              <a:rPr lang="en-US" sz="2800" dirty="0"/>
              <a:t> A navigation system for the personals with low visual impairments means; a system capable of providing accurate navigation facilities and capable of avoiding obstacle in the route towards their destination.</a:t>
            </a:r>
          </a:p>
          <a:p>
            <a:pPr>
              <a:buFont typeface="Arial" pitchFamily="34" charset="0"/>
              <a:buChar char="•"/>
            </a:pPr>
            <a:r>
              <a:rPr lang="en-US" sz="2800" dirty="0"/>
              <a:t>The development of navigation devices to make it possible to guide the blind through indoor and or outdoor surroundings to move and travel in unfamiliar surroundings is a challenging issue.</a:t>
            </a:r>
          </a:p>
          <a:p>
            <a:pPr>
              <a:buFont typeface="Arial" pitchFamily="34" charset="0"/>
              <a:buChar char="•"/>
            </a:pPr>
            <a:r>
              <a:rPr lang="en-US" sz="2800" dirty="0"/>
              <a:t>It is a challenging issue because of the major deficiencies such as, lack of preview, less knowledge of the surrounding, and limited access of the information for positioning.</a:t>
            </a:r>
          </a:p>
          <a:p>
            <a:pPr>
              <a:buFont typeface="Arial" pitchFamily="34" charset="0"/>
              <a:buChar char="•"/>
            </a:pPr>
            <a:r>
              <a:rPr lang="en-US" sz="2800" dirty="0"/>
              <a:t>Researchers are trying to develop a system that can make blind people more independent and to become aware of their surroundings.</a:t>
            </a:r>
          </a:p>
          <a:p>
            <a:pPr>
              <a:buFont typeface="Arial" pitchFamily="34" charset="0"/>
              <a:buChar char="•"/>
            </a:pPr>
            <a:r>
              <a:rPr lang="en-US" sz="2800" dirty="0"/>
              <a:t>The use of technological navigation system is one of the significant cases to deal with the miniaturization of electronics and the enhancement in processing power and sensing capabilities. According to the World Health Organization (WHO) about 285 million people are visually impaired out of which 39 million people are blin</a:t>
            </a:r>
            <a:endParaRPr lang="en-IN" sz="28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a:xfrm>
            <a:off x="3022052" y="8320031"/>
            <a:ext cx="7234206" cy="547688"/>
          </a:xfrm>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pic>
        <p:nvPicPr>
          <p:cNvPr id="6" name="Picture 5">
            <a:extLst>
              <a:ext uri="{FF2B5EF4-FFF2-40B4-BE49-F238E27FC236}">
                <a16:creationId xmlns:a16="http://schemas.microsoft.com/office/drawing/2014/main" id="{72ED975D-7E74-FF60-7F64-1FBD60BD2795}"/>
              </a:ext>
            </a:extLst>
          </p:cNvPr>
          <p:cNvPicPr>
            <a:picLocks noChangeAspect="1"/>
          </p:cNvPicPr>
          <p:nvPr/>
        </p:nvPicPr>
        <p:blipFill>
          <a:blip r:embed="rId2"/>
          <a:stretch>
            <a:fillRect/>
          </a:stretch>
        </p:blipFill>
        <p:spPr>
          <a:xfrm>
            <a:off x="1645921" y="2221952"/>
            <a:ext cx="15639263" cy="60980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6" name="Picture 5">
            <a:extLst>
              <a:ext uri="{FF2B5EF4-FFF2-40B4-BE49-F238E27FC236}">
                <a16:creationId xmlns:a16="http://schemas.microsoft.com/office/drawing/2014/main" id="{92CFB53D-FA90-8DA1-0AE5-9E9555F186BB}"/>
              </a:ext>
            </a:extLst>
          </p:cNvPr>
          <p:cNvPicPr>
            <a:picLocks noChangeAspect="1"/>
          </p:cNvPicPr>
          <p:nvPr/>
        </p:nvPicPr>
        <p:blipFill>
          <a:blip r:embed="rId2"/>
          <a:stretch>
            <a:fillRect/>
          </a:stretch>
        </p:blipFill>
        <p:spPr>
          <a:xfrm>
            <a:off x="1645922" y="2210431"/>
            <a:ext cx="15172804" cy="4647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December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6" name="Rectangle 5"/>
          <p:cNvSpPr/>
          <p:nvPr/>
        </p:nvSpPr>
        <p:spPr>
          <a:xfrm>
            <a:off x="2327564" y="2451207"/>
            <a:ext cx="13487400" cy="526297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MODULE 1</a:t>
            </a:r>
            <a:r>
              <a:rPr lang="en-US" sz="2800" dirty="0">
                <a:latin typeface="Times New Roman" panose="02020603050405020304" pitchFamily="18" charset="0"/>
                <a:cs typeface="Times New Roman" panose="02020603050405020304" pitchFamily="18" charset="0"/>
              </a:rPr>
              <a:t>:</a:t>
            </a:r>
            <a:r>
              <a:rPr lang="en-IN" sz="2800" dirty="0"/>
              <a:t>COLLECTION DATA AND MANIPULATION</a:t>
            </a:r>
          </a:p>
          <a:p>
            <a:r>
              <a:rPr lang="en-US" sz="2800" dirty="0"/>
              <a:t>• This paper describes the development of a navigation aid in order to assist blind and visually impaired people to navigate easily, safely and to detect any obstacles.</a:t>
            </a:r>
          </a:p>
          <a:p>
            <a:r>
              <a:rPr lang="en-US" sz="2800" dirty="0"/>
              <a:t>• The system is based on a microcontroller with synthetic speech output. In addition, it consists of two vibrators, two ultrasonic sensors mounted on the user’s shoulders and another one integrated into the cane. </a:t>
            </a:r>
          </a:p>
          <a:p>
            <a:r>
              <a:rPr lang="en-US" sz="2800" dirty="0"/>
              <a:t>• This aid is able to give information to the blind about urban walking routes and to provide real-time information on the distance of over-hanging obstacles within six meters along the travel path ahead of the user. </a:t>
            </a:r>
          </a:p>
          <a:p>
            <a:r>
              <a:rPr lang="en-US" sz="2800" dirty="0"/>
              <a:t>• The suggested system consists then in sensing the surrounding environment via sonar sensors and sending vibro-tactile feedback to the user of the position of the closest obstacles in range. For the ultrasonic cane, it is used to detect any obstacle on the ground</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507</TotalTime>
  <Words>3047</Words>
  <Application>Microsoft Office PowerPoint</Application>
  <PresentationFormat>Custom</PresentationFormat>
  <Paragraphs>333</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Rahil Shaik</cp:lastModifiedBy>
  <cp:revision>23</cp:revision>
  <dcterms:modified xsi:type="dcterms:W3CDTF">2024-12-05T03:31:54Z</dcterms:modified>
</cp:coreProperties>
</file>