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56" r:id="rId5"/>
    <p:sldId id="258" r:id="rId6"/>
    <p:sldId id="257" r:id="rId7"/>
    <p:sldId id="259" r:id="rId8"/>
    <p:sldId id="260" r:id="rId9"/>
    <p:sldId id="261"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il Akram" initials="RA" lastIdx="1" clrIdx="0">
    <p:extLst>
      <p:ext uri="{19B8F6BF-5375-455C-9EA6-DF929625EA0E}">
        <p15:presenceInfo xmlns:p15="http://schemas.microsoft.com/office/powerpoint/2012/main" userId="S::rahakram@in.ibm.com::29df6b08-6423-45d0-9963-48f5aa64d32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0" autoAdjust="0"/>
    <p:restoredTop sz="94660"/>
  </p:normalViewPr>
  <p:slideViewPr>
    <p:cSldViewPr snapToGrid="0">
      <p:cViewPr varScale="1">
        <p:scale>
          <a:sx n="81" d="100"/>
          <a:sy n="81" d="100"/>
        </p:scale>
        <p:origin x="87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394617-0C79-4833-88F6-6C44AB82C90E}" type="datetimeFigureOut">
              <a:rPr lang="en-IN" smtClean="0"/>
              <a:t>01-06-2020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E7930-0D8F-47B0-B5F0-8600E651BC32}" type="slidenum">
              <a:rPr lang="en-IN" smtClean="0"/>
              <a:t>‹#›</a:t>
            </a:fld>
            <a:endParaRPr lang="en-IN"/>
          </a:p>
        </p:txBody>
      </p:sp>
    </p:spTree>
    <p:extLst>
      <p:ext uri="{BB962C8B-B14F-4D97-AF65-F5344CB8AC3E}">
        <p14:creationId xmlns:p14="http://schemas.microsoft.com/office/powerpoint/2010/main" val="560012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Sequence of the steps performed by Robot	</a:t>
            </a:r>
            <a:endParaRPr lang="en-IN" dirty="0"/>
          </a:p>
        </p:txBody>
      </p:sp>
      <p:sp>
        <p:nvSpPr>
          <p:cNvPr id="4" name="Slide Number Placeholder 3"/>
          <p:cNvSpPr>
            <a:spLocks noGrp="1"/>
          </p:cNvSpPr>
          <p:nvPr>
            <p:ph type="sldNum" sz="quarter" idx="5"/>
          </p:nvPr>
        </p:nvSpPr>
        <p:spPr/>
        <p:txBody>
          <a:bodyPr/>
          <a:lstStyle/>
          <a:p>
            <a:fld id="{FA3E7930-0D8F-47B0-B5F0-8600E651BC32}" type="slidenum">
              <a:rPr lang="en-IN" smtClean="0"/>
              <a:t>9</a:t>
            </a:fld>
            <a:endParaRPr lang="en-IN"/>
          </a:p>
        </p:txBody>
      </p:sp>
    </p:spTree>
    <p:extLst>
      <p:ext uri="{BB962C8B-B14F-4D97-AF65-F5344CB8AC3E}">
        <p14:creationId xmlns:p14="http://schemas.microsoft.com/office/powerpoint/2010/main" val="4223479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bm.webex.com/recordingservice/sites/ibm/recording/playback/5d92e6435f544f53821241281d8f0a84" TargetMode="Externa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47855-948B-4BF7-9B6C-BAA77CD368D4}"/>
              </a:ext>
            </a:extLst>
          </p:cNvPr>
          <p:cNvSpPr>
            <a:spLocks noGrp="1"/>
          </p:cNvSpPr>
          <p:nvPr>
            <p:ph type="ctrTitle"/>
          </p:nvPr>
        </p:nvSpPr>
        <p:spPr>
          <a:xfrm>
            <a:off x="999460" y="2009553"/>
            <a:ext cx="8274543" cy="1254643"/>
          </a:xfrm>
        </p:spPr>
        <p:txBody>
          <a:bodyPr/>
          <a:lstStyle/>
          <a:p>
            <a:r>
              <a:rPr lang="en-IN" sz="2800" dirty="0"/>
              <a:t>GPS –Robotic Process Automation Using UiPath</a:t>
            </a:r>
          </a:p>
        </p:txBody>
      </p:sp>
      <p:sp>
        <p:nvSpPr>
          <p:cNvPr id="3" name="Subtitle 2">
            <a:extLst>
              <a:ext uri="{FF2B5EF4-FFF2-40B4-BE49-F238E27FC236}">
                <a16:creationId xmlns:a16="http://schemas.microsoft.com/office/drawing/2014/main" id="{0A106176-44EC-4DD5-99D5-29394AF9C130}"/>
              </a:ext>
            </a:extLst>
          </p:cNvPr>
          <p:cNvSpPr>
            <a:spLocks noGrp="1"/>
          </p:cNvSpPr>
          <p:nvPr>
            <p:ph type="subTitle" idx="1"/>
          </p:nvPr>
        </p:nvSpPr>
        <p:spPr/>
        <p:txBody>
          <a:bodyPr/>
          <a:lstStyle/>
          <a:p>
            <a:r>
              <a:rPr lang="en-IN" dirty="0"/>
              <a:t>Rahil Akram</a:t>
            </a:r>
          </a:p>
          <a:p>
            <a:r>
              <a:rPr lang="en-IN" dirty="0"/>
              <a:t>IBM India Pvt Ltd – AT&amp;T Account </a:t>
            </a:r>
          </a:p>
        </p:txBody>
      </p:sp>
    </p:spTree>
    <p:extLst>
      <p:ext uri="{BB962C8B-B14F-4D97-AF65-F5344CB8AC3E}">
        <p14:creationId xmlns:p14="http://schemas.microsoft.com/office/powerpoint/2010/main" val="437503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2A40-A1A9-4EE1-B6BE-027A3442E95F}"/>
              </a:ext>
            </a:extLst>
          </p:cNvPr>
          <p:cNvSpPr>
            <a:spLocks noGrp="1"/>
          </p:cNvSpPr>
          <p:nvPr>
            <p:ph type="title"/>
          </p:nvPr>
        </p:nvSpPr>
        <p:spPr>
          <a:xfrm>
            <a:off x="677334" y="308759"/>
            <a:ext cx="8596668" cy="639330"/>
          </a:xfrm>
        </p:spPr>
        <p:txBody>
          <a:bodyPr anchor="t">
            <a:normAutofit/>
          </a:bodyPr>
          <a:lstStyle/>
          <a:p>
            <a:r>
              <a:rPr lang="en-US" sz="2800" dirty="0"/>
              <a:t>Email Notification to Stakeholders</a:t>
            </a:r>
            <a:endParaRPr lang="en-IN" sz="2800" dirty="0"/>
          </a:p>
        </p:txBody>
      </p:sp>
      <p:sp>
        <p:nvSpPr>
          <p:cNvPr id="3" name="Content Placeholder 2">
            <a:extLst>
              <a:ext uri="{FF2B5EF4-FFF2-40B4-BE49-F238E27FC236}">
                <a16:creationId xmlns:a16="http://schemas.microsoft.com/office/drawing/2014/main" id="{ABCBBBB3-C849-4204-AE76-48CFAAF2F915}"/>
              </a:ext>
            </a:extLst>
          </p:cNvPr>
          <p:cNvSpPr>
            <a:spLocks noGrp="1"/>
          </p:cNvSpPr>
          <p:nvPr>
            <p:ph idx="1"/>
          </p:nvPr>
        </p:nvSpPr>
        <p:spPr>
          <a:xfrm>
            <a:off x="677334" y="2160589"/>
            <a:ext cx="3957349" cy="3749323"/>
          </a:xfrm>
        </p:spPr>
        <p:txBody>
          <a:bodyPr>
            <a:normAutofit/>
          </a:bodyPr>
          <a:lstStyle/>
          <a:p>
            <a:r>
              <a:rPr lang="en-US" dirty="0"/>
              <a:t>Robot sends out a Email Notification to all the stakeholders after the execution is completed. </a:t>
            </a:r>
          </a:p>
          <a:p>
            <a:pPr marL="0" indent="0">
              <a:buNone/>
            </a:pPr>
            <a:endParaRPr lang="en-IN" dirty="0"/>
          </a:p>
        </p:txBody>
      </p:sp>
      <p:pic>
        <p:nvPicPr>
          <p:cNvPr id="4" name="Picture 3">
            <a:extLst>
              <a:ext uri="{FF2B5EF4-FFF2-40B4-BE49-F238E27FC236}">
                <a16:creationId xmlns:a16="http://schemas.microsoft.com/office/drawing/2014/main" id="{6CC2C257-17C6-40D5-A20D-F26984FA3492}"/>
              </a:ext>
            </a:extLst>
          </p:cNvPr>
          <p:cNvPicPr>
            <a:picLocks noChangeAspect="1"/>
          </p:cNvPicPr>
          <p:nvPr/>
        </p:nvPicPr>
        <p:blipFill>
          <a:blip r:embed="rId2"/>
          <a:stretch>
            <a:fillRect/>
          </a:stretch>
        </p:blipFill>
        <p:spPr>
          <a:xfrm>
            <a:off x="4884517" y="2453832"/>
            <a:ext cx="4699322" cy="2291787"/>
          </a:xfrm>
          <a:prstGeom prst="rect">
            <a:avLst/>
          </a:prstGeom>
        </p:spPr>
      </p:pic>
    </p:spTree>
    <p:extLst>
      <p:ext uri="{BB962C8B-B14F-4D97-AF65-F5344CB8AC3E}">
        <p14:creationId xmlns:p14="http://schemas.microsoft.com/office/powerpoint/2010/main" val="500556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8641-C30A-42DE-BB95-E8BE69805AAE}"/>
              </a:ext>
            </a:extLst>
          </p:cNvPr>
          <p:cNvSpPr>
            <a:spLocks noGrp="1"/>
          </p:cNvSpPr>
          <p:nvPr>
            <p:ph type="title"/>
          </p:nvPr>
        </p:nvSpPr>
        <p:spPr>
          <a:xfrm>
            <a:off x="677334" y="261258"/>
            <a:ext cx="8596668" cy="555379"/>
          </a:xfrm>
        </p:spPr>
        <p:txBody>
          <a:bodyPr>
            <a:normAutofit fontScale="90000"/>
          </a:bodyPr>
          <a:lstStyle/>
          <a:p>
            <a:r>
              <a:rPr lang="en-US" sz="3100" b="1" dirty="0"/>
              <a:t>Benefits of UiPath in GPS to AT&amp;T </a:t>
            </a:r>
            <a:br>
              <a:rPr lang="en-US" b="1" dirty="0">
                <a:solidFill>
                  <a:schemeClr val="tx1"/>
                </a:solidFill>
              </a:rPr>
            </a:br>
            <a:endParaRPr lang="en-IN" dirty="0"/>
          </a:p>
        </p:txBody>
      </p:sp>
      <p:sp>
        <p:nvSpPr>
          <p:cNvPr id="3" name="Content Placeholder 2">
            <a:extLst>
              <a:ext uri="{FF2B5EF4-FFF2-40B4-BE49-F238E27FC236}">
                <a16:creationId xmlns:a16="http://schemas.microsoft.com/office/drawing/2014/main" id="{46538C17-C847-4F3F-A3CC-DAFE7688622C}"/>
              </a:ext>
            </a:extLst>
          </p:cNvPr>
          <p:cNvSpPr>
            <a:spLocks noGrp="1"/>
          </p:cNvSpPr>
          <p:nvPr>
            <p:ph idx="1"/>
          </p:nvPr>
        </p:nvSpPr>
        <p:spPr>
          <a:xfrm>
            <a:off x="677334" y="938153"/>
            <a:ext cx="8596668" cy="5103210"/>
          </a:xfrm>
        </p:spPr>
        <p:txBody>
          <a:bodyPr>
            <a:normAutofit/>
          </a:bodyPr>
          <a:lstStyle/>
          <a:p>
            <a:r>
              <a:rPr lang="en-US" sz="1600" dirty="0">
                <a:solidFill>
                  <a:schemeClr val="tx1"/>
                </a:solidFill>
              </a:rPr>
              <a:t>Community Edition version of this tool is free of cost and for Unlimited duration.</a:t>
            </a:r>
          </a:p>
          <a:p>
            <a:r>
              <a:rPr lang="en-US" dirty="0">
                <a:solidFill>
                  <a:schemeClr val="tx1"/>
                </a:solidFill>
              </a:rPr>
              <a:t> It significantly reduces the time taken for doing sanity Activity in GPS ( From 40min == to 15 mins)</a:t>
            </a:r>
          </a:p>
          <a:p>
            <a:r>
              <a:rPr lang="en-US" dirty="0">
                <a:solidFill>
                  <a:schemeClr val="tx1"/>
                </a:solidFill>
              </a:rPr>
              <a:t>  Automated failure recovery from the point of failure.</a:t>
            </a:r>
          </a:p>
          <a:p>
            <a:r>
              <a:rPr lang="en-US" dirty="0">
                <a:solidFill>
                  <a:schemeClr val="tx1"/>
                </a:solidFill>
              </a:rPr>
              <a:t>Responds to users with a screenshot of the failure point so they can take a corrective action on it.</a:t>
            </a:r>
          </a:p>
          <a:p>
            <a:pPr lvl="1"/>
            <a:endParaRPr lang="en-US" dirty="0">
              <a:solidFill>
                <a:schemeClr val="tx1"/>
              </a:solidFill>
            </a:endParaRPr>
          </a:p>
          <a:p>
            <a:r>
              <a:rPr lang="en-US" sz="1600" b="1" dirty="0">
                <a:solidFill>
                  <a:schemeClr val="tx1"/>
                </a:solidFill>
              </a:rPr>
              <a:t>Future Work Plan</a:t>
            </a:r>
          </a:p>
          <a:p>
            <a:pPr marL="514064" lvl="1" indent="-171450">
              <a:buFont typeface="Wingdings" panose="05000000000000000000" pitchFamily="2" charset="2"/>
              <a:buChar char="§"/>
            </a:pPr>
            <a:r>
              <a:rPr lang="en-US" dirty="0">
                <a:solidFill>
                  <a:schemeClr val="tx1"/>
                </a:solidFill>
              </a:rPr>
              <a:t>We can automate even other screens of GPS workflow and complete the user tasks automatically. This approach can be used to Automate vast number of Regression Test cases and also Progression testing without manual steps.</a:t>
            </a:r>
            <a:endParaRPr lang="en-IN" dirty="0"/>
          </a:p>
        </p:txBody>
      </p:sp>
    </p:spTree>
    <p:extLst>
      <p:ext uri="{BB962C8B-B14F-4D97-AF65-F5344CB8AC3E}">
        <p14:creationId xmlns:p14="http://schemas.microsoft.com/office/powerpoint/2010/main" val="2260073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B2AC-46B2-4D60-A911-7F29718C8118}"/>
              </a:ext>
            </a:extLst>
          </p:cNvPr>
          <p:cNvSpPr>
            <a:spLocks noGrp="1"/>
          </p:cNvSpPr>
          <p:nvPr>
            <p:ph type="title"/>
          </p:nvPr>
        </p:nvSpPr>
        <p:spPr>
          <a:xfrm>
            <a:off x="677334" y="237506"/>
            <a:ext cx="8596668" cy="662584"/>
          </a:xfrm>
        </p:spPr>
        <p:txBody>
          <a:bodyPr>
            <a:normAutofit/>
          </a:bodyPr>
          <a:lstStyle/>
          <a:p>
            <a:r>
              <a:rPr lang="en-IN" sz="2800" dirty="0"/>
              <a:t>References </a:t>
            </a:r>
          </a:p>
        </p:txBody>
      </p:sp>
      <p:graphicFrame>
        <p:nvGraphicFramePr>
          <p:cNvPr id="11" name="Content Placeholder 10">
            <a:extLst>
              <a:ext uri="{FF2B5EF4-FFF2-40B4-BE49-F238E27FC236}">
                <a16:creationId xmlns:a16="http://schemas.microsoft.com/office/drawing/2014/main" id="{420149F0-ADDD-4564-B436-54A1A6F58408}"/>
              </a:ext>
            </a:extLst>
          </p:cNvPr>
          <p:cNvGraphicFramePr>
            <a:graphicFrameLocks noGrp="1"/>
          </p:cNvGraphicFramePr>
          <p:nvPr>
            <p:ph idx="1"/>
            <p:extLst>
              <p:ext uri="{D42A27DB-BD31-4B8C-83A1-F6EECF244321}">
                <p14:modId xmlns:p14="http://schemas.microsoft.com/office/powerpoint/2010/main" val="1744416716"/>
              </p:ext>
            </p:extLst>
          </p:nvPr>
        </p:nvGraphicFramePr>
        <p:xfrm>
          <a:off x="788668" y="1175657"/>
          <a:ext cx="8485334" cy="3824611"/>
        </p:xfrm>
        <a:graphic>
          <a:graphicData uri="http://schemas.openxmlformats.org/drawingml/2006/table">
            <a:tbl>
              <a:tblPr/>
              <a:tblGrid>
                <a:gridCol w="8485334">
                  <a:extLst>
                    <a:ext uri="{9D8B030D-6E8A-4147-A177-3AD203B41FA5}">
                      <a16:colId xmlns:a16="http://schemas.microsoft.com/office/drawing/2014/main" val="1974337759"/>
                    </a:ext>
                  </a:extLst>
                </a:gridCol>
              </a:tblGrid>
              <a:tr h="783923">
                <a:tc>
                  <a:txBody>
                    <a:bodyPr/>
                    <a:lstStyle/>
                    <a:p>
                      <a:r>
                        <a:rPr lang="en-US" b="1" dirty="0">
                          <a:effectLst/>
                          <a:latin typeface="Calibri" panose="020F0502020204030204" pitchFamily="34" charset="0"/>
                        </a:rPr>
                        <a:t>Rahil Akram's Personal Room-20200523 2153-1 </a:t>
                      </a:r>
                      <a:br>
                        <a:rPr lang="en-US" dirty="0">
                          <a:effectLst/>
                        </a:rPr>
                      </a:br>
                      <a:r>
                        <a:rPr lang="en-US" b="1" dirty="0">
                          <a:effectLst/>
                          <a:latin typeface="Calibri" panose="020F0502020204030204" pitchFamily="34" charset="0"/>
                        </a:rPr>
                        <a:t> </a:t>
                      </a:r>
                      <a:endParaRPr lang="en-US" dirty="0">
                        <a:effectLst/>
                      </a:endParaRPr>
                    </a:p>
                  </a:txBody>
                  <a:tcPr marL="0" marR="0" marT="0" marB="0" anchor="ctr">
                    <a:lnL>
                      <a:noFill/>
                    </a:lnL>
                    <a:lnR>
                      <a:noFill/>
                    </a:lnR>
                    <a:lnT>
                      <a:noFill/>
                    </a:lnT>
                    <a:lnB>
                      <a:noFill/>
                    </a:lnB>
                  </a:tcPr>
                </a:tc>
                <a:extLst>
                  <a:ext uri="{0D108BD9-81ED-4DB2-BD59-A6C34878D82A}">
                    <a16:rowId xmlns:a16="http://schemas.microsoft.com/office/drawing/2014/main" val="1217118452"/>
                  </a:ext>
                </a:extLst>
              </a:tr>
              <a:tr h="760172">
                <a:tc>
                  <a:txBody>
                    <a:bodyPr/>
                    <a:lstStyle/>
                    <a:p>
                      <a:r>
                        <a:rPr lang="en-US" dirty="0">
                          <a:effectLst/>
                          <a:latin typeface="Calibri" panose="020F0502020204030204" pitchFamily="34" charset="0"/>
                        </a:rPr>
                        <a:t>Saturday, May 23, 2020  |  5:53 pm  |  Eastern Daylight Time (New York, GMT-04:00) </a:t>
                      </a:r>
                      <a:endParaRPr lang="en-US" dirty="0">
                        <a:effectLst/>
                      </a:endParaRPr>
                    </a:p>
                  </a:txBody>
                  <a:tcPr marL="0" marR="0" marT="0" marB="0" anchor="ctr">
                    <a:lnL>
                      <a:noFill/>
                    </a:lnL>
                    <a:lnR>
                      <a:noFill/>
                    </a:lnR>
                    <a:lnT>
                      <a:noFill/>
                    </a:lnT>
                    <a:lnB>
                      <a:noFill/>
                    </a:lnB>
                  </a:tcPr>
                </a:tc>
                <a:extLst>
                  <a:ext uri="{0D108BD9-81ED-4DB2-BD59-A6C34878D82A}">
                    <a16:rowId xmlns:a16="http://schemas.microsoft.com/office/drawing/2014/main" val="1532195859"/>
                  </a:ext>
                </a:extLst>
              </a:tr>
              <a:tr h="380086">
                <a:tc>
                  <a:txBody>
                    <a:bodyPr/>
                    <a:lstStyle/>
                    <a:p>
                      <a:endParaRPr lang="en-IN" dirty="0"/>
                    </a:p>
                  </a:txBody>
                  <a:tcPr marL="0" marR="0" marT="0" marB="0" anchor="ctr">
                    <a:lnL>
                      <a:noFill/>
                    </a:lnL>
                    <a:lnR>
                      <a:noFill/>
                    </a:lnR>
                    <a:lnT>
                      <a:noFill/>
                    </a:lnT>
                    <a:lnB>
                      <a:noFill/>
                    </a:lnB>
                  </a:tcPr>
                </a:tc>
                <a:extLst>
                  <a:ext uri="{0D108BD9-81ED-4DB2-BD59-A6C34878D82A}">
                    <a16:rowId xmlns:a16="http://schemas.microsoft.com/office/drawing/2014/main" val="1989622794"/>
                  </a:ext>
                </a:extLst>
              </a:tr>
              <a:tr h="1900430">
                <a:tc>
                  <a:txBody>
                    <a:bodyPr/>
                    <a:lstStyle/>
                    <a:p>
                      <a:r>
                        <a:rPr lang="en-IN" dirty="0">
                          <a:effectLst/>
                          <a:latin typeface="Calibri" panose="020F0502020204030204" pitchFamily="34" charset="0"/>
                        </a:rPr>
                        <a:t>Recording password: fEMMS4mJ </a:t>
                      </a:r>
                    </a:p>
                    <a:p>
                      <a:r>
                        <a:rPr lang="en-IN" sz="1800" kern="1200" dirty="0">
                          <a:solidFill>
                            <a:schemeClr val="tx1"/>
                          </a:solidFill>
                          <a:latin typeface="+mn-lt"/>
                          <a:ea typeface="+mn-ea"/>
                          <a:cs typeface="+mn-cs"/>
                          <a:hlinkClick r:id="rId3"/>
                        </a:rPr>
                        <a:t>https://ibm.webex.com/recordingservice/sites/ibm/recording/playback/5d92e6435f544f53821241281d8f0a84</a:t>
                      </a:r>
                      <a:endParaRPr lang="en-IN" dirty="0">
                        <a:effectLst/>
                        <a:latin typeface="Calibri" panose="020F0502020204030204" pitchFamily="34" charset="0"/>
                      </a:endParaRPr>
                    </a:p>
                    <a:p>
                      <a:endParaRPr lang="en-IN" dirty="0">
                        <a:effectLst/>
                      </a:endParaRPr>
                    </a:p>
                  </a:txBody>
                  <a:tcPr marL="0" marR="0" marT="0" marB="0" anchor="ctr">
                    <a:lnL>
                      <a:noFill/>
                    </a:lnL>
                    <a:lnR>
                      <a:noFill/>
                    </a:lnR>
                    <a:lnT>
                      <a:noFill/>
                    </a:lnT>
                    <a:lnB>
                      <a:noFill/>
                    </a:lnB>
                  </a:tcPr>
                </a:tc>
                <a:extLst>
                  <a:ext uri="{0D108BD9-81ED-4DB2-BD59-A6C34878D82A}">
                    <a16:rowId xmlns:a16="http://schemas.microsoft.com/office/drawing/2014/main" val="1091378993"/>
                  </a:ext>
                </a:extLst>
              </a:tr>
            </a:tbl>
          </a:graphicData>
        </a:graphic>
      </p:graphicFrame>
      <p:sp>
        <p:nvSpPr>
          <p:cNvPr id="12" name="AutoShape 5">
            <a:extLst>
              <a:ext uri="{FF2B5EF4-FFF2-40B4-BE49-F238E27FC236}">
                <a16:creationId xmlns:a16="http://schemas.microsoft.com/office/drawing/2014/main" id="{5A64B4BD-8A63-4FC9-B58B-917AB79C4C66}"/>
              </a:ext>
            </a:extLst>
          </p:cNvPr>
          <p:cNvSpPr>
            <a:spLocks noChangeAspect="1" noChangeArrowheads="1"/>
          </p:cNvSpPr>
          <p:nvPr/>
        </p:nvSpPr>
        <p:spPr bwMode="auto">
          <a:xfrm>
            <a:off x="-1401288" y="-1021278"/>
            <a:ext cx="9525" cy="9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13" name="Object 12">
            <a:extLst>
              <a:ext uri="{FF2B5EF4-FFF2-40B4-BE49-F238E27FC236}">
                <a16:creationId xmlns:a16="http://schemas.microsoft.com/office/drawing/2014/main" id="{77AD4569-F44B-4B3C-9FC4-1FE515726F29}"/>
              </a:ext>
            </a:extLst>
          </p:cNvPr>
          <p:cNvGraphicFramePr>
            <a:graphicFrameLocks noChangeAspect="1"/>
          </p:cNvGraphicFramePr>
          <p:nvPr>
            <p:extLst>
              <p:ext uri="{D42A27DB-BD31-4B8C-83A1-F6EECF244321}">
                <p14:modId xmlns:p14="http://schemas.microsoft.com/office/powerpoint/2010/main" val="4208143682"/>
              </p:ext>
            </p:extLst>
          </p:nvPr>
        </p:nvGraphicFramePr>
        <p:xfrm>
          <a:off x="899596" y="5177642"/>
          <a:ext cx="1392341" cy="650394"/>
        </p:xfrm>
        <a:graphic>
          <a:graphicData uri="http://schemas.openxmlformats.org/presentationml/2006/ole">
            <mc:AlternateContent xmlns:mc="http://schemas.openxmlformats.org/markup-compatibility/2006">
              <mc:Choice xmlns:v="urn:schemas-microsoft-com:vml" Requires="v">
                <p:oleObj spid="_x0000_s4106" name="Packager Shell Object" showAsIcon="1" r:id="rId4" imgW="945720" imgH="375840" progId="Package">
                  <p:embed/>
                </p:oleObj>
              </mc:Choice>
              <mc:Fallback>
                <p:oleObj name="Packager Shell Object" showAsIcon="1" r:id="rId4" imgW="945720" imgH="375840" progId="Package">
                  <p:embed/>
                  <p:pic>
                    <p:nvPicPr>
                      <p:cNvPr id="0" name=""/>
                      <p:cNvPicPr/>
                      <p:nvPr/>
                    </p:nvPicPr>
                    <p:blipFill>
                      <a:blip r:embed="rId5"/>
                      <a:stretch>
                        <a:fillRect/>
                      </a:stretch>
                    </p:blipFill>
                    <p:spPr>
                      <a:xfrm>
                        <a:off x="899596" y="5177642"/>
                        <a:ext cx="1392341" cy="650394"/>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C3EF718D-16EE-46F6-AEC1-3AB7FE63FA4D}"/>
              </a:ext>
            </a:extLst>
          </p:cNvPr>
          <p:cNvGraphicFramePr>
            <a:graphicFrameLocks noChangeAspect="1"/>
          </p:cNvGraphicFramePr>
          <p:nvPr>
            <p:extLst>
              <p:ext uri="{D42A27DB-BD31-4B8C-83A1-F6EECF244321}">
                <p14:modId xmlns:p14="http://schemas.microsoft.com/office/powerpoint/2010/main" val="1951325320"/>
              </p:ext>
            </p:extLst>
          </p:nvPr>
        </p:nvGraphicFramePr>
        <p:xfrm>
          <a:off x="2847149" y="5275835"/>
          <a:ext cx="1392341" cy="552201"/>
        </p:xfrm>
        <a:graphic>
          <a:graphicData uri="http://schemas.openxmlformats.org/presentationml/2006/ole">
            <mc:AlternateContent xmlns:mc="http://schemas.openxmlformats.org/markup-compatibility/2006">
              <mc:Choice xmlns:v="urn:schemas-microsoft-com:vml" Requires="v">
                <p:oleObj spid="_x0000_s4107" name="Packager Shell Object" showAsIcon="1" r:id="rId6" imgW="667440" imgH="375840" progId="Package">
                  <p:embed/>
                </p:oleObj>
              </mc:Choice>
              <mc:Fallback>
                <p:oleObj name="Packager Shell Object" showAsIcon="1" r:id="rId6" imgW="667440" imgH="375840" progId="Package">
                  <p:embed/>
                  <p:pic>
                    <p:nvPicPr>
                      <p:cNvPr id="0" name=""/>
                      <p:cNvPicPr/>
                      <p:nvPr/>
                    </p:nvPicPr>
                    <p:blipFill>
                      <a:blip r:embed="rId7"/>
                      <a:stretch>
                        <a:fillRect/>
                      </a:stretch>
                    </p:blipFill>
                    <p:spPr>
                      <a:xfrm>
                        <a:off x="2847149" y="5275835"/>
                        <a:ext cx="1392341" cy="552201"/>
                      </a:xfrm>
                      <a:prstGeom prst="rect">
                        <a:avLst/>
                      </a:prstGeom>
                    </p:spPr>
                  </p:pic>
                </p:oleObj>
              </mc:Fallback>
            </mc:AlternateContent>
          </a:graphicData>
        </a:graphic>
      </p:graphicFrame>
    </p:spTree>
    <p:extLst>
      <p:ext uri="{BB962C8B-B14F-4D97-AF65-F5344CB8AC3E}">
        <p14:creationId xmlns:p14="http://schemas.microsoft.com/office/powerpoint/2010/main" val="4175853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F129-945A-4796-962C-040EEE30C135}"/>
              </a:ext>
            </a:extLst>
          </p:cNvPr>
          <p:cNvSpPr>
            <a:spLocks noGrp="1"/>
          </p:cNvSpPr>
          <p:nvPr>
            <p:ph type="title"/>
          </p:nvPr>
        </p:nvSpPr>
        <p:spPr>
          <a:xfrm>
            <a:off x="677334" y="0"/>
            <a:ext cx="8596668" cy="403761"/>
          </a:xfrm>
        </p:spPr>
        <p:txBody>
          <a:bodyPr>
            <a:normAutofit fontScale="90000"/>
          </a:bodyPr>
          <a:lstStyle/>
          <a:p>
            <a:r>
              <a:rPr lang="en-IN" sz="2800" dirty="0"/>
              <a:t>Contents</a:t>
            </a:r>
          </a:p>
        </p:txBody>
      </p:sp>
      <p:graphicFrame>
        <p:nvGraphicFramePr>
          <p:cNvPr id="8" name="Table 8">
            <a:extLst>
              <a:ext uri="{FF2B5EF4-FFF2-40B4-BE49-F238E27FC236}">
                <a16:creationId xmlns:a16="http://schemas.microsoft.com/office/drawing/2014/main" id="{121F8FAB-1FE6-4335-BFC4-7953D9796FF4}"/>
              </a:ext>
            </a:extLst>
          </p:cNvPr>
          <p:cNvGraphicFramePr>
            <a:graphicFrameLocks noGrp="1"/>
          </p:cNvGraphicFramePr>
          <p:nvPr>
            <p:ph idx="1"/>
            <p:extLst>
              <p:ext uri="{D42A27DB-BD31-4B8C-83A1-F6EECF244321}">
                <p14:modId xmlns:p14="http://schemas.microsoft.com/office/powerpoint/2010/main" val="3789243446"/>
              </p:ext>
            </p:extLst>
          </p:nvPr>
        </p:nvGraphicFramePr>
        <p:xfrm>
          <a:off x="534390" y="617517"/>
          <a:ext cx="8739786" cy="5940750"/>
        </p:xfrm>
        <a:graphic>
          <a:graphicData uri="http://schemas.openxmlformats.org/drawingml/2006/table">
            <a:tbl>
              <a:tblPr firstRow="1" bandRow="1">
                <a:tableStyleId>{5C22544A-7EE6-4342-B048-85BDC9FD1C3A}</a:tableStyleId>
              </a:tblPr>
              <a:tblGrid>
                <a:gridCol w="6875813">
                  <a:extLst>
                    <a:ext uri="{9D8B030D-6E8A-4147-A177-3AD203B41FA5}">
                      <a16:colId xmlns:a16="http://schemas.microsoft.com/office/drawing/2014/main" val="83021805"/>
                    </a:ext>
                  </a:extLst>
                </a:gridCol>
                <a:gridCol w="1863973">
                  <a:extLst>
                    <a:ext uri="{9D8B030D-6E8A-4147-A177-3AD203B41FA5}">
                      <a16:colId xmlns:a16="http://schemas.microsoft.com/office/drawing/2014/main" val="3929076258"/>
                    </a:ext>
                  </a:extLst>
                </a:gridCol>
              </a:tblGrid>
              <a:tr h="563405">
                <a:tc>
                  <a:txBody>
                    <a:bodyPr/>
                    <a:lstStyle/>
                    <a:p>
                      <a:r>
                        <a:rPr lang="en-US" sz="1800" b="1" dirty="0">
                          <a:latin typeface="+mn-lt"/>
                        </a:rPr>
                        <a:t>What is Robotic Process Automation</a:t>
                      </a:r>
                      <a:endParaRPr lang="en-IN" sz="1800" b="1" dirty="0">
                        <a:latin typeface="+mn-lt"/>
                      </a:endParaRPr>
                    </a:p>
                  </a:txBody>
                  <a:tcPr/>
                </a:tc>
                <a:tc>
                  <a:txBody>
                    <a:bodyPr/>
                    <a:lstStyle/>
                    <a:p>
                      <a:endParaRPr lang="en-IN" sz="1800" b="1" dirty="0">
                        <a:latin typeface="+mn-lt"/>
                      </a:endParaRPr>
                    </a:p>
                  </a:txBody>
                  <a:tcPr/>
                </a:tc>
                <a:extLst>
                  <a:ext uri="{0D108BD9-81ED-4DB2-BD59-A6C34878D82A}">
                    <a16:rowId xmlns:a16="http://schemas.microsoft.com/office/drawing/2014/main" val="2638952897"/>
                  </a:ext>
                </a:extLst>
              </a:tr>
              <a:tr h="624465">
                <a:tc>
                  <a:txBody>
                    <a:bodyPr/>
                    <a:lstStyle/>
                    <a:p>
                      <a:r>
                        <a:rPr lang="en-IN" sz="1800" b="1" dirty="0">
                          <a:latin typeface="+mn-lt"/>
                        </a:rPr>
                        <a:t>Automation v/s RPA</a:t>
                      </a:r>
                      <a:br>
                        <a:rPr lang="en-IN" sz="1800" b="1" dirty="0">
                          <a:latin typeface="+mn-lt"/>
                        </a:rPr>
                      </a:br>
                      <a:endParaRPr lang="en-IN" sz="1800" b="1" dirty="0">
                        <a:latin typeface="+mn-lt"/>
                      </a:endParaRPr>
                    </a:p>
                  </a:txBody>
                  <a:tcPr/>
                </a:tc>
                <a:tc>
                  <a:txBody>
                    <a:bodyPr/>
                    <a:lstStyle/>
                    <a:p>
                      <a:endParaRPr lang="en-IN" sz="1800" b="1" dirty="0">
                        <a:latin typeface="+mn-lt"/>
                      </a:endParaRPr>
                    </a:p>
                  </a:txBody>
                  <a:tcPr/>
                </a:tc>
                <a:extLst>
                  <a:ext uri="{0D108BD9-81ED-4DB2-BD59-A6C34878D82A}">
                    <a16:rowId xmlns:a16="http://schemas.microsoft.com/office/drawing/2014/main" val="605655178"/>
                  </a:ext>
                </a:extLst>
              </a:tr>
              <a:tr h="563405">
                <a:tc>
                  <a:txBody>
                    <a:bodyPr/>
                    <a:lstStyle/>
                    <a:p>
                      <a:r>
                        <a:rPr lang="en-US" sz="1800" b="1" dirty="0">
                          <a:latin typeface="+mn-lt"/>
                        </a:rPr>
                        <a:t>Lifecycle of RPA</a:t>
                      </a:r>
                      <a:endParaRPr lang="en-IN" sz="1800" b="1" dirty="0">
                        <a:latin typeface="+mn-lt"/>
                      </a:endParaRPr>
                    </a:p>
                  </a:txBody>
                  <a:tcPr/>
                </a:tc>
                <a:tc>
                  <a:txBody>
                    <a:bodyPr/>
                    <a:lstStyle/>
                    <a:p>
                      <a:endParaRPr lang="en-IN" sz="1800" b="1">
                        <a:latin typeface="+mn-lt"/>
                      </a:endParaRPr>
                    </a:p>
                  </a:txBody>
                  <a:tcPr/>
                </a:tc>
                <a:extLst>
                  <a:ext uri="{0D108BD9-81ED-4DB2-BD59-A6C34878D82A}">
                    <a16:rowId xmlns:a16="http://schemas.microsoft.com/office/drawing/2014/main" val="3931354397"/>
                  </a:ext>
                </a:extLst>
              </a:tr>
              <a:tr h="624465">
                <a:tc>
                  <a:txBody>
                    <a:bodyPr/>
                    <a:lstStyle/>
                    <a:p>
                      <a:r>
                        <a:rPr lang="en-IN" sz="1800" b="1" dirty="0">
                          <a:latin typeface="+mn-lt"/>
                        </a:rPr>
                        <a:t>Advantages of RPA</a:t>
                      </a:r>
                      <a:br>
                        <a:rPr lang="en-IN" sz="1800" b="1" dirty="0">
                          <a:latin typeface="+mn-lt"/>
                        </a:rPr>
                      </a:br>
                      <a:endParaRPr lang="en-IN" sz="1800" b="1" dirty="0">
                        <a:latin typeface="+mn-lt"/>
                      </a:endParaRPr>
                    </a:p>
                  </a:txBody>
                  <a:tcPr/>
                </a:tc>
                <a:tc>
                  <a:txBody>
                    <a:bodyPr/>
                    <a:lstStyle/>
                    <a:p>
                      <a:endParaRPr lang="en-IN" sz="1800" b="1" dirty="0">
                        <a:latin typeface="+mn-lt"/>
                      </a:endParaRPr>
                    </a:p>
                  </a:txBody>
                  <a:tcPr/>
                </a:tc>
                <a:extLst>
                  <a:ext uri="{0D108BD9-81ED-4DB2-BD59-A6C34878D82A}">
                    <a16:rowId xmlns:a16="http://schemas.microsoft.com/office/drawing/2014/main" val="2383668435"/>
                  </a:ext>
                </a:extLst>
              </a:tr>
              <a:tr h="624465">
                <a:tc>
                  <a:txBody>
                    <a:bodyPr/>
                    <a:lstStyle/>
                    <a:p>
                      <a:r>
                        <a:rPr lang="en-US" altLang="en-US" sz="1800" b="1" dirty="0">
                          <a:latin typeface="+mn-lt"/>
                        </a:rPr>
                        <a:t>UiPath Architecture</a:t>
                      </a:r>
                      <a:br>
                        <a:rPr lang="en-US" altLang="en-US" sz="1800" b="1" dirty="0">
                          <a:latin typeface="+mn-lt"/>
                        </a:rPr>
                      </a:br>
                      <a:endParaRPr lang="en-IN" sz="1800" b="1" dirty="0">
                        <a:latin typeface="+mn-lt"/>
                      </a:endParaRPr>
                    </a:p>
                  </a:txBody>
                  <a:tcPr/>
                </a:tc>
                <a:tc>
                  <a:txBody>
                    <a:bodyPr/>
                    <a:lstStyle/>
                    <a:p>
                      <a:endParaRPr lang="en-IN" sz="1800" b="1">
                        <a:latin typeface="+mn-lt"/>
                      </a:endParaRPr>
                    </a:p>
                  </a:txBody>
                  <a:tcPr/>
                </a:tc>
                <a:extLst>
                  <a:ext uri="{0D108BD9-81ED-4DB2-BD59-A6C34878D82A}">
                    <a16:rowId xmlns:a16="http://schemas.microsoft.com/office/drawing/2014/main" val="3103599747"/>
                  </a:ext>
                </a:extLst>
              </a:tr>
              <a:tr h="624465">
                <a:tc>
                  <a:txBody>
                    <a:bodyPr/>
                    <a:lstStyle/>
                    <a:p>
                      <a:r>
                        <a:rPr lang="en-IN" sz="1800" b="1" dirty="0">
                          <a:latin typeface="+mn-lt"/>
                        </a:rPr>
                        <a:t>UiPath Platform Components</a:t>
                      </a:r>
                      <a:br>
                        <a:rPr lang="en-IN" sz="1800" b="1" dirty="0">
                          <a:latin typeface="+mn-lt"/>
                        </a:rPr>
                      </a:br>
                      <a:endParaRPr lang="en-IN" sz="1800" b="1" dirty="0">
                        <a:latin typeface="+mn-lt"/>
                      </a:endParaRPr>
                    </a:p>
                  </a:txBody>
                  <a:tcPr/>
                </a:tc>
                <a:tc>
                  <a:txBody>
                    <a:bodyPr/>
                    <a:lstStyle/>
                    <a:p>
                      <a:endParaRPr lang="en-IN" sz="1800" b="1">
                        <a:latin typeface="+mn-lt"/>
                      </a:endParaRPr>
                    </a:p>
                  </a:txBody>
                  <a:tcPr/>
                </a:tc>
                <a:extLst>
                  <a:ext uri="{0D108BD9-81ED-4DB2-BD59-A6C34878D82A}">
                    <a16:rowId xmlns:a16="http://schemas.microsoft.com/office/drawing/2014/main" val="3003193680"/>
                  </a:ext>
                </a:extLst>
              </a:tr>
              <a:tr h="563405">
                <a:tc>
                  <a:txBody>
                    <a:bodyPr/>
                    <a:lstStyle/>
                    <a:p>
                      <a:r>
                        <a:rPr lang="en-US" sz="1800" b="1" dirty="0">
                          <a:latin typeface="+mn-lt"/>
                        </a:rPr>
                        <a:t>GPS Sanity Use case using UiPath </a:t>
                      </a:r>
                      <a:endParaRPr lang="en-IN" sz="1800" b="1" dirty="0">
                        <a:latin typeface="+mn-lt"/>
                      </a:endParaRPr>
                    </a:p>
                  </a:txBody>
                  <a:tcPr/>
                </a:tc>
                <a:tc>
                  <a:txBody>
                    <a:bodyPr/>
                    <a:lstStyle/>
                    <a:p>
                      <a:endParaRPr lang="en-IN" sz="1800" b="1" dirty="0">
                        <a:latin typeface="+mn-lt"/>
                      </a:endParaRPr>
                    </a:p>
                  </a:txBody>
                  <a:tcPr/>
                </a:tc>
                <a:extLst>
                  <a:ext uri="{0D108BD9-81ED-4DB2-BD59-A6C34878D82A}">
                    <a16:rowId xmlns:a16="http://schemas.microsoft.com/office/drawing/2014/main" val="3262767538"/>
                  </a:ext>
                </a:extLst>
              </a:tr>
              <a:tr h="563405">
                <a:tc>
                  <a:txBody>
                    <a:bodyPr/>
                    <a:lstStyle/>
                    <a:p>
                      <a:r>
                        <a:rPr lang="en-US" sz="1800" b="1" dirty="0">
                          <a:latin typeface="+mn-lt"/>
                        </a:rPr>
                        <a:t>Email Notification to Stakeholders</a:t>
                      </a:r>
                      <a:endParaRPr lang="en-IN" sz="1800" b="1" dirty="0">
                        <a:latin typeface="+mn-lt"/>
                      </a:endParaRPr>
                    </a:p>
                  </a:txBody>
                  <a:tcPr/>
                </a:tc>
                <a:tc>
                  <a:txBody>
                    <a:bodyPr/>
                    <a:lstStyle/>
                    <a:p>
                      <a:endParaRPr lang="en-IN" sz="1800" b="1" dirty="0">
                        <a:latin typeface="+mn-lt"/>
                      </a:endParaRPr>
                    </a:p>
                  </a:txBody>
                  <a:tcPr/>
                </a:tc>
                <a:extLst>
                  <a:ext uri="{0D108BD9-81ED-4DB2-BD59-A6C34878D82A}">
                    <a16:rowId xmlns:a16="http://schemas.microsoft.com/office/drawing/2014/main" val="4221189120"/>
                  </a:ext>
                </a:extLst>
              </a:tr>
              <a:tr h="563405">
                <a:tc>
                  <a:txBody>
                    <a:bodyPr/>
                    <a:lstStyle/>
                    <a:p>
                      <a:r>
                        <a:rPr lang="en-IN" sz="1800" b="1" dirty="0">
                          <a:latin typeface="+mn-lt"/>
                        </a:rPr>
                        <a:t>Benefits of Using UiPath for GPS Sanity</a:t>
                      </a:r>
                    </a:p>
                  </a:txBody>
                  <a:tcPr/>
                </a:tc>
                <a:tc>
                  <a:txBody>
                    <a:bodyPr/>
                    <a:lstStyle/>
                    <a:p>
                      <a:endParaRPr lang="en-IN" sz="1800" b="1" dirty="0">
                        <a:latin typeface="+mn-lt"/>
                      </a:endParaRPr>
                    </a:p>
                  </a:txBody>
                  <a:tcPr/>
                </a:tc>
                <a:extLst>
                  <a:ext uri="{0D108BD9-81ED-4DB2-BD59-A6C34878D82A}">
                    <a16:rowId xmlns:a16="http://schemas.microsoft.com/office/drawing/2014/main" val="2616691556"/>
                  </a:ext>
                </a:extLst>
              </a:tr>
              <a:tr h="563405">
                <a:tc>
                  <a:txBody>
                    <a:bodyPr/>
                    <a:lstStyle/>
                    <a:p>
                      <a:r>
                        <a:rPr lang="en-IN" sz="1800" dirty="0"/>
                        <a:t>References – Asset Details </a:t>
                      </a:r>
                      <a:endParaRPr lang="en-IN" sz="1800" b="1" dirty="0">
                        <a:latin typeface="+mn-lt"/>
                      </a:endParaRPr>
                    </a:p>
                  </a:txBody>
                  <a:tcPr/>
                </a:tc>
                <a:tc>
                  <a:txBody>
                    <a:bodyPr/>
                    <a:lstStyle/>
                    <a:p>
                      <a:endParaRPr lang="en-IN" sz="1800" b="1" dirty="0">
                        <a:latin typeface="+mn-lt"/>
                      </a:endParaRPr>
                    </a:p>
                  </a:txBody>
                  <a:tcPr/>
                </a:tc>
                <a:extLst>
                  <a:ext uri="{0D108BD9-81ED-4DB2-BD59-A6C34878D82A}">
                    <a16:rowId xmlns:a16="http://schemas.microsoft.com/office/drawing/2014/main" val="3605772842"/>
                  </a:ext>
                </a:extLst>
              </a:tr>
            </a:tbl>
          </a:graphicData>
        </a:graphic>
      </p:graphicFrame>
    </p:spTree>
    <p:extLst>
      <p:ext uri="{BB962C8B-B14F-4D97-AF65-F5344CB8AC3E}">
        <p14:creationId xmlns:p14="http://schemas.microsoft.com/office/powerpoint/2010/main" val="140190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6621-20A2-4055-A4F0-3B82786EBCC0}"/>
              </a:ext>
            </a:extLst>
          </p:cNvPr>
          <p:cNvSpPr>
            <a:spLocks noGrp="1"/>
          </p:cNvSpPr>
          <p:nvPr>
            <p:ph type="title"/>
          </p:nvPr>
        </p:nvSpPr>
        <p:spPr>
          <a:xfrm>
            <a:off x="677334" y="318977"/>
            <a:ext cx="8596668" cy="563525"/>
          </a:xfrm>
        </p:spPr>
        <p:txBody>
          <a:bodyPr>
            <a:normAutofit fontScale="90000"/>
          </a:bodyPr>
          <a:lstStyle/>
          <a:p>
            <a:r>
              <a:rPr lang="en-US" sz="3100" b="1" dirty="0"/>
              <a:t>What is Robotic Process Automation?</a:t>
            </a:r>
            <a:br>
              <a:rPr lang="en-US" b="1" dirty="0"/>
            </a:br>
            <a:endParaRPr lang="en-IN" dirty="0"/>
          </a:p>
        </p:txBody>
      </p:sp>
      <p:sp>
        <p:nvSpPr>
          <p:cNvPr id="3" name="Content Placeholder 2">
            <a:extLst>
              <a:ext uri="{FF2B5EF4-FFF2-40B4-BE49-F238E27FC236}">
                <a16:creationId xmlns:a16="http://schemas.microsoft.com/office/drawing/2014/main" id="{EFB44509-43B4-4EC8-96C7-308C5678B1CF}"/>
              </a:ext>
            </a:extLst>
          </p:cNvPr>
          <p:cNvSpPr>
            <a:spLocks noGrp="1"/>
          </p:cNvSpPr>
          <p:nvPr>
            <p:ph idx="1"/>
          </p:nvPr>
        </p:nvSpPr>
        <p:spPr>
          <a:xfrm>
            <a:off x="677334" y="956930"/>
            <a:ext cx="8596668" cy="5291470"/>
          </a:xfrm>
        </p:spPr>
        <p:txBody>
          <a:bodyPr>
            <a:normAutofit/>
          </a:bodyPr>
          <a:lstStyle/>
          <a:p>
            <a:pPr marL="0" indent="0">
              <a:buNone/>
            </a:pPr>
            <a:r>
              <a:rPr lang="en-US" dirty="0"/>
              <a:t>Consider an instance, where you want to publish your articles on various social groups at a specific time every day. Would you wish to do it manually yourself or would you appoint an employee whose sole job would be to publish articles everyday? This would cost you a lot, and also would be tiresome for that employee. Isn’t it?</a:t>
            </a:r>
          </a:p>
          <a:p>
            <a:r>
              <a:rPr lang="en-US" dirty="0"/>
              <a:t>Instead, you could just make a robot do it for you!</a:t>
            </a:r>
          </a:p>
          <a:p>
            <a:r>
              <a:rPr lang="en-US" dirty="0"/>
              <a:t>You could just configure computer software or a robot to interpret human actions and imitate them.</a:t>
            </a:r>
          </a:p>
          <a:p>
            <a:r>
              <a:rPr lang="en-US" dirty="0"/>
              <a:t>So, here you could just configure a robot to publish the articles every day at the mentioned time. That would not only cost you less but would also be less tiresome.</a:t>
            </a:r>
          </a:p>
          <a:p>
            <a:r>
              <a:rPr lang="en-US" dirty="0"/>
              <a:t>So, mimicking human actions to perform a sequence of steps that lead to meaningful activity, without any human intervention is known as </a:t>
            </a:r>
            <a:r>
              <a:rPr lang="en-US" b="1" dirty="0"/>
              <a:t>Robotic Process Automation</a:t>
            </a:r>
            <a:r>
              <a:rPr lang="en-US" dirty="0"/>
              <a:t>.</a:t>
            </a:r>
          </a:p>
          <a:p>
            <a:endParaRPr lang="en-IN" dirty="0"/>
          </a:p>
        </p:txBody>
      </p:sp>
    </p:spTree>
    <p:extLst>
      <p:ext uri="{BB962C8B-B14F-4D97-AF65-F5344CB8AC3E}">
        <p14:creationId xmlns:p14="http://schemas.microsoft.com/office/powerpoint/2010/main" val="94790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BEA6-F328-4105-A29A-8E768A82A80E}"/>
              </a:ext>
            </a:extLst>
          </p:cNvPr>
          <p:cNvSpPr>
            <a:spLocks noGrp="1"/>
          </p:cNvSpPr>
          <p:nvPr>
            <p:ph type="title"/>
          </p:nvPr>
        </p:nvSpPr>
        <p:spPr>
          <a:xfrm>
            <a:off x="677334" y="609600"/>
            <a:ext cx="8596668" cy="559981"/>
          </a:xfrm>
        </p:spPr>
        <p:txBody>
          <a:bodyPr anchor="t">
            <a:normAutofit fontScale="90000"/>
          </a:bodyPr>
          <a:lstStyle/>
          <a:p>
            <a:r>
              <a:rPr lang="en-IN" sz="2800" b="1" dirty="0"/>
              <a:t>Automation v/s RPA</a:t>
            </a:r>
            <a:br>
              <a:rPr lang="en-IN" b="1" dirty="0"/>
            </a:br>
            <a:endParaRPr lang="en-IN" dirty="0"/>
          </a:p>
        </p:txBody>
      </p:sp>
      <p:sp>
        <p:nvSpPr>
          <p:cNvPr id="3" name="Content Placeholder 2">
            <a:extLst>
              <a:ext uri="{FF2B5EF4-FFF2-40B4-BE49-F238E27FC236}">
                <a16:creationId xmlns:a16="http://schemas.microsoft.com/office/drawing/2014/main" id="{6D8E7CB3-DF47-45FD-8CBD-DB26B628C646}"/>
              </a:ext>
            </a:extLst>
          </p:cNvPr>
          <p:cNvSpPr>
            <a:spLocks noGrp="1"/>
          </p:cNvSpPr>
          <p:nvPr>
            <p:ph idx="1"/>
          </p:nvPr>
        </p:nvSpPr>
        <p:spPr>
          <a:xfrm>
            <a:off x="677334" y="1403499"/>
            <a:ext cx="3957349" cy="4199859"/>
          </a:xfrm>
        </p:spPr>
        <p:txBody>
          <a:bodyPr>
            <a:normAutofit/>
          </a:bodyPr>
          <a:lstStyle/>
          <a:p>
            <a:r>
              <a:rPr lang="en-US" dirty="0"/>
              <a:t>Automation existed even before RPA came into the picture. Though multiple overlaps exist between these two, unlike RPA, Automation is the invention of a new technology to solve real-life problems with the need for human intervention.</a:t>
            </a:r>
          </a:p>
          <a:p>
            <a:r>
              <a:rPr lang="en-US" dirty="0"/>
              <a:t>Refer to the table to look into the differences between Automation and RPA.</a:t>
            </a:r>
          </a:p>
          <a:p>
            <a:endParaRPr lang="en-IN" dirty="0"/>
          </a:p>
        </p:txBody>
      </p:sp>
      <p:graphicFrame>
        <p:nvGraphicFramePr>
          <p:cNvPr id="6" name="Table 5">
            <a:extLst>
              <a:ext uri="{FF2B5EF4-FFF2-40B4-BE49-F238E27FC236}">
                <a16:creationId xmlns:a16="http://schemas.microsoft.com/office/drawing/2014/main" id="{C50F2ED2-C384-4619-BB65-7E47937E587F}"/>
              </a:ext>
            </a:extLst>
          </p:cNvPr>
          <p:cNvGraphicFramePr>
            <a:graphicFrameLocks noGrp="1"/>
          </p:cNvGraphicFramePr>
          <p:nvPr/>
        </p:nvGraphicFramePr>
        <p:xfrm>
          <a:off x="5034293" y="2159331"/>
          <a:ext cx="4110678" cy="3750583"/>
        </p:xfrm>
        <a:graphic>
          <a:graphicData uri="http://schemas.openxmlformats.org/drawingml/2006/table">
            <a:tbl>
              <a:tblPr>
                <a:noFill/>
              </a:tblPr>
              <a:tblGrid>
                <a:gridCol w="1576872">
                  <a:extLst>
                    <a:ext uri="{9D8B030D-6E8A-4147-A177-3AD203B41FA5}">
                      <a16:colId xmlns:a16="http://schemas.microsoft.com/office/drawing/2014/main" val="4050534695"/>
                    </a:ext>
                  </a:extLst>
                </a:gridCol>
                <a:gridCol w="1282799">
                  <a:extLst>
                    <a:ext uri="{9D8B030D-6E8A-4147-A177-3AD203B41FA5}">
                      <a16:colId xmlns:a16="http://schemas.microsoft.com/office/drawing/2014/main" val="481108482"/>
                    </a:ext>
                  </a:extLst>
                </a:gridCol>
                <a:gridCol w="1251007">
                  <a:extLst>
                    <a:ext uri="{9D8B030D-6E8A-4147-A177-3AD203B41FA5}">
                      <a16:colId xmlns:a16="http://schemas.microsoft.com/office/drawing/2014/main" val="2805017376"/>
                    </a:ext>
                  </a:extLst>
                </a:gridCol>
              </a:tblGrid>
              <a:tr h="308593">
                <a:tc>
                  <a:txBody>
                    <a:bodyPr/>
                    <a:lstStyle/>
                    <a:p>
                      <a:r>
                        <a:rPr lang="en-IN" sz="900" b="1">
                          <a:solidFill>
                            <a:schemeClr val="tx1">
                              <a:lumMod val="85000"/>
                              <a:lumOff val="15000"/>
                            </a:schemeClr>
                          </a:solidFill>
                          <a:effectLst/>
                        </a:rPr>
                        <a:t>Parameter</a:t>
                      </a:r>
                      <a:endParaRPr lang="en-IN" sz="900">
                        <a:solidFill>
                          <a:schemeClr val="tx1">
                            <a:lumMod val="85000"/>
                            <a:lumOff val="15000"/>
                          </a:schemeClr>
                        </a:solidFill>
                        <a:effectLst/>
                      </a:endParaRPr>
                    </a:p>
                  </a:txBody>
                  <a:tcPr marL="127167" marR="76300" marT="76300" marB="76300" anchor="ctr">
                    <a:lnL w="12700" cmpd="sng">
                      <a:noFill/>
                      <a:prstDash val="solid"/>
                    </a:lnL>
                    <a:lnR w="38100" cap="flat" cmpd="sng" algn="ctr">
                      <a:solidFill>
                        <a:srgbClr val="FFFFFF"/>
                      </a:solidFill>
                      <a:prstDash val="solid"/>
                    </a:lnR>
                    <a:lnT w="12700" cmpd="sng">
                      <a:noFill/>
                      <a:prstDash val="solid"/>
                    </a:lnT>
                    <a:lnB w="38100" cap="flat" cmpd="sng" algn="ctr">
                      <a:solidFill>
                        <a:srgbClr val="FFFFFF"/>
                      </a:solidFill>
                      <a:prstDash val="solid"/>
                    </a:lnB>
                    <a:solidFill>
                      <a:srgbClr val="878E8B">
                        <a:alpha val="30196"/>
                      </a:srgbClr>
                    </a:solidFill>
                  </a:tcPr>
                </a:tc>
                <a:tc>
                  <a:txBody>
                    <a:bodyPr/>
                    <a:lstStyle/>
                    <a:p>
                      <a:r>
                        <a:rPr lang="en-IN" sz="900" b="1">
                          <a:solidFill>
                            <a:schemeClr val="tx1">
                              <a:lumMod val="85000"/>
                              <a:lumOff val="15000"/>
                            </a:schemeClr>
                          </a:solidFill>
                        </a:rPr>
                        <a:t>Automation</a:t>
                      </a:r>
                      <a:endParaRPr lang="en-IN" sz="900">
                        <a:solidFill>
                          <a:schemeClr val="tx1">
                            <a:lumMod val="85000"/>
                            <a:lumOff val="15000"/>
                          </a:schemeClr>
                        </a:solidFill>
                      </a:endParaRPr>
                    </a:p>
                  </a:txBody>
                  <a:tcPr marL="127167" marR="76300" marT="76300" marB="76300" anchor="ctr">
                    <a:lnL w="38100" cap="flat" cmpd="sng" algn="ctr">
                      <a:solidFill>
                        <a:srgbClr val="FFFFFF"/>
                      </a:solidFill>
                      <a:prstDash val="solid"/>
                    </a:lnL>
                    <a:lnR w="38100" cap="flat" cmpd="sng" algn="ctr">
                      <a:solidFill>
                        <a:srgbClr val="FFFFFF"/>
                      </a:solidFill>
                      <a:prstDash val="solid"/>
                    </a:lnR>
                    <a:lnT w="12700" cmpd="sng">
                      <a:noFill/>
                      <a:prstDash val="solid"/>
                    </a:lnT>
                    <a:lnB w="38100" cap="flat" cmpd="sng" algn="ctr">
                      <a:solidFill>
                        <a:srgbClr val="FFFFFF"/>
                      </a:solidFill>
                      <a:prstDash val="solid"/>
                    </a:lnB>
                    <a:solidFill>
                      <a:srgbClr val="878E8B">
                        <a:alpha val="30196"/>
                      </a:srgbClr>
                    </a:solidFill>
                  </a:tcPr>
                </a:tc>
                <a:tc>
                  <a:txBody>
                    <a:bodyPr/>
                    <a:lstStyle/>
                    <a:p>
                      <a:r>
                        <a:rPr lang="en-IN" sz="900" b="1">
                          <a:solidFill>
                            <a:schemeClr val="tx1">
                              <a:lumMod val="85000"/>
                              <a:lumOff val="15000"/>
                            </a:schemeClr>
                          </a:solidFill>
                        </a:rPr>
                        <a:t>RPA</a:t>
                      </a:r>
                      <a:endParaRPr lang="en-IN" sz="900">
                        <a:solidFill>
                          <a:schemeClr val="tx1">
                            <a:lumMod val="85000"/>
                            <a:lumOff val="15000"/>
                          </a:schemeClr>
                        </a:solidFill>
                      </a:endParaRPr>
                    </a:p>
                  </a:txBody>
                  <a:tcPr marL="127167" marR="76300" marT="76300" marB="76300" anchor="ctr">
                    <a:lnL w="38100" cap="flat" cmpd="sng" algn="ctr">
                      <a:solidFill>
                        <a:srgbClr val="FFFFFF"/>
                      </a:solidFill>
                      <a:prstDash val="solid"/>
                    </a:lnL>
                    <a:lnR w="12700" cmpd="sng">
                      <a:noFill/>
                      <a:prstDash val="solid"/>
                    </a:lnR>
                    <a:lnT w="12700" cmpd="sng">
                      <a:no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445233372"/>
                  </a:ext>
                </a:extLst>
              </a:tr>
              <a:tr h="715527">
                <a:tc>
                  <a:txBody>
                    <a:bodyPr/>
                    <a:lstStyle/>
                    <a:p>
                      <a:r>
                        <a:rPr lang="en-IN" sz="900" b="1">
                          <a:solidFill>
                            <a:schemeClr val="tx1">
                              <a:lumMod val="85000"/>
                              <a:lumOff val="15000"/>
                            </a:schemeClr>
                          </a:solidFill>
                          <a:effectLst/>
                        </a:rPr>
                        <a:t>What does it Reduce?</a:t>
                      </a:r>
                      <a:endParaRPr lang="en-IN" sz="900">
                        <a:solidFill>
                          <a:schemeClr val="tx1">
                            <a:lumMod val="85000"/>
                            <a:lumOff val="15000"/>
                          </a:schemeClr>
                        </a:solidFill>
                      </a:endParaRPr>
                    </a:p>
                  </a:txBody>
                  <a:tcPr marL="127167" marR="76300" marT="76300" marB="76300"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IN" sz="900">
                          <a:solidFill>
                            <a:schemeClr val="tx1">
                              <a:lumMod val="85000"/>
                              <a:lumOff val="15000"/>
                            </a:schemeClr>
                          </a:solidFill>
                        </a:rPr>
                        <a:t>Reduces execution time</a:t>
                      </a:r>
                    </a:p>
                  </a:txBody>
                  <a:tcPr marL="127167" marR="76300" marT="76300" marB="7630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900">
                          <a:solidFill>
                            <a:schemeClr val="tx1">
                              <a:lumMod val="85000"/>
                              <a:lumOff val="15000"/>
                            </a:schemeClr>
                          </a:solidFill>
                        </a:rPr>
                        <a:t>Reduces the number of people working on something.</a:t>
                      </a:r>
                    </a:p>
                  </a:txBody>
                  <a:tcPr marL="127167" marR="76300" marT="76300" marB="76300"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660404696"/>
                  </a:ext>
                </a:extLst>
              </a:tr>
              <a:tr h="715527">
                <a:tc>
                  <a:txBody>
                    <a:bodyPr/>
                    <a:lstStyle/>
                    <a:p>
                      <a:r>
                        <a:rPr lang="en-IN" sz="900" b="1">
                          <a:solidFill>
                            <a:schemeClr val="tx1">
                              <a:lumMod val="85000"/>
                              <a:lumOff val="15000"/>
                            </a:schemeClr>
                          </a:solidFill>
                        </a:rPr>
                        <a:t>What does it automate?</a:t>
                      </a:r>
                      <a:endParaRPr lang="en-IN" sz="900">
                        <a:solidFill>
                          <a:schemeClr val="tx1">
                            <a:lumMod val="85000"/>
                            <a:lumOff val="15000"/>
                          </a:schemeClr>
                        </a:solidFill>
                      </a:endParaRPr>
                    </a:p>
                  </a:txBody>
                  <a:tcPr marL="127167" marR="76300" marT="76300" marB="76300"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900">
                          <a:solidFill>
                            <a:schemeClr val="tx1">
                              <a:lumMod val="85000"/>
                              <a:lumOff val="15000"/>
                            </a:schemeClr>
                          </a:solidFill>
                        </a:rPr>
                        <a:t>Automates repetitive test cases i.e a product</a:t>
                      </a:r>
                    </a:p>
                  </a:txBody>
                  <a:tcPr marL="127167" marR="76300" marT="76300" marB="7630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900">
                          <a:solidFill>
                            <a:schemeClr val="tx1">
                              <a:lumMod val="85000"/>
                              <a:lumOff val="15000"/>
                            </a:schemeClr>
                          </a:solidFill>
                        </a:rPr>
                        <a:t>Automates the repetitive business process i.e product as well as business</a:t>
                      </a:r>
                    </a:p>
                  </a:txBody>
                  <a:tcPr marL="127167" marR="76300" marT="76300" marB="76300"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2784006"/>
                  </a:ext>
                </a:extLst>
              </a:tr>
              <a:tr h="715527">
                <a:tc>
                  <a:txBody>
                    <a:bodyPr/>
                    <a:lstStyle/>
                    <a:p>
                      <a:r>
                        <a:rPr lang="en-IN" sz="900" b="1">
                          <a:solidFill>
                            <a:schemeClr val="tx1">
                              <a:lumMod val="85000"/>
                              <a:lumOff val="15000"/>
                            </a:schemeClr>
                          </a:solidFill>
                          <a:effectLst/>
                        </a:rPr>
                        <a:t>Programming Knowledge</a:t>
                      </a:r>
                      <a:endParaRPr lang="en-IN" sz="900">
                        <a:solidFill>
                          <a:schemeClr val="tx1">
                            <a:lumMod val="85000"/>
                            <a:lumOff val="15000"/>
                          </a:schemeClr>
                        </a:solidFill>
                      </a:endParaRPr>
                    </a:p>
                  </a:txBody>
                  <a:tcPr marL="127167" marR="76300" marT="76300" marB="76300"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900">
                          <a:solidFill>
                            <a:schemeClr val="tx1">
                              <a:lumMod val="85000"/>
                              <a:lumOff val="15000"/>
                            </a:schemeClr>
                          </a:solidFill>
                        </a:rPr>
                        <a:t>Programming knowledge required to create test scripts</a:t>
                      </a:r>
                    </a:p>
                  </a:txBody>
                  <a:tcPr marL="127167" marR="76300" marT="76300" marB="7630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900">
                          <a:solidFill>
                            <a:schemeClr val="tx1">
                              <a:lumMod val="85000"/>
                              <a:lumOff val="15000"/>
                            </a:schemeClr>
                          </a:solidFill>
                        </a:rPr>
                        <a:t>Programming knowledge is mostly not needed as it is wizard-driven</a:t>
                      </a:r>
                    </a:p>
                  </a:txBody>
                  <a:tcPr marL="127167" marR="76300" marT="76300" marB="76300"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109657216"/>
                  </a:ext>
                </a:extLst>
              </a:tr>
              <a:tr h="579882">
                <a:tc>
                  <a:txBody>
                    <a:bodyPr/>
                    <a:lstStyle/>
                    <a:p>
                      <a:r>
                        <a:rPr lang="en-IN" sz="900" b="1">
                          <a:solidFill>
                            <a:schemeClr val="tx1">
                              <a:lumMod val="85000"/>
                              <a:lumOff val="15000"/>
                            </a:schemeClr>
                          </a:solidFill>
                          <a:effectLst/>
                        </a:rPr>
                        <a:t>Software Environment</a:t>
                      </a:r>
                      <a:endParaRPr lang="en-IN" sz="900">
                        <a:solidFill>
                          <a:schemeClr val="tx1">
                            <a:lumMod val="85000"/>
                            <a:lumOff val="15000"/>
                          </a:schemeClr>
                        </a:solidFill>
                      </a:endParaRPr>
                    </a:p>
                  </a:txBody>
                  <a:tcPr marL="127167" marR="76300" marT="76300" marB="76300"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IN" sz="900">
                          <a:solidFill>
                            <a:schemeClr val="tx1">
                              <a:lumMod val="85000"/>
                              <a:lumOff val="15000"/>
                            </a:schemeClr>
                          </a:solidFill>
                        </a:rPr>
                        <a:t>Limited software environment</a:t>
                      </a:r>
                    </a:p>
                  </a:txBody>
                  <a:tcPr marL="127167" marR="76300" marT="76300" marB="7630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900">
                          <a:solidFill>
                            <a:schemeClr val="tx1">
                              <a:lumMod val="85000"/>
                              <a:lumOff val="15000"/>
                            </a:schemeClr>
                          </a:solidFill>
                        </a:rPr>
                        <a:t> A wide range of software environments</a:t>
                      </a:r>
                    </a:p>
                  </a:txBody>
                  <a:tcPr marL="127167" marR="76300" marT="76300" marB="76300"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367443498"/>
                  </a:ext>
                </a:extLst>
              </a:tr>
              <a:tr h="715527">
                <a:tc>
                  <a:txBody>
                    <a:bodyPr/>
                    <a:lstStyle/>
                    <a:p>
                      <a:r>
                        <a:rPr lang="en-IN" sz="900" b="1">
                          <a:solidFill>
                            <a:schemeClr val="tx1">
                              <a:lumMod val="85000"/>
                              <a:lumOff val="15000"/>
                            </a:schemeClr>
                          </a:solidFill>
                          <a:effectLst/>
                        </a:rPr>
                        <a:t>Application</a:t>
                      </a:r>
                      <a:endParaRPr lang="en-IN" sz="900">
                        <a:solidFill>
                          <a:schemeClr val="tx1">
                            <a:lumMod val="85000"/>
                            <a:lumOff val="15000"/>
                          </a:schemeClr>
                        </a:solidFill>
                      </a:endParaRPr>
                    </a:p>
                  </a:txBody>
                  <a:tcPr marL="127167" marR="76300" marT="76300" marB="76300" anchor="ctr">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r>
                        <a:rPr lang="en-IN" sz="900">
                          <a:solidFill>
                            <a:schemeClr val="tx1">
                              <a:lumMod val="85000"/>
                              <a:lumOff val="15000"/>
                            </a:schemeClr>
                          </a:solidFill>
                        </a:rPr>
                        <a:t> Used for QA, Production, Performance, UAT environments</a:t>
                      </a:r>
                    </a:p>
                  </a:txBody>
                  <a:tcPr marL="127167" marR="76300" marT="76300" marB="7630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r>
                        <a:rPr lang="en-US" sz="900">
                          <a:solidFill>
                            <a:schemeClr val="tx1">
                              <a:lumMod val="85000"/>
                              <a:lumOff val="15000"/>
                            </a:schemeClr>
                          </a:solidFill>
                        </a:rPr>
                        <a:t>Usually used in production environments</a:t>
                      </a:r>
                    </a:p>
                  </a:txBody>
                  <a:tcPr marL="127167" marR="76300" marT="76300" marB="76300" anchor="ctr">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4092882633"/>
                  </a:ext>
                </a:extLst>
              </a:tr>
            </a:tbl>
          </a:graphicData>
        </a:graphic>
      </p:graphicFrame>
    </p:spTree>
    <p:extLst>
      <p:ext uri="{BB962C8B-B14F-4D97-AF65-F5344CB8AC3E}">
        <p14:creationId xmlns:p14="http://schemas.microsoft.com/office/powerpoint/2010/main" val="1083629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F15E-46F2-40C0-8CAC-9F3D0AB239DE}"/>
              </a:ext>
            </a:extLst>
          </p:cNvPr>
          <p:cNvSpPr>
            <a:spLocks noGrp="1"/>
          </p:cNvSpPr>
          <p:nvPr>
            <p:ph type="title"/>
          </p:nvPr>
        </p:nvSpPr>
        <p:spPr>
          <a:xfrm>
            <a:off x="677334" y="329610"/>
            <a:ext cx="8596668" cy="680483"/>
          </a:xfrm>
        </p:spPr>
        <p:txBody>
          <a:bodyPr>
            <a:normAutofit fontScale="90000"/>
          </a:bodyPr>
          <a:lstStyle/>
          <a:p>
            <a:r>
              <a:rPr lang="en-US" sz="3100" b="1" dirty="0"/>
              <a:t>Lifecycle of RPA</a:t>
            </a:r>
            <a:br>
              <a:rPr lang="en-US" b="1" dirty="0"/>
            </a:br>
            <a:endParaRPr lang="en-IN" dirty="0"/>
          </a:p>
        </p:txBody>
      </p:sp>
      <p:sp>
        <p:nvSpPr>
          <p:cNvPr id="3" name="Content Placeholder 2">
            <a:extLst>
              <a:ext uri="{FF2B5EF4-FFF2-40B4-BE49-F238E27FC236}">
                <a16:creationId xmlns:a16="http://schemas.microsoft.com/office/drawing/2014/main" id="{35EF7B77-B150-4441-AEF1-E999480BEFA8}"/>
              </a:ext>
            </a:extLst>
          </p:cNvPr>
          <p:cNvSpPr>
            <a:spLocks noGrp="1"/>
          </p:cNvSpPr>
          <p:nvPr>
            <p:ph idx="1"/>
          </p:nvPr>
        </p:nvSpPr>
        <p:spPr>
          <a:xfrm>
            <a:off x="677334" y="1010093"/>
            <a:ext cx="8596668" cy="5031269"/>
          </a:xfrm>
        </p:spPr>
        <p:txBody>
          <a:bodyPr>
            <a:normAutofit/>
          </a:bodyPr>
          <a:lstStyle/>
          <a:p>
            <a:pPr marL="0" indent="0">
              <a:buNone/>
            </a:pPr>
            <a:r>
              <a:rPr lang="en-US" dirty="0"/>
              <a:t>A typical life cycle of RPA has 4 phases. Analysis, Bot Development, Testing, and Support &amp; Maintenance.</a:t>
            </a:r>
          </a:p>
          <a:p>
            <a:r>
              <a:rPr lang="en-US" b="1" dirty="0"/>
              <a:t>Analysis</a:t>
            </a:r>
            <a:r>
              <a:rPr lang="en-US" dirty="0"/>
              <a:t> – Business teams &amp; RPA Architects work together to analyze a business process for RPA development.</a:t>
            </a:r>
          </a:p>
          <a:p>
            <a:r>
              <a:rPr lang="en-US" b="1" dirty="0"/>
              <a:t>Bot Development</a:t>
            </a:r>
            <a:r>
              <a:rPr lang="en-US" dirty="0"/>
              <a:t> – Developer teams start working on developing the automated workflows for the requirements in a distinct development environment.</a:t>
            </a:r>
          </a:p>
          <a:p>
            <a:r>
              <a:rPr lang="en-US" b="1" dirty="0"/>
              <a:t>Testing</a:t>
            </a:r>
            <a:r>
              <a:rPr lang="en-US" dirty="0"/>
              <a:t> – Run testing cycles such as SDLC  to analyze the quality and correct defects.</a:t>
            </a:r>
          </a:p>
          <a:p>
            <a:r>
              <a:rPr lang="en-US" b="1" dirty="0"/>
              <a:t>Support &amp; Maintenance</a:t>
            </a:r>
            <a:r>
              <a:rPr lang="en-US" dirty="0"/>
              <a:t> -After the development &amp; testing phases, a bot enters the maintenance phases in which it provides continuous support and helps in the immediate defect resolution.</a:t>
            </a:r>
          </a:p>
          <a:p>
            <a:endParaRPr lang="en-IN" dirty="0"/>
          </a:p>
        </p:txBody>
      </p:sp>
    </p:spTree>
    <p:extLst>
      <p:ext uri="{BB962C8B-B14F-4D97-AF65-F5344CB8AC3E}">
        <p14:creationId xmlns:p14="http://schemas.microsoft.com/office/powerpoint/2010/main" val="368477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428E-63AE-47E0-BADC-5359A95AAEFC}"/>
              </a:ext>
            </a:extLst>
          </p:cNvPr>
          <p:cNvSpPr>
            <a:spLocks noGrp="1"/>
          </p:cNvSpPr>
          <p:nvPr>
            <p:ph type="title"/>
          </p:nvPr>
        </p:nvSpPr>
        <p:spPr>
          <a:xfrm>
            <a:off x="677334" y="435936"/>
            <a:ext cx="8596668" cy="606055"/>
          </a:xfrm>
        </p:spPr>
        <p:txBody>
          <a:bodyPr>
            <a:normAutofit fontScale="90000"/>
          </a:bodyPr>
          <a:lstStyle/>
          <a:p>
            <a:r>
              <a:rPr lang="en-IN" sz="3100" b="1" dirty="0"/>
              <a:t>Advantages of RPA</a:t>
            </a:r>
            <a:br>
              <a:rPr lang="en-IN" b="1" dirty="0"/>
            </a:br>
            <a:endParaRPr lang="en-IN" dirty="0"/>
          </a:p>
        </p:txBody>
      </p:sp>
      <p:sp>
        <p:nvSpPr>
          <p:cNvPr id="3" name="Content Placeholder 2">
            <a:extLst>
              <a:ext uri="{FF2B5EF4-FFF2-40B4-BE49-F238E27FC236}">
                <a16:creationId xmlns:a16="http://schemas.microsoft.com/office/drawing/2014/main" id="{79EC8FD5-ECB6-4D19-883B-6B876E304BD7}"/>
              </a:ext>
            </a:extLst>
          </p:cNvPr>
          <p:cNvSpPr>
            <a:spLocks noGrp="1"/>
          </p:cNvSpPr>
          <p:nvPr>
            <p:ph idx="1"/>
          </p:nvPr>
        </p:nvSpPr>
        <p:spPr>
          <a:xfrm>
            <a:off x="677334" y="1180214"/>
            <a:ext cx="8596668" cy="4861148"/>
          </a:xfrm>
        </p:spPr>
        <p:txBody>
          <a:bodyPr>
            <a:normAutofit/>
          </a:bodyPr>
          <a:lstStyle/>
          <a:p>
            <a:r>
              <a:rPr lang="en-US" dirty="0"/>
              <a:t>Multiple processes can be automated at once.</a:t>
            </a:r>
          </a:p>
          <a:p>
            <a:r>
              <a:rPr lang="en-US" dirty="0"/>
              <a:t>Cost cutting technology and enhances resource optimization.</a:t>
            </a:r>
          </a:p>
          <a:p>
            <a:r>
              <a:rPr lang="en-US" dirty="0"/>
              <a:t>Doesn’t require prior programming knowledge.</a:t>
            </a:r>
          </a:p>
          <a:p>
            <a:r>
              <a:rPr lang="en-US" dirty="0"/>
              <a:t>Supports and allows regular compliance process, with error-free auditing.</a:t>
            </a:r>
          </a:p>
          <a:p>
            <a:r>
              <a:rPr lang="en-US" dirty="0"/>
              <a:t>Easy to model, scale, and deploy the automation process.</a:t>
            </a:r>
          </a:p>
          <a:p>
            <a:r>
              <a:rPr lang="en-US" dirty="0"/>
              <a:t>Makes it easy to track defects.</a:t>
            </a:r>
          </a:p>
          <a:p>
            <a:r>
              <a:rPr lang="en-US" dirty="0"/>
              <a:t>Continuous builds &amp; release management.</a:t>
            </a:r>
          </a:p>
          <a:p>
            <a:r>
              <a:rPr lang="en-US" dirty="0"/>
              <a:t>No training period is required as it works without human intervention</a:t>
            </a:r>
          </a:p>
        </p:txBody>
      </p:sp>
    </p:spTree>
    <p:extLst>
      <p:ext uri="{BB962C8B-B14F-4D97-AF65-F5344CB8AC3E}">
        <p14:creationId xmlns:p14="http://schemas.microsoft.com/office/powerpoint/2010/main" val="420078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3DFFC-4A7E-41EB-A0E1-4EF2E1015311}"/>
              </a:ext>
            </a:extLst>
          </p:cNvPr>
          <p:cNvSpPr>
            <a:spLocks noGrp="1"/>
          </p:cNvSpPr>
          <p:nvPr>
            <p:ph type="title"/>
          </p:nvPr>
        </p:nvSpPr>
        <p:spPr>
          <a:xfrm>
            <a:off x="555585" y="347242"/>
            <a:ext cx="8322197" cy="821802"/>
          </a:xfrm>
        </p:spPr>
        <p:txBody>
          <a:bodyPr anchor="ctr">
            <a:normAutofit/>
          </a:bodyPr>
          <a:lstStyle/>
          <a:p>
            <a:r>
              <a:rPr lang="en-US" altLang="en-US" sz="2800" b="1" dirty="0">
                <a:latin typeface="Arial" panose="020B0604020202020204" pitchFamily="34" charset="0"/>
              </a:rPr>
              <a:t>UiPath Architecture</a:t>
            </a:r>
            <a:br>
              <a:rPr lang="en-US" altLang="en-US" sz="1800" b="1" dirty="0">
                <a:latin typeface="Arial" panose="020B0604020202020204" pitchFamily="34" charset="0"/>
              </a:rPr>
            </a:br>
            <a:endParaRPr lang="en-IN" sz="1800" dirty="0"/>
          </a:p>
        </p:txBody>
      </p:sp>
      <p:sp>
        <p:nvSpPr>
          <p:cNvPr id="3" name="Content Placeholder 2">
            <a:extLst>
              <a:ext uri="{FF2B5EF4-FFF2-40B4-BE49-F238E27FC236}">
                <a16:creationId xmlns:a16="http://schemas.microsoft.com/office/drawing/2014/main" id="{CB6AA597-CB28-4D0A-AFFA-3BDBCBCF3D58}"/>
              </a:ext>
            </a:extLst>
          </p:cNvPr>
          <p:cNvSpPr>
            <a:spLocks noGrp="1"/>
          </p:cNvSpPr>
          <p:nvPr>
            <p:ph idx="1"/>
          </p:nvPr>
        </p:nvSpPr>
        <p:spPr>
          <a:xfrm>
            <a:off x="685167" y="1488558"/>
            <a:ext cx="2589661" cy="2381693"/>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rPr>
              <a:t>The UiPath Architecture has the following 3 layers:</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rPr>
              <a:t>Client Layer</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rPr>
              <a:t>Server Layer</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rPr>
              <a:t>Persistency Layer</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Arial" panose="020B0604020202020204" pitchFamily="34" charset="0"/>
              </a:rPr>
              <a:t>           </a:t>
            </a:r>
          </a:p>
        </p:txBody>
      </p:sp>
      <p:pic>
        <p:nvPicPr>
          <p:cNvPr id="3074" name="Picture 2" descr="UiPath Architecture - UiPath RPA Architecture - Edureka">
            <a:extLst>
              <a:ext uri="{FF2B5EF4-FFF2-40B4-BE49-F238E27FC236}">
                <a16:creationId xmlns:a16="http://schemas.microsoft.com/office/drawing/2014/main" id="{D4CB5E52-17CE-4BFC-A557-9CEB72D7DF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15071" y="1997280"/>
            <a:ext cx="6018028" cy="3118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95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AD900-7816-4E4C-BBFE-F1D99105F755}"/>
              </a:ext>
            </a:extLst>
          </p:cNvPr>
          <p:cNvSpPr>
            <a:spLocks noGrp="1"/>
          </p:cNvSpPr>
          <p:nvPr>
            <p:ph type="title"/>
          </p:nvPr>
        </p:nvSpPr>
        <p:spPr>
          <a:xfrm>
            <a:off x="677334" y="609600"/>
            <a:ext cx="8596668" cy="898566"/>
          </a:xfrm>
        </p:spPr>
        <p:txBody>
          <a:bodyPr anchor="t">
            <a:normAutofit fontScale="90000"/>
          </a:bodyPr>
          <a:lstStyle/>
          <a:p>
            <a:r>
              <a:rPr lang="en-IN" sz="3100" b="1" dirty="0"/>
              <a:t>UiPath Platform Components</a:t>
            </a:r>
            <a:br>
              <a:rPr lang="en-IN" b="1" dirty="0"/>
            </a:br>
            <a:endParaRPr lang="en-IN" dirty="0"/>
          </a:p>
        </p:txBody>
      </p:sp>
      <p:sp>
        <p:nvSpPr>
          <p:cNvPr id="3" name="Content Placeholder 2">
            <a:extLst>
              <a:ext uri="{FF2B5EF4-FFF2-40B4-BE49-F238E27FC236}">
                <a16:creationId xmlns:a16="http://schemas.microsoft.com/office/drawing/2014/main" id="{8072334D-B224-41BB-A73C-3B1075661845}"/>
              </a:ext>
            </a:extLst>
          </p:cNvPr>
          <p:cNvSpPr>
            <a:spLocks noGrp="1"/>
          </p:cNvSpPr>
          <p:nvPr>
            <p:ph idx="1"/>
          </p:nvPr>
        </p:nvSpPr>
        <p:spPr>
          <a:xfrm>
            <a:off x="677334" y="2160589"/>
            <a:ext cx="3957349" cy="3749323"/>
          </a:xfrm>
        </p:spPr>
        <p:txBody>
          <a:bodyPr>
            <a:normAutofit/>
          </a:bodyPr>
          <a:lstStyle/>
          <a:p>
            <a:pPr marL="0" indent="0">
              <a:buNone/>
            </a:pPr>
            <a:r>
              <a:rPr lang="en-US" dirty="0"/>
              <a:t>The UiPath Platform mainly consists of the following 3 components:</a:t>
            </a:r>
          </a:p>
          <a:p>
            <a:r>
              <a:rPr lang="en-US" dirty="0"/>
              <a:t>UiPath Studio</a:t>
            </a:r>
          </a:p>
          <a:p>
            <a:r>
              <a:rPr lang="en-US" dirty="0"/>
              <a:t>UiPath Robot</a:t>
            </a:r>
          </a:p>
          <a:p>
            <a:r>
              <a:rPr lang="en-US" dirty="0"/>
              <a:t>UiPath Orchestrator</a:t>
            </a:r>
          </a:p>
          <a:p>
            <a:endParaRPr lang="en-US" dirty="0"/>
          </a:p>
          <a:p>
            <a:endParaRPr lang="en-IN" dirty="0"/>
          </a:p>
        </p:txBody>
      </p:sp>
      <p:pic>
        <p:nvPicPr>
          <p:cNvPr id="5" name="Picture 4" descr="A screenshot of a computer&#10;&#10;Description automatically generated">
            <a:extLst>
              <a:ext uri="{FF2B5EF4-FFF2-40B4-BE49-F238E27FC236}">
                <a16:creationId xmlns:a16="http://schemas.microsoft.com/office/drawing/2014/main" id="{383EECE2-3DEF-469B-9101-70E8F3185F3A}"/>
              </a:ext>
            </a:extLst>
          </p:cNvPr>
          <p:cNvPicPr>
            <a:picLocks noChangeAspect="1"/>
          </p:cNvPicPr>
          <p:nvPr/>
        </p:nvPicPr>
        <p:blipFill rotWithShape="1">
          <a:blip r:embed="rId2"/>
          <a:srcRect t="4657"/>
          <a:stretch/>
        </p:blipFill>
        <p:spPr>
          <a:xfrm>
            <a:off x="4497857" y="2060293"/>
            <a:ext cx="5259601" cy="2523281"/>
          </a:xfrm>
          <a:prstGeom prst="rect">
            <a:avLst/>
          </a:prstGeom>
        </p:spPr>
      </p:pic>
    </p:spTree>
    <p:extLst>
      <p:ext uri="{BB962C8B-B14F-4D97-AF65-F5344CB8AC3E}">
        <p14:creationId xmlns:p14="http://schemas.microsoft.com/office/powerpoint/2010/main" val="1551504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AD098-F63B-44F6-9013-2ABCA7B94D71}"/>
              </a:ext>
            </a:extLst>
          </p:cNvPr>
          <p:cNvSpPr>
            <a:spLocks noGrp="1"/>
          </p:cNvSpPr>
          <p:nvPr>
            <p:ph type="title"/>
          </p:nvPr>
        </p:nvSpPr>
        <p:spPr>
          <a:xfrm>
            <a:off x="677334" y="237506"/>
            <a:ext cx="8596668" cy="579131"/>
          </a:xfrm>
        </p:spPr>
        <p:txBody>
          <a:bodyPr anchor="t">
            <a:normAutofit/>
          </a:bodyPr>
          <a:lstStyle/>
          <a:p>
            <a:r>
              <a:rPr lang="en-US" sz="2800" dirty="0"/>
              <a:t>GPS Sanity Use case using UiPath </a:t>
            </a:r>
            <a:endParaRPr lang="en-IN" sz="2800" dirty="0"/>
          </a:p>
        </p:txBody>
      </p:sp>
      <p:sp>
        <p:nvSpPr>
          <p:cNvPr id="10" name="Content Placeholder 9">
            <a:extLst>
              <a:ext uri="{FF2B5EF4-FFF2-40B4-BE49-F238E27FC236}">
                <a16:creationId xmlns:a16="http://schemas.microsoft.com/office/drawing/2014/main" id="{008C061B-683E-46FB-9B36-396337B57AB2}"/>
              </a:ext>
            </a:extLst>
          </p:cNvPr>
          <p:cNvSpPr>
            <a:spLocks noGrp="1"/>
          </p:cNvSpPr>
          <p:nvPr>
            <p:ph idx="1"/>
          </p:nvPr>
        </p:nvSpPr>
        <p:spPr>
          <a:xfrm>
            <a:off x="677334" y="1354239"/>
            <a:ext cx="5220430" cy="4687124"/>
          </a:xfrm>
        </p:spPr>
        <p:txBody>
          <a:bodyPr>
            <a:normAutofit/>
          </a:bodyPr>
          <a:lstStyle/>
          <a:p>
            <a:pPr>
              <a:lnSpc>
                <a:spcPct val="90000"/>
              </a:lnSpc>
            </a:pPr>
            <a:r>
              <a:rPr lang="en-US" sz="1500" dirty="0"/>
              <a:t>Automated CR Web / RCP screen modules using UI Path tool that uses Robotic  process automation to automate Sanity test cases of GPS Application which involves 40+ complex manual steps that was performed manually on daily basis by test team earlier.  </a:t>
            </a:r>
          </a:p>
          <a:p>
            <a:pPr>
              <a:lnSpc>
                <a:spcPct val="90000"/>
              </a:lnSpc>
            </a:pPr>
            <a:r>
              <a:rPr lang="en-US" sz="1500" dirty="0"/>
              <a:t>UiPath automatically runs these test suite and sends out a detailed report along with snapshot so team can review and identify the failure point. for further investigation.  </a:t>
            </a:r>
            <a:br>
              <a:rPr lang="en-US" sz="1500" dirty="0"/>
            </a:br>
            <a:r>
              <a:rPr lang="en-US" sz="1500" dirty="0"/>
              <a:t>              </a:t>
            </a:r>
          </a:p>
          <a:p>
            <a:pPr>
              <a:lnSpc>
                <a:spcPct val="90000"/>
              </a:lnSpc>
            </a:pPr>
            <a:r>
              <a:rPr lang="en-US" sz="1500" dirty="0"/>
              <a:t>This tool can be used to automate the regression / progression test cases which significantly reduces the manual effort.  </a:t>
            </a:r>
          </a:p>
          <a:p>
            <a:pPr>
              <a:lnSpc>
                <a:spcPct val="90000"/>
              </a:lnSpc>
            </a:pPr>
            <a:r>
              <a:rPr lang="en-US" sz="1500" dirty="0"/>
              <a:t>One more benefit of this tool is it can automate a desktop based application which cant be achieved using Selenium. </a:t>
            </a:r>
          </a:p>
        </p:txBody>
      </p:sp>
      <p:pic>
        <p:nvPicPr>
          <p:cNvPr id="6" name="Content Placeholder 5" descr="A screenshot of a computer&#10;&#10;Description automatically generated">
            <a:extLst>
              <a:ext uri="{FF2B5EF4-FFF2-40B4-BE49-F238E27FC236}">
                <a16:creationId xmlns:a16="http://schemas.microsoft.com/office/drawing/2014/main" id="{0D659CD7-2FE7-495A-AEB3-37F119758FCB}"/>
              </a:ext>
              <a:ext uri="{C183D7F6-B498-43B3-948B-1728B52AA6E4}">
                <adec:decorative xmlns:adec="http://schemas.microsoft.com/office/drawing/2017/decorative" val="0"/>
              </a:ext>
            </a:extLst>
          </p:cNvPr>
          <p:cNvPicPr>
            <a:picLocks noChangeAspect="1"/>
          </p:cNvPicPr>
          <p:nvPr/>
        </p:nvPicPr>
        <p:blipFill rotWithShape="1">
          <a:blip r:embed="rId3"/>
          <a:srcRect r="2" b="2805"/>
          <a:stretch/>
        </p:blipFill>
        <p:spPr>
          <a:xfrm>
            <a:off x="5897765" y="1354238"/>
            <a:ext cx="3413054" cy="4352081"/>
          </a:xfrm>
          <a:prstGeom prst="rect">
            <a:avLst/>
          </a:prstGeom>
        </p:spPr>
      </p:pic>
    </p:spTree>
    <p:extLst>
      <p:ext uri="{BB962C8B-B14F-4D97-AF65-F5344CB8AC3E}">
        <p14:creationId xmlns:p14="http://schemas.microsoft.com/office/powerpoint/2010/main" val="38653395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96F9D2793F18F4796C0C01EDA362F0A" ma:contentTypeVersion="2" ma:contentTypeDescription="Create a new document." ma:contentTypeScope="" ma:versionID="7ca86f26c6fc5b0b4daff82ece4ed8e5">
  <xsd:schema xmlns:xsd="http://www.w3.org/2001/XMLSchema" xmlns:xs="http://www.w3.org/2001/XMLSchema" xmlns:p="http://schemas.microsoft.com/office/2006/metadata/properties" xmlns:ns3="1a3d8180-7366-436e-a7c7-be48365a0449" targetNamespace="http://schemas.microsoft.com/office/2006/metadata/properties" ma:root="true" ma:fieldsID="d7f1c54d4ed28c7791e3692d88e3b8e9" ns3:_="">
    <xsd:import namespace="1a3d8180-7366-436e-a7c7-be48365a0449"/>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3d8180-7366-436e-a7c7-be48365a04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D8AA89-B1D2-4F6A-8BD5-6903349B82D9}">
  <ds:schemaRefs>
    <ds:schemaRef ds:uri="http://schemas.microsoft.com/sharepoint/v3/contenttype/forms"/>
  </ds:schemaRefs>
</ds:datastoreItem>
</file>

<file path=customXml/itemProps2.xml><?xml version="1.0" encoding="utf-8"?>
<ds:datastoreItem xmlns:ds="http://schemas.openxmlformats.org/officeDocument/2006/customXml" ds:itemID="{D000E282-54CA-4CFE-B940-9402B629B6B0}">
  <ds:schemaRefs>
    <ds:schemaRef ds:uri="http://schemas.microsoft.com/office/2006/metadata/properties"/>
    <ds:schemaRef ds:uri="http://schemas.microsoft.com/office/2006/documentManagement/types"/>
    <ds:schemaRef ds:uri="http://purl.org/dc/dcmitype/"/>
    <ds:schemaRef ds:uri="http://purl.org/dc/elements/1.1/"/>
    <ds:schemaRef ds:uri="http://schemas.openxmlformats.org/package/2006/metadata/core-properties"/>
    <ds:schemaRef ds:uri="http://purl.org/dc/terms/"/>
    <ds:schemaRef ds:uri="http://schemas.microsoft.com/office/infopath/2007/PartnerControls"/>
    <ds:schemaRef ds:uri="1a3d8180-7366-436e-a7c7-be48365a0449"/>
    <ds:schemaRef ds:uri="http://www.w3.org/XML/1998/namespace"/>
  </ds:schemaRefs>
</ds:datastoreItem>
</file>

<file path=customXml/itemProps3.xml><?xml version="1.0" encoding="utf-8"?>
<ds:datastoreItem xmlns:ds="http://schemas.openxmlformats.org/officeDocument/2006/customXml" ds:itemID="{8A8379A0-3447-43CC-B7F1-9C7F34D6B9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3d8180-7366-436e-a7c7-be48365a04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2781</TotalTime>
  <Words>700</Words>
  <Application>Microsoft Office PowerPoint</Application>
  <PresentationFormat>Widescreen</PresentationFormat>
  <Paragraphs>89</Paragraphs>
  <Slides>12</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Calibri</vt:lpstr>
      <vt:lpstr>Trebuchet MS</vt:lpstr>
      <vt:lpstr>Wingdings</vt:lpstr>
      <vt:lpstr>Wingdings 3</vt:lpstr>
      <vt:lpstr>Facet</vt:lpstr>
      <vt:lpstr>Package</vt:lpstr>
      <vt:lpstr>GPS –Robotic Process Automation Using UiPath</vt:lpstr>
      <vt:lpstr>Contents</vt:lpstr>
      <vt:lpstr>What is Robotic Process Automation? </vt:lpstr>
      <vt:lpstr>Automation v/s RPA </vt:lpstr>
      <vt:lpstr>Lifecycle of RPA </vt:lpstr>
      <vt:lpstr>Advantages of RPA </vt:lpstr>
      <vt:lpstr>UiPath Architecture </vt:lpstr>
      <vt:lpstr>UiPath Platform Components </vt:lpstr>
      <vt:lpstr>GPS Sanity Use case using UiPath </vt:lpstr>
      <vt:lpstr>Email Notification to Stakeholders</vt:lpstr>
      <vt:lpstr>Benefits of UiPath in GPS to AT&amp;T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 –Robotic Process Automation Using UiPath</dc:title>
  <dc:creator>Rahil Akram</dc:creator>
  <cp:lastModifiedBy>Rahil Akram</cp:lastModifiedBy>
  <cp:revision>6</cp:revision>
  <dcterms:created xsi:type="dcterms:W3CDTF">2020-05-31T20:34:59Z</dcterms:created>
  <dcterms:modified xsi:type="dcterms:W3CDTF">2020-06-02T18:56:54Z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0x010100896F9D2793F18F4796C0C01EDA362F0A</vt:lpwstr>
  </property>
</Properties>
</file>