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Lexend Deca" charset="1" panose="00000000000000000000"/>
      <p:regular r:id="rId41"/>
    </p:embeddedFont>
    <p:embeddedFont>
      <p:font typeface="Stadio Now Novarese" charset="1" panose="00000000000000000000"/>
      <p:regular r:id="rId42"/>
    </p:embeddedFont>
    <p:embeddedFont>
      <p:font typeface="Canva Sans Bold" charset="1" panose="020B0803030501040103"/>
      <p:regular r:id="rId43"/>
    </p:embeddedFont>
    <p:embeddedFont>
      <p:font typeface="Canva Sans" charset="1" panose="020B0503030501040103"/>
      <p:regular r:id="rId44"/>
    </p:embeddedFont>
    <p:embeddedFont>
      <p:font typeface="Archivo Black" charset="1" panose="020B0A03020202020B04"/>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9.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0.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grpSp>
        <p:nvGrpSpPr>
          <p:cNvPr name="Group 2" id="2"/>
          <p:cNvGrpSpPr/>
          <p:nvPr/>
        </p:nvGrpSpPr>
        <p:grpSpPr>
          <a:xfrm rot="96118">
            <a:off x="301671" y="3035763"/>
            <a:ext cx="7209585" cy="8688737"/>
            <a:chOff x="0" y="0"/>
            <a:chExt cx="9612779" cy="11584983"/>
          </a:xfrm>
        </p:grpSpPr>
        <p:sp>
          <p:nvSpPr>
            <p:cNvPr name="Freeform 3" id="3"/>
            <p:cNvSpPr/>
            <p:nvPr/>
          </p:nvSpPr>
          <p:spPr>
            <a:xfrm flipH="true" flipV="false" rot="3714635">
              <a:off x="-163336" y="4220451"/>
              <a:ext cx="2832925" cy="1328899"/>
            </a:xfrm>
            <a:custGeom>
              <a:avLst/>
              <a:gdLst/>
              <a:ahLst/>
              <a:cxnLst/>
              <a:rect r="r" b="b" t="t" l="l"/>
              <a:pathLst>
                <a:path h="1328899" w="2832925">
                  <a:moveTo>
                    <a:pt x="2832925" y="0"/>
                  </a:moveTo>
                  <a:lnTo>
                    <a:pt x="0" y="0"/>
                  </a:lnTo>
                  <a:lnTo>
                    <a:pt x="0" y="1328900"/>
                  </a:lnTo>
                  <a:lnTo>
                    <a:pt x="2832925" y="1328900"/>
                  </a:lnTo>
                  <a:lnTo>
                    <a:pt x="283292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45001" y="0"/>
              <a:ext cx="8867778" cy="11584983"/>
            </a:xfrm>
            <a:custGeom>
              <a:avLst/>
              <a:gdLst/>
              <a:ahLst/>
              <a:cxnLst/>
              <a:rect r="r" b="b" t="t" l="l"/>
              <a:pathLst>
                <a:path h="11584983" w="8867778">
                  <a:moveTo>
                    <a:pt x="0" y="0"/>
                  </a:moveTo>
                  <a:lnTo>
                    <a:pt x="8867778" y="0"/>
                  </a:lnTo>
                  <a:lnTo>
                    <a:pt x="8867778" y="11584983"/>
                  </a:lnTo>
                  <a:lnTo>
                    <a:pt x="0" y="11584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sp>
        <p:nvSpPr>
          <p:cNvPr name="Freeform 5" id="5"/>
          <p:cNvSpPr/>
          <p:nvPr/>
        </p:nvSpPr>
        <p:spPr>
          <a:xfrm flipH="false" flipV="false" rot="0">
            <a:off x="882793" y="-1279576"/>
            <a:ext cx="6047339" cy="3091702"/>
          </a:xfrm>
          <a:custGeom>
            <a:avLst/>
            <a:gdLst/>
            <a:ahLst/>
            <a:cxnLst/>
            <a:rect r="r" b="b" t="t" l="l"/>
            <a:pathLst>
              <a:path h="3091702" w="6047339">
                <a:moveTo>
                  <a:pt x="0" y="0"/>
                </a:moveTo>
                <a:lnTo>
                  <a:pt x="6047339" y="0"/>
                </a:lnTo>
                <a:lnTo>
                  <a:pt x="6047339" y="3091702"/>
                </a:lnTo>
                <a:lnTo>
                  <a:pt x="0" y="30917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1268800" y="1488942"/>
            <a:ext cx="4303187" cy="2200005"/>
          </a:xfrm>
          <a:custGeom>
            <a:avLst/>
            <a:gdLst/>
            <a:ahLst/>
            <a:cxnLst/>
            <a:rect r="r" b="b" t="t" l="l"/>
            <a:pathLst>
              <a:path h="2200005" w="4303187">
                <a:moveTo>
                  <a:pt x="0" y="0"/>
                </a:moveTo>
                <a:lnTo>
                  <a:pt x="4303187" y="0"/>
                </a:lnTo>
                <a:lnTo>
                  <a:pt x="4303187" y="2200004"/>
                </a:lnTo>
                <a:lnTo>
                  <a:pt x="0" y="22000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true" flipV="false" rot="-693380">
            <a:off x="4873425" y="535297"/>
            <a:ext cx="3723746" cy="1591055"/>
          </a:xfrm>
          <a:custGeom>
            <a:avLst/>
            <a:gdLst/>
            <a:ahLst/>
            <a:cxnLst/>
            <a:rect r="r" b="b" t="t" l="l"/>
            <a:pathLst>
              <a:path h="1591055" w="3723746">
                <a:moveTo>
                  <a:pt x="3723746" y="0"/>
                </a:moveTo>
                <a:lnTo>
                  <a:pt x="0" y="0"/>
                </a:lnTo>
                <a:lnTo>
                  <a:pt x="0" y="1591055"/>
                </a:lnTo>
                <a:lnTo>
                  <a:pt x="3723746" y="1591055"/>
                </a:lnTo>
                <a:lnTo>
                  <a:pt x="3723746"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true" flipV="false" rot="-127671">
            <a:off x="8613385" y="1521228"/>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9" id="9"/>
          <p:cNvGrpSpPr/>
          <p:nvPr/>
        </p:nvGrpSpPr>
        <p:grpSpPr>
          <a:xfrm rot="0">
            <a:off x="7432811" y="4018170"/>
            <a:ext cx="9826489" cy="2807234"/>
            <a:chOff x="0" y="0"/>
            <a:chExt cx="13101985" cy="3742979"/>
          </a:xfrm>
        </p:grpSpPr>
        <p:sp>
          <p:nvSpPr>
            <p:cNvPr name="TextBox 10" id="10"/>
            <p:cNvSpPr txBox="true"/>
            <p:nvPr/>
          </p:nvSpPr>
          <p:spPr>
            <a:xfrm rot="0">
              <a:off x="0" y="2779473"/>
              <a:ext cx="13101985" cy="963507"/>
            </a:xfrm>
            <a:prstGeom prst="rect">
              <a:avLst/>
            </a:prstGeom>
          </p:spPr>
          <p:txBody>
            <a:bodyPr anchor="t" rtlCol="false" tIns="0" lIns="0" bIns="0" rIns="0">
              <a:spAutoFit/>
            </a:bodyPr>
            <a:lstStyle/>
            <a:p>
              <a:pPr algn="ctr">
                <a:lnSpc>
                  <a:spcPts val="5980"/>
                </a:lnSpc>
              </a:pPr>
              <a:r>
                <a:rPr lang="en-US" sz="4600">
                  <a:solidFill>
                    <a:srgbClr val="000000"/>
                  </a:solidFill>
                  <a:latin typeface="Lexend Deca"/>
                  <a:ea typeface="Lexend Deca"/>
                  <a:cs typeface="Lexend Deca"/>
                  <a:sym typeface="Lexend Deca"/>
                </a:rPr>
                <a:t>AIRPORT DATA ANALYSIS</a:t>
              </a:r>
            </a:p>
          </p:txBody>
        </p:sp>
        <p:sp>
          <p:nvSpPr>
            <p:cNvPr name="TextBox 11" id="11"/>
            <p:cNvSpPr txBox="true"/>
            <p:nvPr/>
          </p:nvSpPr>
          <p:spPr>
            <a:xfrm rot="0">
              <a:off x="0" y="-190500"/>
              <a:ext cx="13101985" cy="2534480"/>
            </a:xfrm>
            <a:prstGeom prst="rect">
              <a:avLst/>
            </a:prstGeom>
          </p:spPr>
          <p:txBody>
            <a:bodyPr anchor="t" rtlCol="false" tIns="0" lIns="0" bIns="0" rIns="0">
              <a:spAutoFit/>
            </a:bodyPr>
            <a:lstStyle/>
            <a:p>
              <a:pPr algn="ctr">
                <a:lnSpc>
                  <a:spcPts val="12246"/>
                </a:lnSpc>
              </a:pPr>
              <a:r>
                <a:rPr lang="en-US" sz="11552">
                  <a:solidFill>
                    <a:srgbClr val="000000"/>
                  </a:solidFill>
                  <a:latin typeface="Stadio Now Novarese"/>
                  <a:ea typeface="Stadio Now Novarese"/>
                  <a:cs typeface="Stadio Now Novarese"/>
                  <a:sym typeface="Stadio Now Novarese"/>
                </a:rPr>
                <a:t>SQL PROJECT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747490" y="2271706"/>
            <a:ext cx="7452277" cy="6529394"/>
          </a:xfrm>
          <a:custGeom>
            <a:avLst/>
            <a:gdLst/>
            <a:ahLst/>
            <a:cxnLst/>
            <a:rect r="r" b="b" t="t" l="l"/>
            <a:pathLst>
              <a:path h="6529394" w="7452277">
                <a:moveTo>
                  <a:pt x="0" y="0"/>
                </a:moveTo>
                <a:lnTo>
                  <a:pt x="7452277" y="0"/>
                </a:lnTo>
                <a:lnTo>
                  <a:pt x="7452277" y="6529394"/>
                </a:lnTo>
                <a:lnTo>
                  <a:pt x="0" y="6529394"/>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8 : </a:t>
            </a:r>
          </a:p>
        </p:txBody>
      </p:sp>
      <p:sp>
        <p:nvSpPr>
          <p:cNvPr name="TextBox 7" id="7"/>
          <p:cNvSpPr txBox="true"/>
          <p:nvPr/>
        </p:nvSpPr>
        <p:spPr>
          <a:xfrm rot="0">
            <a:off x="780557" y="2621479"/>
            <a:ext cx="6401170" cy="59270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aim is to determine the top 3 origin airports with the highest frequency of flights. </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It</a:t>
            </a:r>
            <a:r>
              <a:rPr lang="en-US" sz="2800">
                <a:solidFill>
                  <a:srgbClr val="000000"/>
                </a:solidFill>
                <a:latin typeface="Lexend Deca"/>
                <a:ea typeface="Lexend Deca"/>
                <a:cs typeface="Lexend Deca"/>
                <a:sym typeface="Lexend Deca"/>
              </a:rPr>
              <a:t> will highlight the most active airports in terms of flight operations, providing valuable insights for airlines and stakeholders to optimize scheduling and improve service offerings at these critical locations.</a:t>
            </a:r>
          </a:p>
          <a:p>
            <a:pPr algn="l">
              <a:lnSpc>
                <a:spcPts val="36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129026" y="1551714"/>
            <a:ext cx="7503360" cy="7619632"/>
          </a:xfrm>
          <a:custGeom>
            <a:avLst/>
            <a:gdLst/>
            <a:ahLst/>
            <a:cxnLst/>
            <a:rect r="r" b="b" t="t" l="l"/>
            <a:pathLst>
              <a:path h="7619632" w="7503360">
                <a:moveTo>
                  <a:pt x="0" y="0"/>
                </a:moveTo>
                <a:lnTo>
                  <a:pt x="7503360" y="0"/>
                </a:lnTo>
                <a:lnTo>
                  <a:pt x="7503360" y="7619632"/>
                </a:lnTo>
                <a:lnTo>
                  <a:pt x="0" y="7619632"/>
                </a:lnTo>
                <a:lnTo>
                  <a:pt x="0" y="0"/>
                </a:lnTo>
                <a:close/>
              </a:path>
            </a:pathLst>
          </a:custGeom>
          <a:blipFill>
            <a:blip r:embed="rId8"/>
            <a:stretch>
              <a:fillRect l="0" t="-458" r="0" b="-458"/>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9 : </a:t>
            </a:r>
          </a:p>
        </p:txBody>
      </p:sp>
      <p:sp>
        <p:nvSpPr>
          <p:cNvPr name="TextBox 7" id="7"/>
          <p:cNvSpPr txBox="true"/>
          <p:nvPr/>
        </p:nvSpPr>
        <p:spPr>
          <a:xfrm rot="0">
            <a:off x="780557" y="2621479"/>
            <a:ext cx="6401170" cy="59270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objective is to identify the city (excluding Bend, OR) that sends the most flights and passengers to Bend, OR. </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will reveal key contributors to passenger traffic at Bend, OR, helping airlines and travel authorities understand demand patterns and enhance connectivity from popular originating cities.</a:t>
            </a:r>
          </a:p>
          <a:p>
            <a:pPr algn="l">
              <a:lnSpc>
                <a:spcPts val="364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259895" y="1736357"/>
            <a:ext cx="8343474" cy="7250345"/>
          </a:xfrm>
          <a:custGeom>
            <a:avLst/>
            <a:gdLst/>
            <a:ahLst/>
            <a:cxnLst/>
            <a:rect r="r" b="b" t="t" l="l"/>
            <a:pathLst>
              <a:path h="7250345" w="8343474">
                <a:moveTo>
                  <a:pt x="0" y="0"/>
                </a:moveTo>
                <a:lnTo>
                  <a:pt x="8343474" y="0"/>
                </a:lnTo>
                <a:lnTo>
                  <a:pt x="8343474" y="7250345"/>
                </a:lnTo>
                <a:lnTo>
                  <a:pt x="0" y="7250345"/>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10 : </a:t>
            </a:r>
          </a:p>
        </p:txBody>
      </p:sp>
      <p:sp>
        <p:nvSpPr>
          <p:cNvPr name="TextBox 7" id="7"/>
          <p:cNvSpPr txBox="true"/>
          <p:nvPr/>
        </p:nvSpPr>
        <p:spPr>
          <a:xfrm rot="0">
            <a:off x="780557" y="2615870"/>
            <a:ext cx="6401170" cy="59270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aim is to identify the longest flight route in terms of distance traveled, including both the origin and destination airports.</a:t>
            </a:r>
          </a:p>
          <a:p>
            <a:pPr algn="l">
              <a:lnSpc>
                <a:spcPts val="3640"/>
              </a:lnSpc>
            </a:pPr>
            <a:r>
              <a:rPr lang="en-US" sz="2800">
                <a:solidFill>
                  <a:srgbClr val="000000"/>
                </a:solidFill>
                <a:latin typeface="Lexend Deca"/>
                <a:ea typeface="Lexend Deca"/>
                <a:cs typeface="Lexend Deca"/>
                <a:sym typeface="Lexend Deca"/>
              </a:rPr>
              <a:t> </a:t>
            </a: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will provide insights into the most extensive travel connections, helping airlines assess operational challenges and opportunities for long-haul service planning.</a:t>
            </a:r>
          </a:p>
          <a:p>
            <a:pPr algn="l">
              <a:lnSpc>
                <a:spcPts val="3640"/>
              </a:lnSpc>
            </a:pPr>
          </a:p>
          <a:p>
            <a:pPr algn="l">
              <a:lnSpc>
                <a:spcPts val="3640"/>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AED8D3"/>
        </a:solidFill>
      </p:bgPr>
    </p:bg>
    <p:spTree>
      <p:nvGrpSpPr>
        <p:cNvPr id="1" name=""/>
        <p:cNvGrpSpPr/>
        <p:nvPr/>
      </p:nvGrpSpPr>
      <p:grpSpPr>
        <a:xfrm>
          <a:off x="0" y="0"/>
          <a:ext cx="0" cy="0"/>
          <a:chOff x="0" y="0"/>
          <a:chExt cx="0" cy="0"/>
        </a:xfrm>
      </p:grpSpPr>
      <p:sp>
        <p:nvSpPr>
          <p:cNvPr name="TextBox 2" id="2"/>
          <p:cNvSpPr txBox="true"/>
          <p:nvPr/>
        </p:nvSpPr>
        <p:spPr>
          <a:xfrm rot="0">
            <a:off x="4460925" y="4256405"/>
            <a:ext cx="902160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CHALLENGING QUESTIONS </a:t>
            </a:r>
          </a:p>
        </p:txBody>
      </p:sp>
      <p:sp>
        <p:nvSpPr>
          <p:cNvPr name="TextBox 3" id="3"/>
          <p:cNvSpPr txBox="true"/>
          <p:nvPr/>
        </p:nvSpPr>
        <p:spPr>
          <a:xfrm rot="0">
            <a:off x="4908005" y="5533669"/>
            <a:ext cx="812744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PROBLEM STATEMENT FROM 11 TO 20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417348" y="1793331"/>
            <a:ext cx="10161063" cy="7277862"/>
          </a:xfrm>
          <a:custGeom>
            <a:avLst/>
            <a:gdLst/>
            <a:ahLst/>
            <a:cxnLst/>
            <a:rect r="r" b="b" t="t" l="l"/>
            <a:pathLst>
              <a:path h="7277862" w="10161063">
                <a:moveTo>
                  <a:pt x="0" y="0"/>
                </a:moveTo>
                <a:lnTo>
                  <a:pt x="10161063" y="0"/>
                </a:lnTo>
                <a:lnTo>
                  <a:pt x="10161063" y="7277862"/>
                </a:lnTo>
                <a:lnTo>
                  <a:pt x="0" y="7277862"/>
                </a:lnTo>
                <a:lnTo>
                  <a:pt x="0" y="0"/>
                </a:lnTo>
                <a:close/>
              </a:path>
            </a:pathLst>
          </a:custGeom>
          <a:blipFill>
            <a:blip r:embed="rId8"/>
            <a:stretch>
              <a:fillRect l="0" t="0" r="0" b="0"/>
            </a:stretch>
          </a:blipFill>
        </p:spPr>
      </p:sp>
      <p:sp>
        <p:nvSpPr>
          <p:cNvPr name="TextBox 6" id="6"/>
          <p:cNvSpPr txBox="true"/>
          <p:nvPr/>
        </p:nvSpPr>
        <p:spPr>
          <a:xfrm rot="0">
            <a:off x="1028700" y="1679031"/>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11 : </a:t>
            </a:r>
          </a:p>
        </p:txBody>
      </p:sp>
      <p:sp>
        <p:nvSpPr>
          <p:cNvPr name="TextBox 7" id="7"/>
          <p:cNvSpPr txBox="true"/>
          <p:nvPr/>
        </p:nvSpPr>
        <p:spPr>
          <a:xfrm rot="0">
            <a:off x="485232" y="3009636"/>
            <a:ext cx="6401170" cy="54698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objective is to determine the most and least busy months by flight count across multiple years</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analysis will provide insights into seasonal trends in air travel.</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H</a:t>
            </a:r>
            <a:r>
              <a:rPr lang="en-US" sz="2800">
                <a:solidFill>
                  <a:srgbClr val="000000"/>
                </a:solidFill>
                <a:latin typeface="Lexend Deca"/>
                <a:ea typeface="Lexend Deca"/>
                <a:cs typeface="Lexend Deca"/>
                <a:sym typeface="Lexend Deca"/>
              </a:rPr>
              <a:t>elping airlines and stakeholders understand peak and off-peak periods for better operational planning and resource allocation.</a:t>
            </a:r>
          </a:p>
          <a:p>
            <a:pPr algn="l">
              <a:lnSpc>
                <a:spcPts val="364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423730" y="1993718"/>
            <a:ext cx="12569281" cy="6954335"/>
          </a:xfrm>
          <a:custGeom>
            <a:avLst/>
            <a:gdLst/>
            <a:ahLst/>
            <a:cxnLst/>
            <a:rect r="r" b="b" t="t" l="l"/>
            <a:pathLst>
              <a:path h="6954335" w="12569281">
                <a:moveTo>
                  <a:pt x="0" y="0"/>
                </a:moveTo>
                <a:lnTo>
                  <a:pt x="12569281" y="0"/>
                </a:lnTo>
                <a:lnTo>
                  <a:pt x="12569281" y="6954335"/>
                </a:lnTo>
                <a:lnTo>
                  <a:pt x="0" y="6954335"/>
                </a:lnTo>
                <a:lnTo>
                  <a:pt x="0" y="0"/>
                </a:lnTo>
                <a:close/>
              </a:path>
            </a:pathLst>
          </a:custGeom>
          <a:blipFill>
            <a:blip r:embed="rId8"/>
            <a:stretch>
              <a:fillRect l="-184" t="0" r="-184" b="0"/>
            </a:stretch>
          </a:blipFill>
        </p:spPr>
      </p:sp>
      <p:sp>
        <p:nvSpPr>
          <p:cNvPr name="TextBox 6" id="6"/>
          <p:cNvSpPr txBox="true"/>
          <p:nvPr/>
        </p:nvSpPr>
        <p:spPr>
          <a:xfrm rot="0">
            <a:off x="41837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12 : </a:t>
            </a:r>
          </a:p>
        </p:txBody>
      </p:sp>
      <p:sp>
        <p:nvSpPr>
          <p:cNvPr name="TextBox 7" id="7"/>
          <p:cNvSpPr txBox="true"/>
          <p:nvPr/>
        </p:nvSpPr>
        <p:spPr>
          <a:xfrm rot="0">
            <a:off x="237287" y="3475990"/>
            <a:ext cx="5005353" cy="3315969"/>
          </a:xfrm>
          <a:prstGeom prst="rect">
            <a:avLst/>
          </a:prstGeom>
        </p:spPr>
        <p:txBody>
          <a:bodyPr anchor="t" rtlCol="false" tIns="0" lIns="0" bIns="0" rIns="0">
            <a:spAutoFit/>
          </a:bodyPr>
          <a:lstStyle/>
          <a:p>
            <a:pPr algn="l" marL="626120" indent="-313060" lvl="1">
              <a:lnSpc>
                <a:spcPts val="3770"/>
              </a:lnSpc>
              <a:buFont typeface="Arial"/>
              <a:buChar char="•"/>
            </a:pPr>
            <a:r>
              <a:rPr lang="en-US" sz="2900">
                <a:solidFill>
                  <a:srgbClr val="000000"/>
                </a:solidFill>
                <a:latin typeface="Lexend Deca"/>
                <a:ea typeface="Lexend Deca"/>
                <a:cs typeface="Lexend Deca"/>
                <a:sym typeface="Lexend Deca"/>
              </a:rPr>
              <a:t>The aim is to calculate the year-over-year percentage growth in the total number of passengers for each origin and destination airport pair.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728603" y="2669032"/>
            <a:ext cx="12275812" cy="5923079"/>
          </a:xfrm>
          <a:custGeom>
            <a:avLst/>
            <a:gdLst/>
            <a:ahLst/>
            <a:cxnLst/>
            <a:rect r="r" b="b" t="t" l="l"/>
            <a:pathLst>
              <a:path h="5923079" w="12275812">
                <a:moveTo>
                  <a:pt x="0" y="0"/>
                </a:moveTo>
                <a:lnTo>
                  <a:pt x="12275812" y="0"/>
                </a:lnTo>
                <a:lnTo>
                  <a:pt x="12275812" y="5923079"/>
                </a:lnTo>
                <a:lnTo>
                  <a:pt x="0" y="5923079"/>
                </a:lnTo>
                <a:lnTo>
                  <a:pt x="0" y="0"/>
                </a:lnTo>
                <a:close/>
              </a:path>
            </a:pathLst>
          </a:custGeom>
          <a:blipFill>
            <a:blip r:embed="rId8"/>
            <a:stretch>
              <a:fillRect l="0" t="0" r="0" b="0"/>
            </a:stretch>
          </a:blipFill>
        </p:spPr>
      </p:sp>
      <p:sp>
        <p:nvSpPr>
          <p:cNvPr name="TextBox 6" id="6"/>
          <p:cNvSpPr txBox="true"/>
          <p:nvPr/>
        </p:nvSpPr>
        <p:spPr>
          <a:xfrm rot="0">
            <a:off x="41837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12 : </a:t>
            </a:r>
          </a:p>
        </p:txBody>
      </p:sp>
      <p:sp>
        <p:nvSpPr>
          <p:cNvPr name="TextBox 7" id="7"/>
          <p:cNvSpPr txBox="true"/>
          <p:nvPr/>
        </p:nvSpPr>
        <p:spPr>
          <a:xfrm rot="0">
            <a:off x="237287" y="2772437"/>
            <a:ext cx="5005353" cy="6173469"/>
          </a:xfrm>
          <a:prstGeom prst="rect">
            <a:avLst/>
          </a:prstGeom>
        </p:spPr>
        <p:txBody>
          <a:bodyPr anchor="t" rtlCol="false" tIns="0" lIns="0" bIns="0" rIns="0">
            <a:spAutoFit/>
          </a:bodyPr>
          <a:lstStyle/>
          <a:p>
            <a:pPr algn="l" marL="626120" indent="-313060" lvl="1">
              <a:lnSpc>
                <a:spcPts val="3770"/>
              </a:lnSpc>
              <a:buFont typeface="Arial"/>
              <a:buChar char="•"/>
            </a:pPr>
            <a:r>
              <a:rPr lang="en-US" sz="2900">
                <a:solidFill>
                  <a:srgbClr val="000000"/>
                </a:solidFill>
                <a:latin typeface="Lexend Deca"/>
                <a:ea typeface="Lexend Deca"/>
                <a:cs typeface="Lexend Deca"/>
                <a:sym typeface="Lexend Deca"/>
              </a:rPr>
              <a:t>This analysis will help identify trends in passenger traffic over time</a:t>
            </a:r>
          </a:p>
          <a:p>
            <a:pPr algn="l">
              <a:lnSpc>
                <a:spcPts val="3770"/>
              </a:lnSpc>
            </a:pPr>
          </a:p>
          <a:p>
            <a:pPr algn="l" marL="626120" indent="-313060" lvl="1">
              <a:lnSpc>
                <a:spcPts val="3770"/>
              </a:lnSpc>
              <a:buFont typeface="Arial"/>
              <a:buChar char="•"/>
            </a:pPr>
            <a:r>
              <a:rPr lang="en-US" sz="2900">
                <a:solidFill>
                  <a:srgbClr val="000000"/>
                </a:solidFill>
                <a:latin typeface="Lexend Deca"/>
                <a:ea typeface="Lexend Deca"/>
                <a:cs typeface="Lexend Deca"/>
                <a:sym typeface="Lexend Deca"/>
              </a:rPr>
              <a:t>P</a:t>
            </a:r>
            <a:r>
              <a:rPr lang="en-US" sz="2900">
                <a:solidFill>
                  <a:srgbClr val="000000"/>
                </a:solidFill>
                <a:latin typeface="Lexend Deca"/>
                <a:ea typeface="Lexend Deca"/>
                <a:cs typeface="Lexend Deca"/>
                <a:sym typeface="Lexend Deca"/>
              </a:rPr>
              <a:t>roviding valuable insights for airlines to make informed decisions about route development and capacity management based on demand fluctuations.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733640" y="2503984"/>
            <a:ext cx="11185541" cy="6515578"/>
          </a:xfrm>
          <a:custGeom>
            <a:avLst/>
            <a:gdLst/>
            <a:ahLst/>
            <a:cxnLst/>
            <a:rect r="r" b="b" t="t" l="l"/>
            <a:pathLst>
              <a:path h="6515578" w="11185541">
                <a:moveTo>
                  <a:pt x="0" y="0"/>
                </a:moveTo>
                <a:lnTo>
                  <a:pt x="11185541" y="0"/>
                </a:lnTo>
                <a:lnTo>
                  <a:pt x="11185541" y="6515578"/>
                </a:lnTo>
                <a:lnTo>
                  <a:pt x="0" y="6515578"/>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13 : </a:t>
            </a:r>
          </a:p>
        </p:txBody>
      </p:sp>
      <p:sp>
        <p:nvSpPr>
          <p:cNvPr name="TextBox 7" id="7"/>
          <p:cNvSpPr txBox="true"/>
          <p:nvPr/>
        </p:nvSpPr>
        <p:spPr>
          <a:xfrm rot="0">
            <a:off x="418377" y="3387102"/>
            <a:ext cx="5005353" cy="3792219"/>
          </a:xfrm>
          <a:prstGeom prst="rect">
            <a:avLst/>
          </a:prstGeom>
        </p:spPr>
        <p:txBody>
          <a:bodyPr anchor="t" rtlCol="false" tIns="0" lIns="0" bIns="0" rIns="0">
            <a:spAutoFit/>
          </a:bodyPr>
          <a:lstStyle/>
          <a:p>
            <a:pPr algn="l" marL="626120" indent="-313060" lvl="1">
              <a:lnSpc>
                <a:spcPts val="3770"/>
              </a:lnSpc>
              <a:buFont typeface="Arial"/>
              <a:buChar char="•"/>
            </a:pPr>
            <a:r>
              <a:rPr lang="en-US" sz="2900">
                <a:solidFill>
                  <a:srgbClr val="000000"/>
                </a:solidFill>
                <a:latin typeface="Lexend Deca"/>
                <a:ea typeface="Lexend Deca"/>
                <a:cs typeface="Lexend Deca"/>
                <a:sym typeface="Lexend Deca"/>
              </a:rPr>
              <a:t>The objective is to identify routes (from origin to destination) that have demonstrated consistent year-over-year growth in the number of flights. </a:t>
            </a:r>
          </a:p>
          <a:p>
            <a:pPr algn="l">
              <a:lnSpc>
                <a:spcPts val="377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418606" y="2383565"/>
            <a:ext cx="8725394" cy="4733526"/>
          </a:xfrm>
          <a:custGeom>
            <a:avLst/>
            <a:gdLst/>
            <a:ahLst/>
            <a:cxnLst/>
            <a:rect r="r" b="b" t="t" l="l"/>
            <a:pathLst>
              <a:path h="4733526" w="8725394">
                <a:moveTo>
                  <a:pt x="0" y="0"/>
                </a:moveTo>
                <a:lnTo>
                  <a:pt x="8725394" y="0"/>
                </a:lnTo>
                <a:lnTo>
                  <a:pt x="8725394" y="4733527"/>
                </a:lnTo>
                <a:lnTo>
                  <a:pt x="0" y="4733527"/>
                </a:lnTo>
                <a:lnTo>
                  <a:pt x="0" y="0"/>
                </a:lnTo>
                <a:close/>
              </a:path>
            </a:pathLst>
          </a:custGeom>
          <a:blipFill>
            <a:blip r:embed="rId8"/>
            <a:stretch>
              <a:fillRect l="0" t="0" r="0" b="0"/>
            </a:stretch>
          </a:blipFill>
        </p:spPr>
      </p:sp>
      <p:sp>
        <p:nvSpPr>
          <p:cNvPr name="Freeform 6" id="6"/>
          <p:cNvSpPr/>
          <p:nvPr/>
        </p:nvSpPr>
        <p:spPr>
          <a:xfrm flipH="false" flipV="false" rot="0">
            <a:off x="9753747" y="2213535"/>
            <a:ext cx="7505553" cy="5073586"/>
          </a:xfrm>
          <a:custGeom>
            <a:avLst/>
            <a:gdLst/>
            <a:ahLst/>
            <a:cxnLst/>
            <a:rect r="r" b="b" t="t" l="l"/>
            <a:pathLst>
              <a:path h="5073586" w="7505553">
                <a:moveTo>
                  <a:pt x="0" y="0"/>
                </a:moveTo>
                <a:lnTo>
                  <a:pt x="7505553" y="0"/>
                </a:lnTo>
                <a:lnTo>
                  <a:pt x="7505553" y="5073587"/>
                </a:lnTo>
                <a:lnTo>
                  <a:pt x="0" y="5073587"/>
                </a:lnTo>
                <a:lnTo>
                  <a:pt x="0" y="0"/>
                </a:lnTo>
                <a:close/>
              </a:path>
            </a:pathLst>
          </a:custGeom>
          <a:blipFill>
            <a:blip r:embed="rId9"/>
            <a:stretch>
              <a:fillRect l="0" t="0" r="0" b="0"/>
            </a:stretch>
          </a:blipFill>
        </p:spPr>
      </p:sp>
      <p:sp>
        <p:nvSpPr>
          <p:cNvPr name="TextBox 7" id="7"/>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13 : </a:t>
            </a:r>
          </a:p>
        </p:txBody>
      </p:sp>
      <p:sp>
        <p:nvSpPr>
          <p:cNvPr name="TextBox 8" id="8"/>
          <p:cNvSpPr txBox="true"/>
          <p:nvPr/>
        </p:nvSpPr>
        <p:spPr>
          <a:xfrm rot="0">
            <a:off x="0" y="7620497"/>
            <a:ext cx="18288000" cy="1779454"/>
          </a:xfrm>
          <a:prstGeom prst="rect">
            <a:avLst/>
          </a:prstGeom>
        </p:spPr>
        <p:txBody>
          <a:bodyPr anchor="t" rtlCol="false" tIns="0" lIns="0" bIns="0" rIns="0">
            <a:spAutoFit/>
          </a:bodyPr>
          <a:lstStyle/>
          <a:p>
            <a:pPr algn="ctr">
              <a:lnSpc>
                <a:spcPts val="3544"/>
              </a:lnSpc>
              <a:spcBef>
                <a:spcPct val="0"/>
              </a:spcBef>
            </a:pPr>
            <a:r>
              <a:rPr lang="en-US" sz="2726">
                <a:solidFill>
                  <a:srgbClr val="000000"/>
                </a:solidFill>
                <a:latin typeface="Lexend Deca"/>
                <a:ea typeface="Lexend Deca"/>
                <a:cs typeface="Lexend Deca"/>
                <a:sym typeface="Lexend Deca"/>
              </a:rPr>
              <a:t>This will help airlines understand which routes have not only grown consistently but also the magnitude of that growth in terms of percentage.</a:t>
            </a:r>
          </a:p>
          <a:p>
            <a:pPr algn="ctr">
              <a:lnSpc>
                <a:spcPts val="3544"/>
              </a:lnSpc>
              <a:spcBef>
                <a:spcPct val="0"/>
              </a:spcBef>
            </a:pPr>
            <a:r>
              <a:rPr lang="en-US" sz="2726">
                <a:solidFill>
                  <a:srgbClr val="000000"/>
                </a:solidFill>
                <a:latin typeface="Lexend Deca"/>
                <a:ea typeface="Lexend Deca"/>
                <a:cs typeface="Lexend Deca"/>
                <a:sym typeface="Lexend Deca"/>
              </a:rPr>
              <a:t>also it will highlight successful routes, providing insights for airlines to strengthen their operational strategies and consider potential expansions based on sustained demand trends.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446372" y="1793331"/>
            <a:ext cx="9655670" cy="7464969"/>
          </a:xfrm>
          <a:custGeom>
            <a:avLst/>
            <a:gdLst/>
            <a:ahLst/>
            <a:cxnLst/>
            <a:rect r="r" b="b" t="t" l="l"/>
            <a:pathLst>
              <a:path h="7464969" w="9655670">
                <a:moveTo>
                  <a:pt x="0" y="0"/>
                </a:moveTo>
                <a:lnTo>
                  <a:pt x="9655670" y="0"/>
                </a:lnTo>
                <a:lnTo>
                  <a:pt x="9655670" y="7464969"/>
                </a:lnTo>
                <a:lnTo>
                  <a:pt x="0" y="7464969"/>
                </a:lnTo>
                <a:lnTo>
                  <a:pt x="0" y="0"/>
                </a:lnTo>
                <a:close/>
              </a:path>
            </a:pathLst>
          </a:custGeom>
          <a:blipFill>
            <a:blip r:embed="rId8"/>
            <a:stretch>
              <a:fillRect l="0" t="-121" r="0" b="-121"/>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14 : </a:t>
            </a:r>
          </a:p>
        </p:txBody>
      </p:sp>
      <p:sp>
        <p:nvSpPr>
          <p:cNvPr name="TextBox 7" id="7"/>
          <p:cNvSpPr txBox="true"/>
          <p:nvPr/>
        </p:nvSpPr>
        <p:spPr>
          <a:xfrm rot="0">
            <a:off x="467650" y="3346492"/>
            <a:ext cx="5268987" cy="3575251"/>
          </a:xfrm>
          <a:prstGeom prst="rect">
            <a:avLst/>
          </a:prstGeom>
        </p:spPr>
        <p:txBody>
          <a:bodyPr anchor="t" rtlCol="false" tIns="0" lIns="0" bIns="0" rIns="0">
            <a:spAutoFit/>
          </a:bodyPr>
          <a:lstStyle/>
          <a:p>
            <a:pPr algn="l" marL="590315" indent="-295158" lvl="1">
              <a:lnSpc>
                <a:spcPts val="3554"/>
              </a:lnSpc>
              <a:buFont typeface="Arial"/>
              <a:buChar char="•"/>
            </a:pPr>
            <a:r>
              <a:rPr lang="en-US" sz="2734">
                <a:solidFill>
                  <a:srgbClr val="000000"/>
                </a:solidFill>
                <a:latin typeface="Lexend Deca"/>
                <a:ea typeface="Lexend Deca"/>
                <a:cs typeface="Lexend Deca"/>
                <a:sym typeface="Lexend Deca"/>
              </a:rPr>
              <a:t>The aim is to determine the top 3 origin airports with the highest weighted passenger-to-seats utilization ratio, considering the total number of flights for weighting.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693380">
            <a:off x="6695318" y="-37044"/>
            <a:ext cx="3723746" cy="1591055"/>
          </a:xfrm>
          <a:custGeom>
            <a:avLst/>
            <a:gdLst/>
            <a:ahLst/>
            <a:cxnLst/>
            <a:rect r="r" b="b" t="t" l="l"/>
            <a:pathLst>
              <a:path h="1591055" w="3723746">
                <a:moveTo>
                  <a:pt x="3723746" y="0"/>
                </a:moveTo>
                <a:lnTo>
                  <a:pt x="0" y="0"/>
                </a:lnTo>
                <a:lnTo>
                  <a:pt x="0" y="1591055"/>
                </a:lnTo>
                <a:lnTo>
                  <a:pt x="3723746" y="1591055"/>
                </a:lnTo>
                <a:lnTo>
                  <a:pt x="372374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919612" y="3510811"/>
            <a:ext cx="14990204" cy="4410074"/>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The SQL project will analyze the Airport Data to identify the key factors such as airport operations by examining total passenger numbers and trends per route, average passengers per flight, flight frequency. It will compare passenger numbers across origin cities, access available seats, and identify popular destination airports. Additionally, the project will explore correlations between city population and passenger counts, as well as the impact of population size on flight frequency.</a:t>
            </a:r>
          </a:p>
          <a:p>
            <a:pPr algn="ctr">
              <a:lnSpc>
                <a:spcPts val="3920"/>
              </a:lnSpc>
            </a:pPr>
          </a:p>
        </p:txBody>
      </p:sp>
      <p:sp>
        <p:nvSpPr>
          <p:cNvPr name="Freeform 4" id="4"/>
          <p:cNvSpPr/>
          <p:nvPr/>
        </p:nvSpPr>
        <p:spPr>
          <a:xfrm flipH="false" flipV="false" rot="0">
            <a:off x="193702" y="-787368"/>
            <a:ext cx="6047339" cy="3091702"/>
          </a:xfrm>
          <a:custGeom>
            <a:avLst/>
            <a:gdLst/>
            <a:ahLst/>
            <a:cxnLst/>
            <a:rect r="r" b="b" t="t" l="l"/>
            <a:pathLst>
              <a:path h="3091702" w="6047339">
                <a:moveTo>
                  <a:pt x="0" y="0"/>
                </a:moveTo>
                <a:lnTo>
                  <a:pt x="6047339" y="0"/>
                </a:lnTo>
                <a:lnTo>
                  <a:pt x="6047339"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false" rot="-127671">
            <a:off x="10887266" y="790770"/>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5880309" y="1768001"/>
            <a:ext cx="5353764" cy="1309547"/>
          </a:xfrm>
          <a:prstGeom prst="rect">
            <a:avLst/>
          </a:prstGeom>
        </p:spPr>
        <p:txBody>
          <a:bodyPr anchor="t" rtlCol="false" tIns="0" lIns="0" bIns="0" rIns="0">
            <a:spAutoFit/>
          </a:bodyPr>
          <a:lstStyle/>
          <a:p>
            <a:pPr algn="ctr">
              <a:lnSpc>
                <a:spcPts val="10770"/>
              </a:lnSpc>
            </a:pPr>
            <a:r>
              <a:rPr lang="en-US" sz="7693">
                <a:solidFill>
                  <a:srgbClr val="000000"/>
                </a:solidFill>
                <a:latin typeface="Canva Sans"/>
                <a:ea typeface="Canva Sans"/>
                <a:cs typeface="Canva Sans"/>
                <a:sym typeface="Canva Sans"/>
              </a:rPr>
              <a:t>OBJECTIVE</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048239" y="2844444"/>
            <a:ext cx="10633193" cy="5676895"/>
          </a:xfrm>
          <a:custGeom>
            <a:avLst/>
            <a:gdLst/>
            <a:ahLst/>
            <a:cxnLst/>
            <a:rect r="r" b="b" t="t" l="l"/>
            <a:pathLst>
              <a:path h="5676895" w="10633193">
                <a:moveTo>
                  <a:pt x="0" y="0"/>
                </a:moveTo>
                <a:lnTo>
                  <a:pt x="10633193" y="0"/>
                </a:lnTo>
                <a:lnTo>
                  <a:pt x="10633193" y="5676895"/>
                </a:lnTo>
                <a:lnTo>
                  <a:pt x="0" y="5676895"/>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14 : </a:t>
            </a:r>
          </a:p>
        </p:txBody>
      </p:sp>
      <p:sp>
        <p:nvSpPr>
          <p:cNvPr name="TextBox 7" id="7"/>
          <p:cNvSpPr txBox="true"/>
          <p:nvPr/>
        </p:nvSpPr>
        <p:spPr>
          <a:xfrm rot="0">
            <a:off x="467650" y="3216210"/>
            <a:ext cx="5902186" cy="4458339"/>
          </a:xfrm>
          <a:prstGeom prst="rect">
            <a:avLst/>
          </a:prstGeom>
        </p:spPr>
        <p:txBody>
          <a:bodyPr anchor="t" rtlCol="false" tIns="0" lIns="0" bIns="0" rIns="0">
            <a:spAutoFit/>
          </a:bodyPr>
          <a:lstStyle/>
          <a:p>
            <a:pPr algn="ctr" marL="590315" indent="-295158" lvl="1">
              <a:lnSpc>
                <a:spcPts val="3554"/>
              </a:lnSpc>
              <a:buFont typeface="Arial"/>
              <a:buChar char="•"/>
            </a:pPr>
            <a:r>
              <a:rPr lang="en-US" sz="2734">
                <a:solidFill>
                  <a:srgbClr val="000000"/>
                </a:solidFill>
                <a:latin typeface="Lexend Deca"/>
                <a:ea typeface="Lexend Deca"/>
                <a:cs typeface="Lexend Deca"/>
                <a:sym typeface="Lexend Deca"/>
              </a:rPr>
              <a:t>It will highlight the top 3 origin airports that not only have good passenger-to-seat ratios </a:t>
            </a:r>
            <a:r>
              <a:rPr lang="en-US" sz="2734">
                <a:solidFill>
                  <a:srgbClr val="000000"/>
                </a:solidFill>
                <a:latin typeface="Lexend Deca"/>
                <a:ea typeface="Lexend Deca"/>
                <a:cs typeface="Lexend Deca"/>
                <a:sym typeface="Lexend Deca"/>
              </a:rPr>
              <a:t> but also perform well when the total number of flights is considered. It gives a more balanced view of operational efficiency by considering both the ratio and flight volume.</a:t>
            </a:r>
          </a:p>
          <a:p>
            <a:pPr algn="ctr">
              <a:lnSpc>
                <a:spcPts val="3554"/>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115274" y="2031735"/>
            <a:ext cx="9379161" cy="7046095"/>
          </a:xfrm>
          <a:custGeom>
            <a:avLst/>
            <a:gdLst/>
            <a:ahLst/>
            <a:cxnLst/>
            <a:rect r="r" b="b" t="t" l="l"/>
            <a:pathLst>
              <a:path h="7046095" w="9379161">
                <a:moveTo>
                  <a:pt x="0" y="0"/>
                </a:moveTo>
                <a:lnTo>
                  <a:pt x="9379161" y="0"/>
                </a:lnTo>
                <a:lnTo>
                  <a:pt x="9379161" y="7046095"/>
                </a:lnTo>
                <a:lnTo>
                  <a:pt x="0" y="7046095"/>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15 : </a:t>
            </a:r>
          </a:p>
        </p:txBody>
      </p:sp>
      <p:sp>
        <p:nvSpPr>
          <p:cNvPr name="TextBox 7" id="7"/>
          <p:cNvSpPr txBox="true"/>
          <p:nvPr/>
        </p:nvSpPr>
        <p:spPr>
          <a:xfrm rot="0">
            <a:off x="467650" y="3216210"/>
            <a:ext cx="5902186" cy="3575251"/>
          </a:xfrm>
          <a:prstGeom prst="rect">
            <a:avLst/>
          </a:prstGeom>
        </p:spPr>
        <p:txBody>
          <a:bodyPr anchor="t" rtlCol="false" tIns="0" lIns="0" bIns="0" rIns="0">
            <a:spAutoFit/>
          </a:bodyPr>
          <a:lstStyle/>
          <a:p>
            <a:pPr algn="ctr" marL="590315" indent="-295158" lvl="1">
              <a:lnSpc>
                <a:spcPts val="3554"/>
              </a:lnSpc>
              <a:buFont typeface="Arial"/>
              <a:buChar char="•"/>
            </a:pPr>
            <a:r>
              <a:rPr lang="en-US" sz="2734">
                <a:solidFill>
                  <a:srgbClr val="000000"/>
                </a:solidFill>
                <a:latin typeface="Lexend Deca"/>
                <a:ea typeface="Lexend Deca"/>
                <a:cs typeface="Lexend Deca"/>
                <a:sym typeface="Lexend Deca"/>
              </a:rPr>
              <a:t>The objective is to identify the peak traffic month for each origin city based on the highest number of passengers, </a:t>
            </a:r>
            <a:r>
              <a:rPr lang="en-US" sz="2734">
                <a:solidFill>
                  <a:srgbClr val="000000"/>
                </a:solidFill>
                <a:latin typeface="Lexend Deca"/>
                <a:ea typeface="Lexend Deca"/>
                <a:cs typeface="Lexend Deca"/>
                <a:sym typeface="Lexend Deca"/>
              </a:rPr>
              <a:t>including any ties where multiple months have the same passenger count. </a:t>
            </a:r>
          </a:p>
          <a:p>
            <a:pPr algn="ctr">
              <a:lnSpc>
                <a:spcPts val="3554"/>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695084" y="2399175"/>
            <a:ext cx="11044157" cy="6004590"/>
          </a:xfrm>
          <a:custGeom>
            <a:avLst/>
            <a:gdLst/>
            <a:ahLst/>
            <a:cxnLst/>
            <a:rect r="r" b="b" t="t" l="l"/>
            <a:pathLst>
              <a:path h="6004590" w="11044157">
                <a:moveTo>
                  <a:pt x="0" y="0"/>
                </a:moveTo>
                <a:lnTo>
                  <a:pt x="11044157" y="0"/>
                </a:lnTo>
                <a:lnTo>
                  <a:pt x="11044157" y="6004590"/>
                </a:lnTo>
                <a:lnTo>
                  <a:pt x="0" y="6004590"/>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15 : </a:t>
            </a:r>
          </a:p>
        </p:txBody>
      </p:sp>
      <p:sp>
        <p:nvSpPr>
          <p:cNvPr name="TextBox 7" id="7"/>
          <p:cNvSpPr txBox="true"/>
          <p:nvPr/>
        </p:nvSpPr>
        <p:spPr>
          <a:xfrm rot="0">
            <a:off x="420746" y="2787296"/>
            <a:ext cx="5777631" cy="5059024"/>
          </a:xfrm>
          <a:prstGeom prst="rect">
            <a:avLst/>
          </a:prstGeom>
        </p:spPr>
        <p:txBody>
          <a:bodyPr anchor="t" rtlCol="false" tIns="0" lIns="0" bIns="0" rIns="0">
            <a:spAutoFit/>
          </a:bodyPr>
          <a:lstStyle/>
          <a:p>
            <a:pPr algn="ctr" marL="743438" indent="-371719" lvl="1">
              <a:lnSpc>
                <a:spcPts val="4476"/>
              </a:lnSpc>
              <a:buFont typeface="Arial"/>
              <a:buChar char="•"/>
            </a:pPr>
            <a:r>
              <a:rPr lang="en-US" sz="3443">
                <a:solidFill>
                  <a:srgbClr val="000000"/>
                </a:solidFill>
                <a:latin typeface="Lexend Deca"/>
                <a:ea typeface="Lexend Deca"/>
                <a:cs typeface="Lexend Deca"/>
                <a:sym typeface="Lexend Deca"/>
              </a:rPr>
              <a:t>This will help reveal seasonal travel patterns specific to each city,</a:t>
            </a:r>
            <a:r>
              <a:rPr lang="en-US" sz="3443">
                <a:solidFill>
                  <a:srgbClr val="000000"/>
                </a:solidFill>
                <a:latin typeface="Lexend Deca"/>
                <a:ea typeface="Lexend Deca"/>
                <a:cs typeface="Lexend Deca"/>
                <a:sym typeface="Lexend Deca"/>
              </a:rPr>
              <a:t>enabling airlines to tailor their services and marketing strategies to meet demand effectively.</a:t>
            </a:r>
          </a:p>
          <a:p>
            <a:pPr algn="ctr">
              <a:lnSpc>
                <a:spcPts val="4476"/>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06568" y="4090833"/>
            <a:ext cx="5949773" cy="4875322"/>
          </a:xfrm>
          <a:custGeom>
            <a:avLst/>
            <a:gdLst/>
            <a:ahLst/>
            <a:cxnLst/>
            <a:rect r="r" b="b" t="t" l="l"/>
            <a:pathLst>
              <a:path h="4875322" w="5949773">
                <a:moveTo>
                  <a:pt x="0" y="0"/>
                </a:moveTo>
                <a:lnTo>
                  <a:pt x="5949772" y="0"/>
                </a:lnTo>
                <a:lnTo>
                  <a:pt x="5949772" y="4875321"/>
                </a:lnTo>
                <a:lnTo>
                  <a:pt x="0" y="4875321"/>
                </a:lnTo>
                <a:lnTo>
                  <a:pt x="0" y="0"/>
                </a:lnTo>
                <a:close/>
              </a:path>
            </a:pathLst>
          </a:custGeom>
          <a:blipFill>
            <a:blip r:embed="rId8"/>
            <a:stretch>
              <a:fillRect l="0" t="0" r="0" b="0"/>
            </a:stretch>
          </a:blipFill>
        </p:spPr>
      </p:sp>
      <p:sp>
        <p:nvSpPr>
          <p:cNvPr name="Freeform 6" id="6"/>
          <p:cNvSpPr/>
          <p:nvPr/>
        </p:nvSpPr>
        <p:spPr>
          <a:xfrm flipH="false" flipV="false" rot="0">
            <a:off x="7059225" y="4010166"/>
            <a:ext cx="10773594" cy="5036655"/>
          </a:xfrm>
          <a:custGeom>
            <a:avLst/>
            <a:gdLst/>
            <a:ahLst/>
            <a:cxnLst/>
            <a:rect r="r" b="b" t="t" l="l"/>
            <a:pathLst>
              <a:path h="5036655" w="10773594">
                <a:moveTo>
                  <a:pt x="0" y="0"/>
                </a:moveTo>
                <a:lnTo>
                  <a:pt x="10773594" y="0"/>
                </a:lnTo>
                <a:lnTo>
                  <a:pt x="10773594" y="5036655"/>
                </a:lnTo>
                <a:lnTo>
                  <a:pt x="0" y="5036655"/>
                </a:lnTo>
                <a:lnTo>
                  <a:pt x="0" y="0"/>
                </a:lnTo>
                <a:close/>
              </a:path>
            </a:pathLst>
          </a:custGeom>
          <a:blipFill>
            <a:blip r:embed="rId9"/>
            <a:stretch>
              <a:fillRect l="0" t="0" r="0" b="0"/>
            </a:stretch>
          </a:blipFill>
        </p:spPr>
      </p:sp>
      <p:sp>
        <p:nvSpPr>
          <p:cNvPr name="TextBox 7" id="7"/>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16 : </a:t>
            </a:r>
          </a:p>
        </p:txBody>
      </p:sp>
      <p:sp>
        <p:nvSpPr>
          <p:cNvPr name="TextBox 8" id="8"/>
          <p:cNvSpPr txBox="true"/>
          <p:nvPr/>
        </p:nvSpPr>
        <p:spPr>
          <a:xfrm rot="0">
            <a:off x="780557" y="2380165"/>
            <a:ext cx="12937723" cy="1336876"/>
          </a:xfrm>
          <a:prstGeom prst="rect">
            <a:avLst/>
          </a:prstGeom>
        </p:spPr>
        <p:txBody>
          <a:bodyPr anchor="t" rtlCol="false" tIns="0" lIns="0" bIns="0" rIns="0">
            <a:spAutoFit/>
          </a:bodyPr>
          <a:lstStyle/>
          <a:p>
            <a:pPr algn="ctr" marL="590315" indent="-295158" lvl="1">
              <a:lnSpc>
                <a:spcPts val="3554"/>
              </a:lnSpc>
              <a:buFont typeface="Arial"/>
              <a:buChar char="•"/>
            </a:pPr>
            <a:r>
              <a:rPr lang="en-US" sz="2734">
                <a:solidFill>
                  <a:srgbClr val="000000"/>
                </a:solidFill>
                <a:latin typeface="Lexend Deca"/>
                <a:ea typeface="Lexend Deca"/>
                <a:cs typeface="Lexend Deca"/>
                <a:sym typeface="Lexend Deca"/>
              </a:rPr>
              <a:t>The aim is to identify the routes (origin-destination pairs) that have experienced the largest decline in passenger numbers year-over-year. </a:t>
            </a:r>
          </a:p>
          <a:p>
            <a:pPr algn="l">
              <a:lnSpc>
                <a:spcPts val="3554"/>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447399" y="2372318"/>
            <a:ext cx="8297381" cy="6628276"/>
          </a:xfrm>
          <a:custGeom>
            <a:avLst/>
            <a:gdLst/>
            <a:ahLst/>
            <a:cxnLst/>
            <a:rect r="r" b="b" t="t" l="l"/>
            <a:pathLst>
              <a:path h="6628276" w="8297381">
                <a:moveTo>
                  <a:pt x="0" y="0"/>
                </a:moveTo>
                <a:lnTo>
                  <a:pt x="8297382" y="0"/>
                </a:lnTo>
                <a:lnTo>
                  <a:pt x="8297382" y="6628276"/>
                </a:lnTo>
                <a:lnTo>
                  <a:pt x="0" y="6628276"/>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16 : </a:t>
            </a:r>
          </a:p>
        </p:txBody>
      </p:sp>
      <p:sp>
        <p:nvSpPr>
          <p:cNvPr name="TextBox 7" id="7"/>
          <p:cNvSpPr txBox="true"/>
          <p:nvPr/>
        </p:nvSpPr>
        <p:spPr>
          <a:xfrm rot="0">
            <a:off x="574447" y="2712711"/>
            <a:ext cx="6714728" cy="6398668"/>
          </a:xfrm>
          <a:prstGeom prst="rect">
            <a:avLst/>
          </a:prstGeom>
        </p:spPr>
        <p:txBody>
          <a:bodyPr anchor="t" rtlCol="false" tIns="0" lIns="0" bIns="0" rIns="0">
            <a:spAutoFit/>
          </a:bodyPr>
          <a:lstStyle/>
          <a:p>
            <a:pPr algn="ctr" marL="833596" indent="-416798" lvl="1">
              <a:lnSpc>
                <a:spcPts val="5019"/>
              </a:lnSpc>
              <a:buFont typeface="Arial"/>
              <a:buChar char="•"/>
            </a:pPr>
            <a:r>
              <a:rPr lang="en-US" sz="3861">
                <a:solidFill>
                  <a:srgbClr val="000000"/>
                </a:solidFill>
                <a:latin typeface="Lexend Deca"/>
                <a:ea typeface="Lexend Deca"/>
                <a:cs typeface="Lexend Deca"/>
                <a:sym typeface="Lexend Deca"/>
              </a:rPr>
              <a:t>This will help airlines pinpoint routes facing reduced demand, allowing for strategic adjustments in operations, marketing, and service offerings to address the decline effectively.</a:t>
            </a:r>
          </a:p>
          <a:p>
            <a:pPr algn="ctr">
              <a:lnSpc>
                <a:spcPts val="5353"/>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079083" y="2867314"/>
            <a:ext cx="10797573" cy="5503821"/>
          </a:xfrm>
          <a:custGeom>
            <a:avLst/>
            <a:gdLst/>
            <a:ahLst/>
            <a:cxnLst/>
            <a:rect r="r" b="b" t="t" l="l"/>
            <a:pathLst>
              <a:path h="5503821" w="10797573">
                <a:moveTo>
                  <a:pt x="0" y="0"/>
                </a:moveTo>
                <a:lnTo>
                  <a:pt x="10797573" y="0"/>
                </a:lnTo>
                <a:lnTo>
                  <a:pt x="10797573" y="5503821"/>
                </a:lnTo>
                <a:lnTo>
                  <a:pt x="0" y="5503821"/>
                </a:lnTo>
                <a:lnTo>
                  <a:pt x="0" y="0"/>
                </a:lnTo>
                <a:close/>
              </a:path>
            </a:pathLst>
          </a:custGeom>
          <a:blipFill>
            <a:blip r:embed="rId8"/>
            <a:stretch>
              <a:fillRect l="0" t="0" r="0" b="0"/>
            </a:stretch>
          </a:blipFill>
        </p:spPr>
      </p:sp>
      <p:sp>
        <p:nvSpPr>
          <p:cNvPr name="TextBox 6" id="6"/>
          <p:cNvSpPr txBox="true"/>
          <p:nvPr/>
        </p:nvSpPr>
        <p:spPr>
          <a:xfrm rot="0">
            <a:off x="1028700" y="1812643"/>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17 : </a:t>
            </a:r>
          </a:p>
        </p:txBody>
      </p:sp>
      <p:sp>
        <p:nvSpPr>
          <p:cNvPr name="TextBox 7" id="7"/>
          <p:cNvSpPr txBox="true"/>
          <p:nvPr/>
        </p:nvSpPr>
        <p:spPr>
          <a:xfrm rot="0">
            <a:off x="478334" y="3131141"/>
            <a:ext cx="6373231" cy="4441998"/>
          </a:xfrm>
          <a:prstGeom prst="rect">
            <a:avLst/>
          </a:prstGeom>
        </p:spPr>
        <p:txBody>
          <a:bodyPr anchor="t" rtlCol="false" tIns="0" lIns="0" bIns="0" rIns="0">
            <a:spAutoFit/>
          </a:bodyPr>
          <a:lstStyle/>
          <a:p>
            <a:pPr algn="l" marL="728434" indent="-364217" lvl="1">
              <a:lnSpc>
                <a:spcPts val="4386"/>
              </a:lnSpc>
              <a:buFont typeface="Arial"/>
              <a:buChar char="•"/>
            </a:pPr>
            <a:r>
              <a:rPr lang="en-US" sz="3373">
                <a:solidFill>
                  <a:srgbClr val="000000"/>
                </a:solidFill>
                <a:latin typeface="Lexend Deca"/>
                <a:ea typeface="Lexend Deca"/>
                <a:cs typeface="Lexend Deca"/>
                <a:sym typeface="Lexend Deca"/>
              </a:rPr>
              <a:t>The objective is to list all origin and destination airports that had at least 10 flights but maintained an average seat utilization (passengers/seats) of less than 50%. </a:t>
            </a:r>
          </a:p>
          <a:p>
            <a:pPr algn="l">
              <a:lnSpc>
                <a:spcPts val="4678"/>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407408" y="3224899"/>
            <a:ext cx="10300869" cy="5518323"/>
          </a:xfrm>
          <a:custGeom>
            <a:avLst/>
            <a:gdLst/>
            <a:ahLst/>
            <a:cxnLst/>
            <a:rect r="r" b="b" t="t" l="l"/>
            <a:pathLst>
              <a:path h="5518323" w="10300869">
                <a:moveTo>
                  <a:pt x="0" y="0"/>
                </a:moveTo>
                <a:lnTo>
                  <a:pt x="10300869" y="0"/>
                </a:lnTo>
                <a:lnTo>
                  <a:pt x="10300869" y="5518323"/>
                </a:lnTo>
                <a:lnTo>
                  <a:pt x="0" y="5518323"/>
                </a:lnTo>
                <a:lnTo>
                  <a:pt x="0" y="0"/>
                </a:lnTo>
                <a:close/>
              </a:path>
            </a:pathLst>
          </a:custGeom>
          <a:blipFill>
            <a:blip r:embed="rId8"/>
            <a:stretch>
              <a:fillRect l="0" t="0" r="0" b="0"/>
            </a:stretch>
          </a:blipFill>
        </p:spPr>
      </p:sp>
      <p:sp>
        <p:nvSpPr>
          <p:cNvPr name="TextBox 6" id="6"/>
          <p:cNvSpPr txBox="true"/>
          <p:nvPr/>
        </p:nvSpPr>
        <p:spPr>
          <a:xfrm rot="0">
            <a:off x="1028700" y="1812643"/>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17 : </a:t>
            </a:r>
          </a:p>
        </p:txBody>
      </p:sp>
      <p:sp>
        <p:nvSpPr>
          <p:cNvPr name="TextBox 7" id="7"/>
          <p:cNvSpPr txBox="true"/>
          <p:nvPr/>
        </p:nvSpPr>
        <p:spPr>
          <a:xfrm rot="0">
            <a:off x="200257" y="3383938"/>
            <a:ext cx="6878826" cy="5546898"/>
          </a:xfrm>
          <a:prstGeom prst="rect">
            <a:avLst/>
          </a:prstGeom>
        </p:spPr>
        <p:txBody>
          <a:bodyPr anchor="t" rtlCol="false" tIns="0" lIns="0" bIns="0" rIns="0">
            <a:spAutoFit/>
          </a:bodyPr>
          <a:lstStyle/>
          <a:p>
            <a:pPr algn="l" marL="728434" indent="-364217" lvl="1">
              <a:lnSpc>
                <a:spcPts val="4386"/>
              </a:lnSpc>
              <a:buFont typeface="Arial"/>
              <a:buChar char="•"/>
            </a:pPr>
            <a:r>
              <a:rPr lang="en-US" sz="3373">
                <a:solidFill>
                  <a:srgbClr val="000000"/>
                </a:solidFill>
                <a:latin typeface="Lexend Deca"/>
                <a:ea typeface="Lexend Deca"/>
                <a:cs typeface="Lexend Deca"/>
                <a:sym typeface="Lexend Deca"/>
              </a:rPr>
              <a:t>It will highlight underperforming routes, allowing airlines to reassess their capacity management strategies </a:t>
            </a:r>
            <a:r>
              <a:rPr lang="en-US" sz="3373">
                <a:solidFill>
                  <a:srgbClr val="000000"/>
                </a:solidFill>
                <a:latin typeface="Lexend Deca"/>
                <a:ea typeface="Lexend Deca"/>
                <a:cs typeface="Lexend Deca"/>
                <a:sym typeface="Lexend Deca"/>
              </a:rPr>
              <a:t>and make informed decisions regarding potential service adjustments to optimize seat utilization and improve profitability </a:t>
            </a:r>
          </a:p>
          <a:p>
            <a:pPr algn="l">
              <a:lnSpc>
                <a:spcPts val="4678"/>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362956" y="1551714"/>
            <a:ext cx="10625973" cy="7835751"/>
          </a:xfrm>
          <a:custGeom>
            <a:avLst/>
            <a:gdLst/>
            <a:ahLst/>
            <a:cxnLst/>
            <a:rect r="r" b="b" t="t" l="l"/>
            <a:pathLst>
              <a:path h="7835751" w="10625973">
                <a:moveTo>
                  <a:pt x="0" y="0"/>
                </a:moveTo>
                <a:lnTo>
                  <a:pt x="10625972" y="0"/>
                </a:lnTo>
                <a:lnTo>
                  <a:pt x="10625972" y="7835751"/>
                </a:lnTo>
                <a:lnTo>
                  <a:pt x="0" y="7835751"/>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18 : </a:t>
            </a:r>
          </a:p>
        </p:txBody>
      </p:sp>
      <p:sp>
        <p:nvSpPr>
          <p:cNvPr name="TextBox 7" id="7"/>
          <p:cNvSpPr txBox="true"/>
          <p:nvPr/>
        </p:nvSpPr>
        <p:spPr>
          <a:xfrm rot="0">
            <a:off x="0" y="2227104"/>
            <a:ext cx="6878826" cy="4215938"/>
          </a:xfrm>
          <a:prstGeom prst="rect">
            <a:avLst/>
          </a:prstGeom>
        </p:spPr>
        <p:txBody>
          <a:bodyPr anchor="t" rtlCol="false" tIns="0" lIns="0" bIns="0" rIns="0">
            <a:spAutoFit/>
          </a:bodyPr>
          <a:lstStyle/>
          <a:p>
            <a:pPr algn="l" marL="685255" indent="-342628" lvl="1">
              <a:lnSpc>
                <a:spcPts val="4126"/>
              </a:lnSpc>
              <a:buFont typeface="Arial"/>
              <a:buChar char="•"/>
            </a:pPr>
            <a:r>
              <a:rPr lang="en-US" sz="3173">
                <a:solidFill>
                  <a:srgbClr val="000000"/>
                </a:solidFill>
                <a:latin typeface="Lexend Deca"/>
                <a:ea typeface="Lexend Deca"/>
                <a:cs typeface="Lexend Deca"/>
                <a:sym typeface="Lexend Deca"/>
              </a:rPr>
              <a:t>The aim is to calculate the average flight distance for each unique city-to-city pair (origin and destination) </a:t>
            </a:r>
            <a:r>
              <a:rPr lang="en-US" sz="3173">
                <a:solidFill>
                  <a:srgbClr val="000000"/>
                </a:solidFill>
                <a:latin typeface="Lexend Deca"/>
                <a:ea typeface="Lexend Deca"/>
                <a:cs typeface="Lexend Deca"/>
                <a:sym typeface="Lexend Deca"/>
              </a:rPr>
              <a:t>and identify the routes with the longest average distance. </a:t>
            </a:r>
          </a:p>
          <a:p>
            <a:pPr algn="l">
              <a:lnSpc>
                <a:spcPts val="4126"/>
              </a:lnSpc>
            </a:pPr>
          </a:p>
          <a:p>
            <a:pPr algn="l">
              <a:lnSpc>
                <a:spcPts val="4418"/>
              </a:lnSpc>
              <a:spcBef>
                <a:spcPct val="0"/>
              </a:spcBef>
            </a:pPr>
          </a:p>
        </p:txBody>
      </p:sp>
      <p:sp>
        <p:nvSpPr>
          <p:cNvPr name="TextBox 8" id="8"/>
          <p:cNvSpPr txBox="true"/>
          <p:nvPr/>
        </p:nvSpPr>
        <p:spPr>
          <a:xfrm rot="0">
            <a:off x="0" y="5735384"/>
            <a:ext cx="6701418" cy="3522916"/>
          </a:xfrm>
          <a:prstGeom prst="rect">
            <a:avLst/>
          </a:prstGeom>
        </p:spPr>
        <p:txBody>
          <a:bodyPr anchor="t" rtlCol="false" tIns="0" lIns="0" bIns="0" rIns="0">
            <a:spAutoFit/>
          </a:bodyPr>
          <a:lstStyle/>
          <a:p>
            <a:pPr algn="l" marL="670374" indent="-335187" lvl="1">
              <a:lnSpc>
                <a:spcPts val="4036"/>
              </a:lnSpc>
              <a:buFont typeface="Arial"/>
              <a:buChar char="•"/>
            </a:pPr>
            <a:r>
              <a:rPr lang="en-US" sz="3105">
                <a:solidFill>
                  <a:srgbClr val="000000"/>
                </a:solidFill>
                <a:latin typeface="Lexend Deca"/>
                <a:ea typeface="Lexend Deca"/>
                <a:cs typeface="Lexend Deca"/>
                <a:sym typeface="Lexend Deca"/>
              </a:rPr>
              <a:t>This analysis will provide insights into long-haul travel patterns, helping airlines assess operational consideration and potential market opportunities for extended routes.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26208" y="1793331"/>
            <a:ext cx="10533092" cy="7619115"/>
          </a:xfrm>
          <a:custGeom>
            <a:avLst/>
            <a:gdLst/>
            <a:ahLst/>
            <a:cxnLst/>
            <a:rect r="r" b="b" t="t" l="l"/>
            <a:pathLst>
              <a:path h="7619115" w="10533092">
                <a:moveTo>
                  <a:pt x="0" y="0"/>
                </a:moveTo>
                <a:lnTo>
                  <a:pt x="10533092" y="0"/>
                </a:lnTo>
                <a:lnTo>
                  <a:pt x="10533092" y="7619115"/>
                </a:lnTo>
                <a:lnTo>
                  <a:pt x="0" y="7619115"/>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19 : </a:t>
            </a:r>
          </a:p>
        </p:txBody>
      </p:sp>
      <p:sp>
        <p:nvSpPr>
          <p:cNvPr name="TextBox 7" id="7"/>
          <p:cNvSpPr txBox="true"/>
          <p:nvPr/>
        </p:nvSpPr>
        <p:spPr>
          <a:xfrm rot="0">
            <a:off x="0" y="3100346"/>
            <a:ext cx="6878826" cy="4188474"/>
          </a:xfrm>
          <a:prstGeom prst="rect">
            <a:avLst/>
          </a:prstGeom>
        </p:spPr>
        <p:txBody>
          <a:bodyPr anchor="t" rtlCol="false" tIns="0" lIns="0" bIns="0" rIns="0">
            <a:spAutoFit/>
          </a:bodyPr>
          <a:lstStyle/>
          <a:p>
            <a:pPr algn="l" marL="690636" indent="-345318" lvl="1">
              <a:lnSpc>
                <a:spcPts val="4158"/>
              </a:lnSpc>
              <a:buFont typeface="Arial"/>
              <a:buChar char="•"/>
            </a:pPr>
            <a:r>
              <a:rPr lang="en-US" sz="3198">
                <a:solidFill>
                  <a:srgbClr val="000000"/>
                </a:solidFill>
                <a:latin typeface="Lexend Deca"/>
                <a:ea typeface="Lexend Deca"/>
                <a:cs typeface="Lexend Deca"/>
                <a:sym typeface="Lexend Deca"/>
              </a:rPr>
              <a:t>The objective is to calculate the total number of flights and passengers for each year, along with the percentage growth in both flights and passengers compared to the previous year. </a:t>
            </a:r>
          </a:p>
          <a:p>
            <a:pPr algn="l">
              <a:lnSpc>
                <a:spcPts val="4158"/>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046873" y="3256470"/>
            <a:ext cx="10850220" cy="3089194"/>
          </a:xfrm>
          <a:custGeom>
            <a:avLst/>
            <a:gdLst/>
            <a:ahLst/>
            <a:cxnLst/>
            <a:rect r="r" b="b" t="t" l="l"/>
            <a:pathLst>
              <a:path h="3089194" w="10850220">
                <a:moveTo>
                  <a:pt x="0" y="0"/>
                </a:moveTo>
                <a:lnTo>
                  <a:pt x="10850219" y="0"/>
                </a:lnTo>
                <a:lnTo>
                  <a:pt x="10850219" y="3089194"/>
                </a:lnTo>
                <a:lnTo>
                  <a:pt x="0" y="3089194"/>
                </a:lnTo>
                <a:lnTo>
                  <a:pt x="0" y="0"/>
                </a:lnTo>
                <a:close/>
              </a:path>
            </a:pathLst>
          </a:custGeom>
          <a:blipFill>
            <a:blip r:embed="rId8"/>
            <a:stretch>
              <a:fillRect l="-391" t="0" r="-391"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19 : </a:t>
            </a:r>
          </a:p>
        </p:txBody>
      </p:sp>
      <p:sp>
        <p:nvSpPr>
          <p:cNvPr name="TextBox 7" id="7"/>
          <p:cNvSpPr txBox="true"/>
          <p:nvPr/>
        </p:nvSpPr>
        <p:spPr>
          <a:xfrm rot="0">
            <a:off x="0" y="2506338"/>
            <a:ext cx="6878826" cy="5236224"/>
          </a:xfrm>
          <a:prstGeom prst="rect">
            <a:avLst/>
          </a:prstGeom>
        </p:spPr>
        <p:txBody>
          <a:bodyPr anchor="t" rtlCol="false" tIns="0" lIns="0" bIns="0" rIns="0">
            <a:spAutoFit/>
          </a:bodyPr>
          <a:lstStyle/>
          <a:p>
            <a:pPr algn="l">
              <a:lnSpc>
                <a:spcPts val="4158"/>
              </a:lnSpc>
            </a:pPr>
            <a:r>
              <a:rPr lang="en-US" sz="3198">
                <a:solidFill>
                  <a:srgbClr val="000000"/>
                </a:solidFill>
                <a:latin typeface="Lexend Deca"/>
                <a:ea typeface="Lexend Deca"/>
                <a:cs typeface="Lexend Deca"/>
                <a:sym typeface="Lexend Deca"/>
              </a:rPr>
              <a:t>   </a:t>
            </a:r>
          </a:p>
          <a:p>
            <a:pPr algn="l" marL="690636" indent="-345318" lvl="1">
              <a:lnSpc>
                <a:spcPts val="4158"/>
              </a:lnSpc>
              <a:buFont typeface="Arial"/>
              <a:buChar char="•"/>
            </a:pPr>
            <a:r>
              <a:rPr lang="en-US" sz="3198">
                <a:solidFill>
                  <a:srgbClr val="000000"/>
                </a:solidFill>
                <a:latin typeface="Lexend Deca"/>
                <a:ea typeface="Lexend Deca"/>
                <a:cs typeface="Lexend Deca"/>
                <a:sym typeface="Lexend Deca"/>
              </a:rPr>
              <a:t>It</a:t>
            </a:r>
            <a:r>
              <a:rPr lang="en-US" sz="3198">
                <a:solidFill>
                  <a:srgbClr val="000000"/>
                </a:solidFill>
                <a:latin typeface="Lexend Deca"/>
                <a:ea typeface="Lexend Deca"/>
                <a:cs typeface="Lexend Deca"/>
                <a:sym typeface="Lexend Deca"/>
              </a:rPr>
              <a:t> will provide a comprehensive overview of annual trends in air travel, enabling airlines and stakeholders to assess growth patterns and make informed strategic decisions for future operations.</a:t>
            </a:r>
          </a:p>
          <a:p>
            <a:pPr algn="l">
              <a:lnSpc>
                <a:spcPts val="4158"/>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7418794" y="3236211"/>
            <a:ext cx="10441268" cy="5526423"/>
          </a:xfrm>
          <a:custGeom>
            <a:avLst/>
            <a:gdLst/>
            <a:ahLst/>
            <a:cxnLst/>
            <a:rect r="r" b="b" t="t" l="l"/>
            <a:pathLst>
              <a:path h="5526423" w="10441268">
                <a:moveTo>
                  <a:pt x="0" y="0"/>
                </a:moveTo>
                <a:lnTo>
                  <a:pt x="10441269" y="0"/>
                </a:lnTo>
                <a:lnTo>
                  <a:pt x="10441269" y="5526423"/>
                </a:lnTo>
                <a:lnTo>
                  <a:pt x="0" y="5526423"/>
                </a:lnTo>
                <a:lnTo>
                  <a:pt x="0" y="0"/>
                </a:lnTo>
                <a:close/>
              </a:path>
            </a:pathLst>
          </a:custGeom>
          <a:blipFill>
            <a:blip r:embed="rId4"/>
            <a:stretch>
              <a:fillRect l="-235" t="0" r="-235" b="0"/>
            </a:stretch>
          </a:blipFill>
        </p:spPr>
      </p:sp>
      <p:sp>
        <p:nvSpPr>
          <p:cNvPr name="Freeform 4" id="4"/>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1028700" y="1903010"/>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 : </a:t>
            </a:r>
          </a:p>
        </p:txBody>
      </p:sp>
      <p:sp>
        <p:nvSpPr>
          <p:cNvPr name="TextBox 6" id="6"/>
          <p:cNvSpPr txBox="true"/>
          <p:nvPr/>
        </p:nvSpPr>
        <p:spPr>
          <a:xfrm rot="0">
            <a:off x="393767" y="3008573"/>
            <a:ext cx="6548832" cy="5943599"/>
          </a:xfrm>
          <a:prstGeom prst="rect">
            <a:avLst/>
          </a:prstGeom>
        </p:spPr>
        <p:txBody>
          <a:bodyPr anchor="t" rtlCol="false" tIns="0" lIns="0" bIns="0" rIns="0">
            <a:spAutoFit/>
          </a:bodyPr>
          <a:lstStyle/>
          <a:p>
            <a:pPr algn="l" marL="647710" indent="-323855" lvl="1">
              <a:lnSpc>
                <a:spcPts val="3900"/>
              </a:lnSpc>
              <a:buFont typeface="Arial"/>
              <a:buChar char="•"/>
            </a:pPr>
            <a:r>
              <a:rPr lang="en-US" sz="3000">
                <a:solidFill>
                  <a:srgbClr val="000000"/>
                </a:solidFill>
                <a:latin typeface="Lexend Deca"/>
                <a:ea typeface="Lexend Deca"/>
                <a:cs typeface="Lexend Deca"/>
                <a:sym typeface="Lexend Deca"/>
              </a:rPr>
              <a:t>The objective is to calculate the total number of passengers for each pair of origin and destination airports.</a:t>
            </a:r>
          </a:p>
          <a:p>
            <a:pPr algn="l">
              <a:lnSpc>
                <a:spcPts val="3900"/>
              </a:lnSpc>
            </a:pPr>
          </a:p>
          <a:p>
            <a:pPr algn="l" marL="647710" indent="-323855" lvl="1">
              <a:lnSpc>
                <a:spcPts val="3900"/>
              </a:lnSpc>
              <a:buFont typeface="Arial"/>
              <a:buChar char="•"/>
            </a:pPr>
            <a:r>
              <a:rPr lang="en-US" sz="3000">
                <a:solidFill>
                  <a:srgbClr val="000000"/>
                </a:solidFill>
                <a:latin typeface="Lexend Deca"/>
                <a:ea typeface="Lexend Deca"/>
                <a:cs typeface="Lexend Deca"/>
                <a:sym typeface="Lexend Deca"/>
              </a:rPr>
              <a:t>This will provide insights into travel patterns between specific airport pairs, helping to identify the most frequented routes and enhance strategic planning for airline operations.</a:t>
            </a:r>
          </a:p>
          <a:p>
            <a:pPr algn="l">
              <a:lnSpc>
                <a:spcPts val="3900"/>
              </a:lnSpc>
            </a:pPr>
          </a:p>
        </p:txBody>
      </p:sp>
      <p:sp>
        <p:nvSpPr>
          <p:cNvPr name="Freeform 7" id="7"/>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272533" y="1551714"/>
            <a:ext cx="7755448" cy="8195657"/>
          </a:xfrm>
          <a:custGeom>
            <a:avLst/>
            <a:gdLst/>
            <a:ahLst/>
            <a:cxnLst/>
            <a:rect r="r" b="b" t="t" l="l"/>
            <a:pathLst>
              <a:path h="8195657" w="7755448">
                <a:moveTo>
                  <a:pt x="0" y="0"/>
                </a:moveTo>
                <a:lnTo>
                  <a:pt x="7755449" y="0"/>
                </a:lnTo>
                <a:lnTo>
                  <a:pt x="7755449" y="8195657"/>
                </a:lnTo>
                <a:lnTo>
                  <a:pt x="0" y="8195657"/>
                </a:lnTo>
                <a:lnTo>
                  <a:pt x="0" y="0"/>
                </a:lnTo>
                <a:close/>
              </a:path>
            </a:pathLst>
          </a:custGeom>
          <a:blipFill>
            <a:blip r:embed="rId8"/>
            <a:stretch>
              <a:fillRect l="0" t="0" r="0" b="0"/>
            </a:stretch>
          </a:blipFill>
        </p:spPr>
      </p:sp>
      <p:sp>
        <p:nvSpPr>
          <p:cNvPr name="TextBox 6" id="6"/>
          <p:cNvSpPr txBox="true"/>
          <p:nvPr/>
        </p:nvSpPr>
        <p:spPr>
          <a:xfrm rot="0">
            <a:off x="780557" y="1437414"/>
            <a:ext cx="5578524"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20 : </a:t>
            </a:r>
          </a:p>
        </p:txBody>
      </p:sp>
      <p:sp>
        <p:nvSpPr>
          <p:cNvPr name="TextBox 7" id="7"/>
          <p:cNvSpPr txBox="true"/>
          <p:nvPr/>
        </p:nvSpPr>
        <p:spPr>
          <a:xfrm rot="0">
            <a:off x="881182" y="2551346"/>
            <a:ext cx="5036828" cy="5039780"/>
          </a:xfrm>
          <a:prstGeom prst="rect">
            <a:avLst/>
          </a:prstGeom>
        </p:spPr>
        <p:txBody>
          <a:bodyPr anchor="t" rtlCol="false" tIns="0" lIns="0" bIns="0" rIns="0">
            <a:spAutoFit/>
          </a:bodyPr>
          <a:lstStyle/>
          <a:p>
            <a:pPr algn="l">
              <a:lnSpc>
                <a:spcPts val="4454"/>
              </a:lnSpc>
            </a:pPr>
            <a:r>
              <a:rPr lang="en-US" sz="3426">
                <a:solidFill>
                  <a:srgbClr val="000000"/>
                </a:solidFill>
                <a:latin typeface="Lexend Deca"/>
                <a:ea typeface="Lexend Deca"/>
                <a:cs typeface="Lexend Deca"/>
                <a:sym typeface="Lexend Deca"/>
              </a:rPr>
              <a:t>   </a:t>
            </a:r>
          </a:p>
          <a:p>
            <a:pPr algn="l" marL="739744" indent="-369872" lvl="1">
              <a:lnSpc>
                <a:spcPts val="4454"/>
              </a:lnSpc>
              <a:spcBef>
                <a:spcPct val="0"/>
              </a:spcBef>
              <a:buFont typeface="Arial"/>
              <a:buChar char="•"/>
            </a:pPr>
            <a:r>
              <a:rPr lang="en-US" sz="3426">
                <a:solidFill>
                  <a:srgbClr val="000000"/>
                </a:solidFill>
                <a:latin typeface="Lexend Deca"/>
                <a:ea typeface="Lexend Deca"/>
                <a:cs typeface="Lexend Deca"/>
                <a:sym typeface="Lexend Deca"/>
              </a:rPr>
              <a:t>The aim is to identify the top 3 busiest routes (origin destination pairs) based on the total distance flown, weighted by the number of flights.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374558" y="2659587"/>
            <a:ext cx="9685207" cy="6598713"/>
          </a:xfrm>
          <a:custGeom>
            <a:avLst/>
            <a:gdLst/>
            <a:ahLst/>
            <a:cxnLst/>
            <a:rect r="r" b="b" t="t" l="l"/>
            <a:pathLst>
              <a:path h="6598713" w="9685207">
                <a:moveTo>
                  <a:pt x="0" y="0"/>
                </a:moveTo>
                <a:lnTo>
                  <a:pt x="9685208" y="0"/>
                </a:lnTo>
                <a:lnTo>
                  <a:pt x="9685208" y="6598713"/>
                </a:lnTo>
                <a:lnTo>
                  <a:pt x="0" y="6598713"/>
                </a:lnTo>
                <a:lnTo>
                  <a:pt x="0" y="0"/>
                </a:lnTo>
                <a:close/>
              </a:path>
            </a:pathLst>
          </a:custGeom>
          <a:blipFill>
            <a:blip r:embed="rId8"/>
            <a:stretch>
              <a:fillRect l="0" t="0" r="0" b="0"/>
            </a:stretch>
          </a:blipFill>
        </p:spPr>
      </p:sp>
      <p:sp>
        <p:nvSpPr>
          <p:cNvPr name="TextBox 6" id="6"/>
          <p:cNvSpPr txBox="true"/>
          <p:nvPr/>
        </p:nvSpPr>
        <p:spPr>
          <a:xfrm rot="0">
            <a:off x="780557" y="1437414"/>
            <a:ext cx="5578524"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20 : </a:t>
            </a:r>
          </a:p>
        </p:txBody>
      </p:sp>
      <p:sp>
        <p:nvSpPr>
          <p:cNvPr name="TextBox 7" id="7"/>
          <p:cNvSpPr txBox="true"/>
          <p:nvPr/>
        </p:nvSpPr>
        <p:spPr>
          <a:xfrm rot="0">
            <a:off x="780557" y="2529539"/>
            <a:ext cx="5845780" cy="6728761"/>
          </a:xfrm>
          <a:prstGeom prst="rect">
            <a:avLst/>
          </a:prstGeom>
        </p:spPr>
        <p:txBody>
          <a:bodyPr anchor="t" rtlCol="false" tIns="0" lIns="0" bIns="0" rIns="0">
            <a:spAutoFit/>
          </a:bodyPr>
          <a:lstStyle/>
          <a:p>
            <a:pPr algn="l" marL="739743" indent="-369872" lvl="1">
              <a:lnSpc>
                <a:spcPts val="4454"/>
              </a:lnSpc>
              <a:buFont typeface="Arial"/>
              <a:buChar char="•"/>
            </a:pPr>
            <a:r>
              <a:rPr lang="en-US" sz="3426">
                <a:solidFill>
                  <a:srgbClr val="000000"/>
                </a:solidFill>
                <a:latin typeface="Lexend Deca"/>
                <a:ea typeface="Lexend Deca"/>
                <a:cs typeface="Lexend Deca"/>
                <a:sym typeface="Lexend Deca"/>
              </a:rPr>
              <a:t> This will highlight the most significant routes in terms of distance and operational activity, </a:t>
            </a:r>
            <a:r>
              <a:rPr lang="en-US" sz="3426">
                <a:solidFill>
                  <a:srgbClr val="000000"/>
                </a:solidFill>
                <a:latin typeface="Lexend Deca"/>
                <a:ea typeface="Lexend Deca"/>
                <a:cs typeface="Lexend Deca"/>
                <a:sym typeface="Lexend Deca"/>
              </a:rPr>
              <a:t>providing valuable insights for airlines to optimize their scheduling and resource allocation strategies.</a:t>
            </a:r>
          </a:p>
          <a:p>
            <a:pPr algn="l">
              <a:lnSpc>
                <a:spcPts val="4454"/>
              </a:lnSpc>
            </a:pPr>
          </a:p>
          <a:p>
            <a:pPr algn="l">
              <a:lnSpc>
                <a:spcPts val="4454"/>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TextBox 2" id="2"/>
          <p:cNvSpPr txBox="true"/>
          <p:nvPr/>
        </p:nvSpPr>
        <p:spPr>
          <a:xfrm rot="0">
            <a:off x="421773" y="153523"/>
            <a:ext cx="15468250" cy="2171700"/>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Stadio Now Novarese"/>
                <a:ea typeface="Stadio Now Novarese"/>
                <a:cs typeface="Stadio Now Novarese"/>
                <a:sym typeface="Stadio Now Novarese"/>
              </a:rPr>
              <a:t>Story telling : Identifying Operational Challenges in the Airline Industry</a:t>
            </a:r>
          </a:p>
        </p:txBody>
      </p:sp>
      <p:sp>
        <p:nvSpPr>
          <p:cNvPr name="Freeform 3" id="3"/>
          <p:cNvSpPr/>
          <p:nvPr/>
        </p:nvSpPr>
        <p:spPr>
          <a:xfrm flipH="false" flipV="false" rot="0">
            <a:off x="14785655" y="-345340"/>
            <a:ext cx="3502345" cy="1790574"/>
          </a:xfrm>
          <a:custGeom>
            <a:avLst/>
            <a:gdLst/>
            <a:ahLst/>
            <a:cxnLst/>
            <a:rect r="r" b="b" t="t" l="l"/>
            <a:pathLst>
              <a:path h="1790574" w="3502345">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453340">
            <a:off x="13651173" y="630103"/>
            <a:ext cx="4477701" cy="1913200"/>
          </a:xfrm>
          <a:custGeom>
            <a:avLst/>
            <a:gdLst/>
            <a:ahLst/>
            <a:cxnLst/>
            <a:rect r="r" b="b" t="t" l="l"/>
            <a:pathLst>
              <a:path h="1913200" w="4477701">
                <a:moveTo>
                  <a:pt x="0" y="0"/>
                </a:moveTo>
                <a:lnTo>
                  <a:pt x="4477701" y="0"/>
                </a:lnTo>
                <a:lnTo>
                  <a:pt x="4477701" y="1913199"/>
                </a:lnTo>
                <a:lnTo>
                  <a:pt x="0" y="1913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16153261" y="2289142"/>
            <a:ext cx="2918983" cy="1492330"/>
          </a:xfrm>
          <a:custGeom>
            <a:avLst/>
            <a:gdLst/>
            <a:ahLst/>
            <a:cxnLst/>
            <a:rect r="r" b="b" t="t" l="l"/>
            <a:pathLst>
              <a:path h="1492330" w="2918983">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7397" y="2883082"/>
            <a:ext cx="17135356" cy="2757170"/>
          </a:xfrm>
          <a:prstGeom prst="rect">
            <a:avLst/>
          </a:prstGeom>
        </p:spPr>
        <p:txBody>
          <a:bodyPr anchor="t" rtlCol="false" tIns="0" lIns="0" bIns="0" rIns="0">
            <a:spAutoFit/>
          </a:bodyPr>
          <a:lstStyle/>
          <a:p>
            <a:pPr algn="just">
              <a:lnSpc>
                <a:spcPts val="4420"/>
              </a:lnSpc>
              <a:spcBef>
                <a:spcPct val="0"/>
              </a:spcBef>
            </a:pPr>
            <a:r>
              <a:rPr lang="en-US" sz="3400">
                <a:solidFill>
                  <a:srgbClr val="000000"/>
                </a:solidFill>
                <a:latin typeface="Lexend Deca"/>
                <a:ea typeface="Lexend Deca"/>
                <a:cs typeface="Lexend Deca"/>
                <a:sym typeface="Lexend Deca"/>
              </a:rPr>
              <a:t>The airline faced several operational difficulties, ranging from declining route performance to underutilized flight capacity. Despite growing passenger demand in some areas, inefficiencies were noted across several routes, with some underperforming. Additionally, seasonal fluctuations weren’t being fully leveraged, leading to mismatches between supply and demand.</a:t>
            </a:r>
          </a:p>
        </p:txBody>
      </p:sp>
      <p:sp>
        <p:nvSpPr>
          <p:cNvPr name="TextBox 7" id="7"/>
          <p:cNvSpPr txBox="true"/>
          <p:nvPr/>
        </p:nvSpPr>
        <p:spPr>
          <a:xfrm rot="0">
            <a:off x="2625649" y="6198110"/>
            <a:ext cx="12160007" cy="3174364"/>
          </a:xfrm>
          <a:prstGeom prst="rect">
            <a:avLst/>
          </a:prstGeom>
        </p:spPr>
        <p:txBody>
          <a:bodyPr anchor="t" rtlCol="false" tIns="0" lIns="0" bIns="0" rIns="0">
            <a:spAutoFit/>
          </a:bodyPr>
          <a:lstStyle/>
          <a:p>
            <a:pPr algn="just">
              <a:lnSpc>
                <a:spcPts val="3640"/>
              </a:lnSpc>
            </a:pPr>
            <a:r>
              <a:rPr lang="en-US" sz="2800">
                <a:solidFill>
                  <a:srgbClr val="000000"/>
                </a:solidFill>
                <a:latin typeface="Archivo Black"/>
                <a:ea typeface="Archivo Black"/>
                <a:cs typeface="Archivo Black"/>
                <a:sym typeface="Archivo Black"/>
              </a:rPr>
              <a:t>These problems created a ripple effect:</a:t>
            </a:r>
          </a:p>
          <a:p>
            <a:pPr algn="just" marL="604531" indent="-302265" lvl="1">
              <a:lnSpc>
                <a:spcPts val="3640"/>
              </a:lnSpc>
              <a:buFont typeface="Arial"/>
              <a:buChar char="•"/>
            </a:pPr>
            <a:r>
              <a:rPr lang="en-US" sz="2800">
                <a:solidFill>
                  <a:srgbClr val="000000"/>
                </a:solidFill>
                <a:latin typeface="Lexend Deca"/>
                <a:ea typeface="Lexend Deca"/>
                <a:cs typeface="Lexend Deca"/>
                <a:sym typeface="Lexend Deca"/>
              </a:rPr>
              <a:t>Declining profitability on key routes.</a:t>
            </a:r>
          </a:p>
          <a:p>
            <a:pPr algn="just" marL="604531" indent="-302265" lvl="1">
              <a:lnSpc>
                <a:spcPts val="3640"/>
              </a:lnSpc>
              <a:buFont typeface="Arial"/>
              <a:buChar char="•"/>
            </a:pPr>
            <a:r>
              <a:rPr lang="en-US" sz="2800">
                <a:solidFill>
                  <a:srgbClr val="000000"/>
                </a:solidFill>
                <a:latin typeface="Lexend Deca"/>
                <a:ea typeface="Lexend Deca"/>
                <a:cs typeface="Lexend Deca"/>
                <a:sym typeface="Lexend Deca"/>
              </a:rPr>
              <a:t>Wasted resources due to low seat utilization.</a:t>
            </a:r>
          </a:p>
          <a:p>
            <a:pPr algn="just" marL="604531" indent="-302265" lvl="1">
              <a:lnSpc>
                <a:spcPts val="3640"/>
              </a:lnSpc>
              <a:buFont typeface="Arial"/>
              <a:buChar char="•"/>
            </a:pPr>
            <a:r>
              <a:rPr lang="en-US" sz="2800">
                <a:solidFill>
                  <a:srgbClr val="000000"/>
                </a:solidFill>
                <a:latin typeface="Lexend Deca"/>
                <a:ea typeface="Lexend Deca"/>
                <a:cs typeface="Lexend Deca"/>
                <a:sym typeface="Lexend Deca"/>
              </a:rPr>
              <a:t>Missed opportunities for expansion and market leadership.</a:t>
            </a:r>
          </a:p>
          <a:p>
            <a:pPr algn="just">
              <a:lnSpc>
                <a:spcPts val="3380"/>
              </a:lnSpc>
            </a:pPr>
          </a:p>
          <a:p>
            <a:pPr algn="just">
              <a:lnSpc>
                <a:spcPts val="3640"/>
              </a:lnSpc>
            </a:pPr>
            <a:r>
              <a:rPr lang="en-US" sz="2800">
                <a:solidFill>
                  <a:srgbClr val="000000"/>
                </a:solidFill>
                <a:latin typeface="Lexend Deca"/>
                <a:ea typeface="Lexend Deca"/>
                <a:cs typeface="Lexend Deca"/>
                <a:sym typeface="Lexend Deca"/>
              </a:rPr>
              <a:t>This led to the need for a comprehensive data analysis to pinpoint the root causes of these issues and drive actionable insights.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false" flipV="false" rot="0">
            <a:off x="11142261" y="-413476"/>
            <a:ext cx="3502345" cy="1790574"/>
          </a:xfrm>
          <a:custGeom>
            <a:avLst/>
            <a:gdLst/>
            <a:ahLst/>
            <a:cxnLst/>
            <a:rect r="r" b="b" t="t" l="l"/>
            <a:pathLst>
              <a:path h="1790574" w="3502345">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53340">
            <a:off x="13240676" y="-473784"/>
            <a:ext cx="4477701" cy="1913200"/>
          </a:xfrm>
          <a:custGeom>
            <a:avLst/>
            <a:gdLst/>
            <a:ahLst/>
            <a:cxnLst/>
            <a:rect r="r" b="b" t="t" l="l"/>
            <a:pathLst>
              <a:path h="1913200" w="4477701">
                <a:moveTo>
                  <a:pt x="0" y="0"/>
                </a:moveTo>
                <a:lnTo>
                  <a:pt x="4477701" y="0"/>
                </a:lnTo>
                <a:lnTo>
                  <a:pt x="4477701" y="1913199"/>
                </a:lnTo>
                <a:lnTo>
                  <a:pt x="0" y="1913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365230" y="0"/>
            <a:ext cx="2918983" cy="1492330"/>
          </a:xfrm>
          <a:custGeom>
            <a:avLst/>
            <a:gdLst/>
            <a:ahLst/>
            <a:cxnLst/>
            <a:rect r="r" b="b" t="t" l="l"/>
            <a:pathLst>
              <a:path h="1492330" w="2918983">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624714" y="1649006"/>
            <a:ext cx="16634586" cy="8637994"/>
          </a:xfrm>
          <a:prstGeom prst="rect">
            <a:avLst/>
          </a:prstGeom>
        </p:spPr>
        <p:txBody>
          <a:bodyPr anchor="t" rtlCol="false" tIns="0" lIns="0" bIns="0" rIns="0">
            <a:spAutoFit/>
          </a:bodyPr>
          <a:lstStyle/>
          <a:p>
            <a:pPr algn="just">
              <a:lnSpc>
                <a:spcPts val="4020"/>
              </a:lnSpc>
            </a:pPr>
            <a:r>
              <a:rPr lang="en-US" sz="3093">
                <a:solidFill>
                  <a:srgbClr val="000000"/>
                </a:solidFill>
                <a:latin typeface="Lexend Deca"/>
                <a:ea typeface="Lexend Deca"/>
                <a:cs typeface="Lexend Deca"/>
                <a:sym typeface="Lexend Deca"/>
              </a:rPr>
              <a:t>By analyzing flight data, several critical factors were uncovered that were affecting overall performance:</a:t>
            </a:r>
          </a:p>
          <a:p>
            <a:pPr algn="just" marL="667784" indent="-333892" lvl="1">
              <a:lnSpc>
                <a:spcPts val="4020"/>
              </a:lnSpc>
              <a:buAutoNum type="arabicPeriod" startAt="1"/>
            </a:pPr>
            <a:r>
              <a:rPr lang="en-US" sz="3093">
                <a:solidFill>
                  <a:srgbClr val="000000"/>
                </a:solidFill>
                <a:latin typeface="Archivo Black"/>
                <a:ea typeface="Archivo Black"/>
                <a:cs typeface="Archivo Black"/>
                <a:sym typeface="Archivo Black"/>
              </a:rPr>
              <a:t>Inconsistent Route Growth:</a:t>
            </a:r>
          </a:p>
          <a:p>
            <a:pPr algn="just" marL="667784" indent="-333892" lvl="1">
              <a:lnSpc>
                <a:spcPts val="4020"/>
              </a:lnSpc>
              <a:buFont typeface="Arial"/>
              <a:buChar char="•"/>
            </a:pPr>
            <a:r>
              <a:rPr lang="en-US" sz="3093">
                <a:solidFill>
                  <a:srgbClr val="000000"/>
                </a:solidFill>
                <a:latin typeface="Lexend Deca"/>
                <a:ea typeface="Lexend Deca"/>
                <a:cs typeface="Lexend Deca"/>
                <a:sym typeface="Lexend Deca"/>
              </a:rPr>
              <a:t>Certain routes were thriving while others showed a year-over-year decline in passenger numbers. This indicates that demand forecasting and route planning needed to be realigned.</a:t>
            </a:r>
          </a:p>
          <a:p>
            <a:pPr algn="just" marL="689373" indent="-344687" lvl="1">
              <a:lnSpc>
                <a:spcPts val="4150"/>
              </a:lnSpc>
              <a:buAutoNum type="arabicPeriod" startAt="1"/>
            </a:pPr>
            <a:r>
              <a:rPr lang="en-US" sz="3193">
                <a:solidFill>
                  <a:srgbClr val="000000"/>
                </a:solidFill>
                <a:latin typeface="Archivo Black"/>
                <a:ea typeface="Archivo Black"/>
                <a:cs typeface="Archivo Black"/>
                <a:sym typeface="Archivo Black"/>
              </a:rPr>
              <a:t>Low Seat Utilization:</a:t>
            </a:r>
          </a:p>
          <a:p>
            <a:pPr algn="just" marL="689373" indent="-344687" lvl="1">
              <a:lnSpc>
                <a:spcPts val="4150"/>
              </a:lnSpc>
              <a:buFont typeface="Arial"/>
              <a:buChar char="•"/>
            </a:pPr>
            <a:r>
              <a:rPr lang="en-US" sz="3193">
                <a:solidFill>
                  <a:srgbClr val="000000"/>
                </a:solidFill>
                <a:latin typeface="Lexend Deca"/>
                <a:ea typeface="Lexend Deca"/>
                <a:cs typeface="Lexend Deca"/>
                <a:sym typeface="Lexend Deca"/>
              </a:rPr>
              <a:t>Routes with less than 50% seat utilization were identified, indicating over-capacity on flights. This was a major contributor to operational inefficiencies.</a:t>
            </a:r>
          </a:p>
          <a:p>
            <a:pPr algn="just" marL="667784" indent="-333892" lvl="1">
              <a:lnSpc>
                <a:spcPts val="4020"/>
              </a:lnSpc>
              <a:buAutoNum type="arabicPeriod" startAt="1"/>
            </a:pPr>
            <a:r>
              <a:rPr lang="en-US" sz="3093">
                <a:solidFill>
                  <a:srgbClr val="000000"/>
                </a:solidFill>
                <a:latin typeface="Archivo Black"/>
                <a:ea typeface="Archivo Black"/>
                <a:cs typeface="Archivo Black"/>
                <a:sym typeface="Archivo Black"/>
              </a:rPr>
              <a:t>Seasonal Peaks in Demand: </a:t>
            </a:r>
          </a:p>
          <a:p>
            <a:pPr algn="just" marL="667784" indent="-333892" lvl="1">
              <a:lnSpc>
                <a:spcPts val="4020"/>
              </a:lnSpc>
              <a:buFont typeface="Arial"/>
              <a:buChar char="•"/>
            </a:pPr>
            <a:r>
              <a:rPr lang="en-US" sz="3093">
                <a:solidFill>
                  <a:srgbClr val="000000"/>
                </a:solidFill>
                <a:latin typeface="Lexend Deca"/>
                <a:ea typeface="Lexend Deca"/>
                <a:cs typeface="Lexend Deca"/>
                <a:sym typeface="Lexend Deca"/>
              </a:rPr>
              <a:t>Cities experienced predictable surges in passenger numbers during certain months, but the airline's scheduling wasn’t fully aligned with these peaks, leading to unbalanced resource allocation.</a:t>
            </a:r>
          </a:p>
          <a:p>
            <a:pPr algn="just" marL="667784" indent="-333892" lvl="1">
              <a:lnSpc>
                <a:spcPts val="4020"/>
              </a:lnSpc>
              <a:buAutoNum type="arabicPeriod" startAt="1"/>
            </a:pPr>
            <a:r>
              <a:rPr lang="en-US" sz="3093">
                <a:solidFill>
                  <a:srgbClr val="000000"/>
                </a:solidFill>
                <a:latin typeface="Archivo Black"/>
                <a:ea typeface="Archivo Black"/>
                <a:cs typeface="Archivo Black"/>
                <a:sym typeface="Archivo Black"/>
              </a:rPr>
              <a:t>Distance Efficiency: </a:t>
            </a:r>
          </a:p>
          <a:p>
            <a:pPr algn="just" marL="667784" indent="-333892" lvl="1">
              <a:lnSpc>
                <a:spcPts val="4020"/>
              </a:lnSpc>
              <a:buFont typeface="Arial"/>
              <a:buChar char="•"/>
            </a:pPr>
            <a:r>
              <a:rPr lang="en-US" sz="3093">
                <a:solidFill>
                  <a:srgbClr val="000000"/>
                </a:solidFill>
                <a:latin typeface="Lexend Deca"/>
                <a:ea typeface="Lexend Deca"/>
                <a:cs typeface="Lexend Deca"/>
                <a:sym typeface="Lexend Deca"/>
              </a:rPr>
              <a:t>Long-distance routes with higher passenger volume were not being optimized, and in some cases, underperforming short-distance routes were over-served.</a:t>
            </a:r>
          </a:p>
          <a:p>
            <a:pPr algn="just">
              <a:lnSpc>
                <a:spcPts val="4020"/>
              </a:lnSpc>
              <a:spcBef>
                <a:spcPct val="0"/>
              </a:spcBef>
            </a:pPr>
          </a:p>
        </p:txBody>
      </p:sp>
      <p:sp>
        <p:nvSpPr>
          <p:cNvPr name="TextBox 6" id="6"/>
          <p:cNvSpPr txBox="true"/>
          <p:nvPr/>
        </p:nvSpPr>
        <p:spPr>
          <a:xfrm rot="0">
            <a:off x="633620" y="207267"/>
            <a:ext cx="11602570" cy="887295"/>
          </a:xfrm>
          <a:prstGeom prst="rect">
            <a:avLst/>
          </a:prstGeom>
        </p:spPr>
        <p:txBody>
          <a:bodyPr anchor="t" rtlCol="false" tIns="0" lIns="0" bIns="0" rIns="0">
            <a:spAutoFit/>
          </a:bodyPr>
          <a:lstStyle/>
          <a:p>
            <a:pPr algn="ctr">
              <a:lnSpc>
                <a:spcPts val="6003"/>
              </a:lnSpc>
              <a:spcBef>
                <a:spcPct val="0"/>
              </a:spcBef>
            </a:pPr>
            <a:r>
              <a:rPr lang="en-US" b="true" sz="4618">
                <a:solidFill>
                  <a:srgbClr val="000000"/>
                </a:solidFill>
                <a:latin typeface="Stadio Now Novarese"/>
                <a:ea typeface="Stadio Now Novarese"/>
                <a:cs typeface="Stadio Now Novarese"/>
                <a:sym typeface="Stadio Now Novarese"/>
              </a:rPr>
              <a:t>Insights Derived from Data Analysis(SQL)</a:t>
            </a:r>
          </a:p>
        </p:txBody>
      </p:sp>
    </p:spTree>
  </p:cSld>
  <p:clrMapOvr>
    <a:masterClrMapping/>
  </p:clrMapOvr>
  <p:transition spd="fast">
    <p:push dir="l"/>
  </p:transition>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false" flipV="false" rot="0">
            <a:off x="10872599" y="-345340"/>
            <a:ext cx="3502345" cy="1790574"/>
          </a:xfrm>
          <a:custGeom>
            <a:avLst/>
            <a:gdLst/>
            <a:ahLst/>
            <a:cxnLst/>
            <a:rect r="r" b="b" t="t" l="l"/>
            <a:pathLst>
              <a:path h="1790574" w="3502345">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53340">
            <a:off x="13412274" y="-406653"/>
            <a:ext cx="4477701" cy="1913200"/>
          </a:xfrm>
          <a:custGeom>
            <a:avLst/>
            <a:gdLst/>
            <a:ahLst/>
            <a:cxnLst/>
            <a:rect r="r" b="b" t="t" l="l"/>
            <a:pathLst>
              <a:path h="1913200" w="4477701">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536828" y="0"/>
            <a:ext cx="2918983" cy="1492330"/>
          </a:xfrm>
          <a:custGeom>
            <a:avLst/>
            <a:gdLst/>
            <a:ahLst/>
            <a:cxnLst/>
            <a:rect r="r" b="b" t="t" l="l"/>
            <a:pathLst>
              <a:path h="1492330" w="2918983">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70562" y="1463755"/>
            <a:ext cx="16988738" cy="8757764"/>
          </a:xfrm>
          <a:prstGeom prst="rect">
            <a:avLst/>
          </a:prstGeom>
        </p:spPr>
        <p:txBody>
          <a:bodyPr anchor="t" rtlCol="false" tIns="0" lIns="0" bIns="0" rIns="0">
            <a:spAutoFit/>
          </a:bodyPr>
          <a:lstStyle/>
          <a:p>
            <a:pPr algn="just">
              <a:lnSpc>
                <a:spcPts val="3460"/>
              </a:lnSpc>
            </a:pPr>
            <a:r>
              <a:rPr lang="en-US" sz="2662">
                <a:solidFill>
                  <a:srgbClr val="000000"/>
                </a:solidFill>
                <a:latin typeface="Lexend Deca"/>
                <a:ea typeface="Lexend Deca"/>
                <a:cs typeface="Lexend Deca"/>
                <a:sym typeface="Lexend Deca"/>
              </a:rPr>
              <a:t>To address these issues, the following strategies are proposed to enhance operational efficiency and increase profitability:</a:t>
            </a:r>
          </a:p>
          <a:p>
            <a:pPr algn="just" marL="574779" indent="-287389" lvl="1">
              <a:lnSpc>
                <a:spcPts val="3460"/>
              </a:lnSpc>
              <a:buAutoNum type="arabicPeriod" startAt="1"/>
            </a:pPr>
            <a:r>
              <a:rPr lang="en-US" sz="2662">
                <a:solidFill>
                  <a:srgbClr val="000000"/>
                </a:solidFill>
                <a:latin typeface="Archivo Black"/>
                <a:ea typeface="Archivo Black"/>
                <a:cs typeface="Archivo Black"/>
                <a:sym typeface="Archivo Black"/>
              </a:rPr>
              <a:t>Route Optimization and Realignment:</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Reduce flight frequency or capacity on underperforming routes with declining passengers.</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Invest in expanding capacity on routes demonstrating consistent growth, as highlighted in the year-over-year trends.</a:t>
            </a:r>
          </a:p>
          <a:p>
            <a:pPr algn="just" marL="574779" indent="-287389" lvl="1">
              <a:lnSpc>
                <a:spcPts val="3460"/>
              </a:lnSpc>
              <a:buAutoNum type="arabicPeriod" startAt="1"/>
            </a:pPr>
            <a:r>
              <a:rPr lang="en-US" sz="2662">
                <a:solidFill>
                  <a:srgbClr val="000000"/>
                </a:solidFill>
                <a:latin typeface="Archivo Black"/>
                <a:ea typeface="Archivo Black"/>
                <a:cs typeface="Archivo Black"/>
                <a:sym typeface="Archivo Black"/>
              </a:rPr>
              <a:t>Enhance Seat Utilization:</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Realign aircraft sizes to better match passenger demand on low-utilization routes.</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Implement dynamic pricing and targeted promotions to fill more seats, especially on off-peak flights.</a:t>
            </a:r>
          </a:p>
          <a:p>
            <a:pPr algn="just" marL="574779" indent="-287389" lvl="1">
              <a:lnSpc>
                <a:spcPts val="3460"/>
              </a:lnSpc>
              <a:buAutoNum type="arabicPeriod" startAt="1"/>
            </a:pPr>
            <a:r>
              <a:rPr lang="en-US" sz="2662">
                <a:solidFill>
                  <a:srgbClr val="000000"/>
                </a:solidFill>
                <a:latin typeface="Archivo Black"/>
                <a:ea typeface="Archivo Black"/>
                <a:cs typeface="Archivo Black"/>
                <a:sym typeface="Archivo Black"/>
              </a:rPr>
              <a:t>Leverage Seasonal Demand:</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Use historical data on peak months to increase flights or larger aircraft during high-demand periods.</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Tailor marketing strategies to attract passengers during these seasons, ensuring full use of available capacity.</a:t>
            </a:r>
          </a:p>
          <a:p>
            <a:pPr algn="just" marL="574779" indent="-287389" lvl="1">
              <a:lnSpc>
                <a:spcPts val="3460"/>
              </a:lnSpc>
              <a:buAutoNum type="arabicPeriod" startAt="1"/>
            </a:pPr>
            <a:r>
              <a:rPr lang="en-US" sz="2662">
                <a:solidFill>
                  <a:srgbClr val="000000"/>
                </a:solidFill>
                <a:latin typeface="Archivo Black"/>
                <a:ea typeface="Archivo Black"/>
                <a:cs typeface="Archivo Black"/>
                <a:sym typeface="Archivo Black"/>
              </a:rPr>
              <a:t>Maximize Long-Distance Route Efficiency:</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Focus on routes with the longest average distance and significant passenger volume to ensure efficient resource allocation.</a:t>
            </a:r>
          </a:p>
          <a:p>
            <a:pPr algn="just" marL="1149557" indent="-383186" lvl="2">
              <a:lnSpc>
                <a:spcPts val="3460"/>
              </a:lnSpc>
              <a:buFont typeface="Arial"/>
              <a:buChar char="⚬"/>
            </a:pPr>
            <a:r>
              <a:rPr lang="en-US" sz="2662">
                <a:solidFill>
                  <a:srgbClr val="000000"/>
                </a:solidFill>
                <a:latin typeface="Lexend Deca"/>
                <a:ea typeface="Lexend Deca"/>
                <a:cs typeface="Lexend Deca"/>
                <a:sym typeface="Lexend Deca"/>
              </a:rPr>
              <a:t>Explore potential to introduce additional services for high-demand, long-haul routes.</a:t>
            </a:r>
          </a:p>
          <a:p>
            <a:pPr algn="just">
              <a:lnSpc>
                <a:spcPts val="3460"/>
              </a:lnSpc>
              <a:spcBef>
                <a:spcPct val="0"/>
              </a:spcBef>
            </a:pPr>
          </a:p>
        </p:txBody>
      </p:sp>
      <p:sp>
        <p:nvSpPr>
          <p:cNvPr name="TextBox 6" id="6"/>
          <p:cNvSpPr txBox="true"/>
          <p:nvPr/>
        </p:nvSpPr>
        <p:spPr>
          <a:xfrm rot="0">
            <a:off x="658231" y="11050"/>
            <a:ext cx="11602570" cy="893849"/>
          </a:xfrm>
          <a:prstGeom prst="rect">
            <a:avLst/>
          </a:prstGeom>
        </p:spPr>
        <p:txBody>
          <a:bodyPr anchor="t" rtlCol="false" tIns="0" lIns="0" bIns="0" rIns="0">
            <a:spAutoFit/>
          </a:bodyPr>
          <a:lstStyle/>
          <a:p>
            <a:pPr algn="l">
              <a:lnSpc>
                <a:spcPts val="6003"/>
              </a:lnSpc>
              <a:spcBef>
                <a:spcPct val="0"/>
              </a:spcBef>
            </a:pPr>
            <a:r>
              <a:rPr lang="en-US" sz="4618">
                <a:solidFill>
                  <a:srgbClr val="000000"/>
                </a:solidFill>
                <a:latin typeface="Stadio Now Novarese"/>
                <a:ea typeface="Stadio Now Novarese"/>
                <a:cs typeface="Stadio Now Novarese"/>
                <a:sym typeface="Stadio Now Novarese"/>
              </a:rPr>
              <a:t>Proposed Strategic Solutions</a:t>
            </a:r>
          </a:p>
        </p:txBody>
      </p:sp>
    </p:spTree>
  </p:cSld>
  <p:clrMapOvr>
    <a:masterClrMapping/>
  </p:clrMapOvr>
  <p:transition spd="fast">
    <p:push dir="l"/>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false" flipV="false" rot="0">
            <a:off x="10872599" y="-345340"/>
            <a:ext cx="3502345" cy="1790574"/>
          </a:xfrm>
          <a:custGeom>
            <a:avLst/>
            <a:gdLst/>
            <a:ahLst/>
            <a:cxnLst/>
            <a:rect r="r" b="b" t="t" l="l"/>
            <a:pathLst>
              <a:path h="1790574" w="3502345">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53340">
            <a:off x="13412274" y="-406653"/>
            <a:ext cx="4477701" cy="1913200"/>
          </a:xfrm>
          <a:custGeom>
            <a:avLst/>
            <a:gdLst/>
            <a:ahLst/>
            <a:cxnLst/>
            <a:rect r="r" b="b" t="t" l="l"/>
            <a:pathLst>
              <a:path h="1913200" w="4477701">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536828" y="0"/>
            <a:ext cx="2918983" cy="1492330"/>
          </a:xfrm>
          <a:custGeom>
            <a:avLst/>
            <a:gdLst/>
            <a:ahLst/>
            <a:cxnLst/>
            <a:rect r="r" b="b" t="t" l="l"/>
            <a:pathLst>
              <a:path h="1492330" w="2918983">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658231" y="11050"/>
            <a:ext cx="11602570" cy="893849"/>
          </a:xfrm>
          <a:prstGeom prst="rect">
            <a:avLst/>
          </a:prstGeom>
        </p:spPr>
        <p:txBody>
          <a:bodyPr anchor="t" rtlCol="false" tIns="0" lIns="0" bIns="0" rIns="0">
            <a:spAutoFit/>
          </a:bodyPr>
          <a:lstStyle/>
          <a:p>
            <a:pPr algn="l">
              <a:lnSpc>
                <a:spcPts val="6003"/>
              </a:lnSpc>
              <a:spcBef>
                <a:spcPct val="0"/>
              </a:spcBef>
            </a:pPr>
            <a:r>
              <a:rPr lang="en-US" sz="4618">
                <a:solidFill>
                  <a:srgbClr val="000000"/>
                </a:solidFill>
                <a:latin typeface="Stadio Now Novarese"/>
                <a:ea typeface="Stadio Now Novarese"/>
                <a:cs typeface="Stadio Now Novarese"/>
                <a:sym typeface="Stadio Now Novarese"/>
              </a:rPr>
              <a:t>Conclusion and Stretegic Roadmap : </a:t>
            </a:r>
          </a:p>
        </p:txBody>
      </p:sp>
      <p:sp>
        <p:nvSpPr>
          <p:cNvPr name="TextBox 6" id="6"/>
          <p:cNvSpPr txBox="true"/>
          <p:nvPr/>
        </p:nvSpPr>
        <p:spPr>
          <a:xfrm rot="0">
            <a:off x="658231" y="1764052"/>
            <a:ext cx="16296796" cy="5444302"/>
          </a:xfrm>
          <a:prstGeom prst="rect">
            <a:avLst/>
          </a:prstGeom>
        </p:spPr>
        <p:txBody>
          <a:bodyPr anchor="t" rtlCol="false" tIns="0" lIns="0" bIns="0" rIns="0">
            <a:spAutoFit/>
          </a:bodyPr>
          <a:lstStyle/>
          <a:p>
            <a:pPr algn="just">
              <a:lnSpc>
                <a:spcPts val="3334"/>
              </a:lnSpc>
              <a:spcBef>
                <a:spcPct val="0"/>
              </a:spcBef>
            </a:pPr>
            <a:r>
              <a:rPr lang="en-US" sz="2564">
                <a:solidFill>
                  <a:srgbClr val="000000"/>
                </a:solidFill>
                <a:latin typeface="Lexend Deca"/>
                <a:ea typeface="Lexend Deca"/>
                <a:cs typeface="Lexend Deca"/>
                <a:sym typeface="Lexend Deca"/>
              </a:rPr>
              <a:t>In conclusion, our data-driven approach has highlighted key operational inefficiencies and provided actionable insights to tackle these challenges. </a:t>
            </a:r>
          </a:p>
          <a:p>
            <a:pPr algn="just">
              <a:lnSpc>
                <a:spcPts val="3334"/>
              </a:lnSpc>
              <a:spcBef>
                <a:spcPct val="0"/>
              </a:spcBef>
            </a:pPr>
          </a:p>
          <a:p>
            <a:pPr algn="just">
              <a:lnSpc>
                <a:spcPts val="3334"/>
              </a:lnSpc>
              <a:spcBef>
                <a:spcPct val="0"/>
              </a:spcBef>
            </a:pPr>
            <a:r>
              <a:rPr lang="en-US" sz="2564">
                <a:solidFill>
                  <a:srgbClr val="000000"/>
                </a:solidFill>
                <a:latin typeface="Lexend Deca"/>
                <a:ea typeface="Lexend Deca"/>
                <a:cs typeface="Lexend Deca"/>
                <a:sym typeface="Lexend Deca"/>
              </a:rPr>
              <a:t>The airline can:</a:t>
            </a:r>
          </a:p>
          <a:p>
            <a:pPr algn="just" marL="553745" indent="-276872" lvl="1">
              <a:lnSpc>
                <a:spcPts val="3334"/>
              </a:lnSpc>
              <a:buFont typeface="Arial"/>
              <a:buChar char="•"/>
            </a:pPr>
            <a:r>
              <a:rPr lang="en-US" sz="2564">
                <a:solidFill>
                  <a:srgbClr val="000000"/>
                </a:solidFill>
                <a:latin typeface="Lexend Deca"/>
                <a:ea typeface="Lexend Deca"/>
                <a:cs typeface="Lexend Deca"/>
                <a:sym typeface="Lexend Deca"/>
              </a:rPr>
              <a:t>Enhance profitability by focusing on high-growth routes and optimizing underperforming ones.</a:t>
            </a:r>
          </a:p>
          <a:p>
            <a:pPr algn="just" marL="553745" indent="-276872" lvl="1">
              <a:lnSpc>
                <a:spcPts val="3334"/>
              </a:lnSpc>
              <a:buFont typeface="Arial"/>
              <a:buChar char="•"/>
            </a:pPr>
            <a:r>
              <a:rPr lang="en-US" sz="2564">
                <a:solidFill>
                  <a:srgbClr val="000000"/>
                </a:solidFill>
                <a:latin typeface="Lexend Deca"/>
                <a:ea typeface="Lexend Deca"/>
                <a:cs typeface="Lexend Deca"/>
                <a:sym typeface="Lexend Deca"/>
              </a:rPr>
              <a:t>Improve resource allocation through better seat utilization and more efficient capacity management.</a:t>
            </a:r>
          </a:p>
          <a:p>
            <a:pPr algn="just" marL="553745" indent="-276872" lvl="1">
              <a:lnSpc>
                <a:spcPts val="3334"/>
              </a:lnSpc>
              <a:buFont typeface="Arial"/>
              <a:buChar char="•"/>
            </a:pPr>
            <a:r>
              <a:rPr lang="en-US" sz="2564">
                <a:solidFill>
                  <a:srgbClr val="000000"/>
                </a:solidFill>
                <a:latin typeface="Lexend Deca"/>
                <a:ea typeface="Lexend Deca"/>
                <a:cs typeface="Lexend Deca"/>
                <a:sym typeface="Lexend Deca"/>
              </a:rPr>
              <a:t>Capitalize on seasonal trends to match service levels with fluctuating passenger demand, maximizing revenue potential during peak months.</a:t>
            </a:r>
          </a:p>
          <a:p>
            <a:pPr algn="just">
              <a:lnSpc>
                <a:spcPts val="3334"/>
              </a:lnSpc>
            </a:pPr>
          </a:p>
          <a:p>
            <a:pPr algn="just">
              <a:lnSpc>
                <a:spcPts val="3334"/>
              </a:lnSpc>
              <a:spcBef>
                <a:spcPct val="0"/>
              </a:spcBef>
            </a:pPr>
            <a:r>
              <a:rPr lang="en-US" sz="2564">
                <a:solidFill>
                  <a:srgbClr val="000000"/>
                </a:solidFill>
                <a:latin typeface="Lexend Deca"/>
                <a:ea typeface="Lexend Deca"/>
                <a:cs typeface="Lexend Deca"/>
                <a:sym typeface="Lexend Deca"/>
              </a:rPr>
              <a:t>By implementing these strategies, the airline can position itself for sustainable growth, reduce operational costs, and offer a more consistent and satisfactory experience for passengers moving forward.</a:t>
            </a:r>
          </a:p>
        </p:txBody>
      </p:sp>
      <p:sp>
        <p:nvSpPr>
          <p:cNvPr name="Freeform 7" id="7"/>
          <p:cNvSpPr/>
          <p:nvPr/>
        </p:nvSpPr>
        <p:spPr>
          <a:xfrm flipH="false" flipV="false" rot="0">
            <a:off x="14489415" y="6876654"/>
            <a:ext cx="3506904" cy="2953802"/>
          </a:xfrm>
          <a:custGeom>
            <a:avLst/>
            <a:gdLst/>
            <a:ahLst/>
            <a:cxnLst/>
            <a:rect r="r" b="b" t="t" l="l"/>
            <a:pathLst>
              <a:path h="2953802" w="3506904">
                <a:moveTo>
                  <a:pt x="0" y="0"/>
                </a:moveTo>
                <a:lnTo>
                  <a:pt x="3506904" y="0"/>
                </a:lnTo>
                <a:lnTo>
                  <a:pt x="3506904" y="2953802"/>
                </a:lnTo>
                <a:lnTo>
                  <a:pt x="0" y="2953802"/>
                </a:lnTo>
                <a:lnTo>
                  <a:pt x="0" y="0"/>
                </a:lnTo>
                <a:close/>
              </a:path>
            </a:pathLst>
          </a:custGeom>
          <a:blipFill>
            <a:blip r:embed="rId6">
              <a:extLst>
                <a:ext uri="{96DAC541-7B7A-43D3-8B79-37D633B846F1}">
                  <asvg:svgBlip xmlns:asvg="http://schemas.microsoft.com/office/drawing/2016/SVG/main" r:embed="rId7"/>
                </a:ext>
              </a:extLst>
            </a:blip>
            <a:stretch>
              <a:fillRect l="-1992" t="0" r="0" b="-6559"/>
            </a:stretch>
          </a:blipFill>
        </p:spPr>
      </p:sp>
      <p:sp>
        <p:nvSpPr>
          <p:cNvPr name="TextBox 8" id="8"/>
          <p:cNvSpPr txBox="true"/>
          <p:nvPr/>
        </p:nvSpPr>
        <p:spPr>
          <a:xfrm rot="0">
            <a:off x="8806629" y="8114030"/>
            <a:ext cx="5126036" cy="1481920"/>
          </a:xfrm>
          <a:prstGeom prst="rect">
            <a:avLst/>
          </a:prstGeom>
        </p:spPr>
        <p:txBody>
          <a:bodyPr anchor="t" rtlCol="false" tIns="0" lIns="0" bIns="0" rIns="0">
            <a:spAutoFit/>
          </a:bodyPr>
          <a:lstStyle/>
          <a:p>
            <a:pPr algn="ctr">
              <a:lnSpc>
                <a:spcPts val="10384"/>
              </a:lnSpc>
            </a:pPr>
            <a:r>
              <a:rPr lang="en-US" sz="7417">
                <a:solidFill>
                  <a:srgbClr val="000000"/>
                </a:solidFill>
                <a:latin typeface="Stadio Now Novarese"/>
                <a:ea typeface="Stadio Now Novarese"/>
                <a:cs typeface="Stadio Now Novarese"/>
                <a:sym typeface="Stadio Now Novarese"/>
              </a:rPr>
              <a:t>Thank You !</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079056" y="3698961"/>
            <a:ext cx="11064914" cy="4293360"/>
          </a:xfrm>
          <a:custGeom>
            <a:avLst/>
            <a:gdLst/>
            <a:ahLst/>
            <a:cxnLst/>
            <a:rect r="r" b="b" t="t" l="l"/>
            <a:pathLst>
              <a:path h="4293360" w="11064914">
                <a:moveTo>
                  <a:pt x="0" y="0"/>
                </a:moveTo>
                <a:lnTo>
                  <a:pt x="11064915" y="0"/>
                </a:lnTo>
                <a:lnTo>
                  <a:pt x="11064915" y="4293360"/>
                </a:lnTo>
                <a:lnTo>
                  <a:pt x="0" y="4293360"/>
                </a:lnTo>
                <a:lnTo>
                  <a:pt x="0" y="0"/>
                </a:lnTo>
                <a:close/>
              </a:path>
            </a:pathLst>
          </a:custGeom>
          <a:blipFill>
            <a:blip r:embed="rId8"/>
            <a:stretch>
              <a:fillRect l="-582" t="0" r="-582" b="0"/>
            </a:stretch>
          </a:blipFill>
        </p:spPr>
      </p:sp>
      <p:sp>
        <p:nvSpPr>
          <p:cNvPr name="TextBox 6" id="6"/>
          <p:cNvSpPr txBox="true"/>
          <p:nvPr/>
        </p:nvSpPr>
        <p:spPr>
          <a:xfrm rot="0">
            <a:off x="1028700"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 : </a:t>
            </a:r>
          </a:p>
        </p:txBody>
      </p:sp>
      <p:sp>
        <p:nvSpPr>
          <p:cNvPr name="TextBox 7" id="7"/>
          <p:cNvSpPr txBox="true"/>
          <p:nvPr/>
        </p:nvSpPr>
        <p:spPr>
          <a:xfrm rot="0">
            <a:off x="344546" y="2266812"/>
            <a:ext cx="6401170" cy="77558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Here the goal is to calculate the average seat utilization for each flight by dividing the number of passengers by the total number of seats available. </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results will be sorted in descending order based on utilization percentage.</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will help identify flights with the highest and lowest seat occupancy, providing valuable insights for optimizing flight capacity and enhancing operational efficiency.</a:t>
            </a:r>
          </a:p>
          <a:p>
            <a:pPr algn="l">
              <a:lnSpc>
                <a:spcPts val="36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996587" y="2034948"/>
            <a:ext cx="8105272" cy="7223352"/>
          </a:xfrm>
          <a:custGeom>
            <a:avLst/>
            <a:gdLst/>
            <a:ahLst/>
            <a:cxnLst/>
            <a:rect r="r" b="b" t="t" l="l"/>
            <a:pathLst>
              <a:path h="7223352" w="8105272">
                <a:moveTo>
                  <a:pt x="0" y="0"/>
                </a:moveTo>
                <a:lnTo>
                  <a:pt x="8105272" y="0"/>
                </a:lnTo>
                <a:lnTo>
                  <a:pt x="8105272" y="7223352"/>
                </a:lnTo>
                <a:lnTo>
                  <a:pt x="0" y="7223352"/>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3 : </a:t>
            </a:r>
          </a:p>
        </p:txBody>
      </p:sp>
      <p:sp>
        <p:nvSpPr>
          <p:cNvPr name="TextBox 7" id="7"/>
          <p:cNvSpPr txBox="true"/>
          <p:nvPr/>
        </p:nvSpPr>
        <p:spPr>
          <a:xfrm rot="0">
            <a:off x="344546" y="2874011"/>
            <a:ext cx="6401170" cy="63842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aim is to determine the top 5 origin and destination airport pairs that have the highest total passenger volume. </a:t>
            </a:r>
          </a:p>
          <a:p>
            <a:pPr algn="l">
              <a:lnSpc>
                <a:spcPts val="3640"/>
              </a:lnSpc>
            </a:pP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analysis will reveal the most frequented travel routes, allowing airlines to optimize resource allocation and enhance service offerings based on passenger demand trends</a:t>
            </a:r>
          </a:p>
          <a:p>
            <a:pPr algn="l">
              <a:lnSpc>
                <a:spcPts val="3640"/>
              </a:lnSpc>
            </a:pPr>
          </a:p>
          <a:p>
            <a:pPr algn="l">
              <a:lnSpc>
                <a:spcPts val="36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201295" y="2155915"/>
            <a:ext cx="8329239" cy="6645185"/>
          </a:xfrm>
          <a:custGeom>
            <a:avLst/>
            <a:gdLst/>
            <a:ahLst/>
            <a:cxnLst/>
            <a:rect r="r" b="b" t="t" l="l"/>
            <a:pathLst>
              <a:path h="6645185" w="8329239">
                <a:moveTo>
                  <a:pt x="0" y="0"/>
                </a:moveTo>
                <a:lnTo>
                  <a:pt x="8329239" y="0"/>
                </a:lnTo>
                <a:lnTo>
                  <a:pt x="8329239" y="6645185"/>
                </a:lnTo>
                <a:lnTo>
                  <a:pt x="0" y="6645185"/>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4 : </a:t>
            </a:r>
          </a:p>
        </p:txBody>
      </p:sp>
      <p:sp>
        <p:nvSpPr>
          <p:cNvPr name="TextBox 7" id="7"/>
          <p:cNvSpPr txBox="true"/>
          <p:nvPr/>
        </p:nvSpPr>
        <p:spPr>
          <a:xfrm rot="0">
            <a:off x="344546" y="2874011"/>
            <a:ext cx="6401170" cy="59270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objective is to calculate the total number of flights and passengers departing from each origin city. </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will provide insights into the activity levels at various origin cities, helping to identify key hubs and inform strategic decisions regarding flight operations and capacity management.</a:t>
            </a:r>
          </a:p>
          <a:p>
            <a:pPr algn="l">
              <a:lnSpc>
                <a:spcPts val="3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059609" y="2034948"/>
            <a:ext cx="8670112" cy="6601108"/>
          </a:xfrm>
          <a:custGeom>
            <a:avLst/>
            <a:gdLst/>
            <a:ahLst/>
            <a:cxnLst/>
            <a:rect r="r" b="b" t="t" l="l"/>
            <a:pathLst>
              <a:path h="6601108" w="8670112">
                <a:moveTo>
                  <a:pt x="0" y="0"/>
                </a:moveTo>
                <a:lnTo>
                  <a:pt x="8670112" y="0"/>
                </a:lnTo>
                <a:lnTo>
                  <a:pt x="8670112" y="6601109"/>
                </a:lnTo>
                <a:lnTo>
                  <a:pt x="0" y="6601109"/>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5 : </a:t>
            </a:r>
          </a:p>
        </p:txBody>
      </p:sp>
      <p:sp>
        <p:nvSpPr>
          <p:cNvPr name="TextBox 7" id="7"/>
          <p:cNvSpPr txBox="true"/>
          <p:nvPr/>
        </p:nvSpPr>
        <p:spPr>
          <a:xfrm rot="0">
            <a:off x="344546" y="2874011"/>
            <a:ext cx="6401170" cy="68414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aim is to calculate the total distance flown by flights originating from each airport. </a:t>
            </a:r>
          </a:p>
          <a:p>
            <a:pPr algn="l">
              <a:lnSpc>
                <a:spcPts val="3640"/>
              </a:lnSpc>
            </a:pP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analysis will offer insights into the overall travel patterns and operational reach of each airport, helping to evaluate their significance in the network and inform future route planning decisions.</a:t>
            </a:r>
          </a:p>
          <a:p>
            <a:pPr algn="l">
              <a:lnSpc>
                <a:spcPts val="3640"/>
              </a:lnSpc>
            </a:pPr>
          </a:p>
          <a:p>
            <a:pPr algn="l">
              <a:lnSpc>
                <a:spcPts val="3640"/>
              </a:lnSpc>
            </a:pPr>
          </a:p>
          <a:p>
            <a:pPr algn="l">
              <a:lnSpc>
                <a:spcPts val="36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848130" y="1793331"/>
            <a:ext cx="7560352" cy="7114533"/>
          </a:xfrm>
          <a:custGeom>
            <a:avLst/>
            <a:gdLst/>
            <a:ahLst/>
            <a:cxnLst/>
            <a:rect r="r" b="b" t="t" l="l"/>
            <a:pathLst>
              <a:path h="7114533" w="7560352">
                <a:moveTo>
                  <a:pt x="0" y="0"/>
                </a:moveTo>
                <a:lnTo>
                  <a:pt x="7560352" y="0"/>
                </a:lnTo>
                <a:lnTo>
                  <a:pt x="7560352" y="7114533"/>
                </a:lnTo>
                <a:lnTo>
                  <a:pt x="0" y="7114533"/>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6 : </a:t>
            </a:r>
          </a:p>
        </p:txBody>
      </p:sp>
      <p:sp>
        <p:nvSpPr>
          <p:cNvPr name="TextBox 7" id="7"/>
          <p:cNvSpPr txBox="true"/>
          <p:nvPr/>
        </p:nvSpPr>
        <p:spPr>
          <a:xfrm rot="0">
            <a:off x="541429" y="2416811"/>
            <a:ext cx="6401170" cy="68414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objective is to group flights by month and year using the Fly_date column to calculate the number of flights, total passengers, and average distance traveled per month.</a:t>
            </a:r>
          </a:p>
          <a:p>
            <a:pPr algn="l">
              <a:lnSpc>
                <a:spcPts val="3640"/>
              </a:lnSpc>
            </a:pPr>
            <a:r>
              <a:rPr lang="en-US" sz="2800">
                <a:solidFill>
                  <a:srgbClr val="000000"/>
                </a:solidFill>
                <a:latin typeface="Lexend Deca"/>
                <a:ea typeface="Lexend Deca"/>
                <a:cs typeface="Lexend Deca"/>
                <a:sym typeface="Lexend Deca"/>
              </a:rPr>
              <a:t> </a:t>
            </a: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analysis will provide a clearer understanding of seasonal trends and operational performance over time, enabling better strategic planning for airline operations.</a:t>
            </a:r>
          </a:p>
          <a:p>
            <a:pPr algn="l">
              <a:lnSpc>
                <a:spcPts val="3640"/>
              </a:lnSpc>
            </a:pPr>
          </a:p>
          <a:p>
            <a:pPr algn="l">
              <a:lnSpc>
                <a:spcPts val="36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true" flipV="false" rot="-127671">
            <a:off x="11340334" y="378531"/>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00061" y="-1539988"/>
            <a:ext cx="6047339" cy="3091702"/>
          </a:xfrm>
          <a:custGeom>
            <a:avLst/>
            <a:gdLst/>
            <a:ahLst/>
            <a:cxnLst/>
            <a:rect r="r" b="b" t="t" l="l"/>
            <a:pathLst>
              <a:path h="3091702" w="6047339">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852141">
            <a:off x="8553678" y="-3613"/>
            <a:ext cx="2862126" cy="1222908"/>
          </a:xfrm>
          <a:custGeom>
            <a:avLst/>
            <a:gdLst/>
            <a:ahLst/>
            <a:cxnLst/>
            <a:rect r="r" b="b" t="t" l="l"/>
            <a:pathLst>
              <a:path h="1222908" w="2862126">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278698" y="2072475"/>
            <a:ext cx="10481065" cy="6142051"/>
          </a:xfrm>
          <a:custGeom>
            <a:avLst/>
            <a:gdLst/>
            <a:ahLst/>
            <a:cxnLst/>
            <a:rect r="r" b="b" t="t" l="l"/>
            <a:pathLst>
              <a:path h="6142051" w="10481065">
                <a:moveTo>
                  <a:pt x="0" y="0"/>
                </a:moveTo>
                <a:lnTo>
                  <a:pt x="10481065" y="0"/>
                </a:lnTo>
                <a:lnTo>
                  <a:pt x="10481065" y="6142050"/>
                </a:lnTo>
                <a:lnTo>
                  <a:pt x="0" y="6142050"/>
                </a:lnTo>
                <a:lnTo>
                  <a:pt x="0" y="0"/>
                </a:lnTo>
                <a:close/>
              </a:path>
            </a:pathLst>
          </a:custGeom>
          <a:blipFill>
            <a:blip r:embed="rId8"/>
            <a:stretch>
              <a:fillRect l="0" t="0" r="0" b="0"/>
            </a:stretch>
          </a:blipFill>
        </p:spPr>
      </p:sp>
      <p:sp>
        <p:nvSpPr>
          <p:cNvPr name="TextBox 6" id="6"/>
          <p:cNvSpPr txBox="true"/>
          <p:nvPr/>
        </p:nvSpPr>
        <p:spPr>
          <a:xfrm rot="0">
            <a:off x="780557" y="1437414"/>
            <a:ext cx="4643173" cy="597534"/>
          </a:xfrm>
          <a:prstGeom prst="rect">
            <a:avLst/>
          </a:prstGeom>
        </p:spPr>
        <p:txBody>
          <a:bodyPr anchor="t" rtlCol="false" tIns="0" lIns="0" bIns="0" rIns="0">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7 : </a:t>
            </a:r>
          </a:p>
        </p:txBody>
      </p:sp>
      <p:sp>
        <p:nvSpPr>
          <p:cNvPr name="TextBox 7" id="7"/>
          <p:cNvSpPr txBox="true"/>
          <p:nvPr/>
        </p:nvSpPr>
        <p:spPr>
          <a:xfrm rot="0">
            <a:off x="541429" y="2416811"/>
            <a:ext cx="6401170" cy="6384289"/>
          </a:xfrm>
          <a:prstGeom prst="rect">
            <a:avLst/>
          </a:prstGeom>
        </p:spPr>
        <p:txBody>
          <a:bodyPr anchor="t" rtlCol="false" tIns="0" lIns="0" bIns="0" rIns="0">
            <a:spAutoFit/>
          </a:bodyPr>
          <a:lstStyle/>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The goal is to calculate the passenger-to-seats ratio for each origin and destination route and filter the results to display only those routes where this ratio is less than 0.5. </a:t>
            </a:r>
          </a:p>
          <a:p>
            <a:pPr algn="l">
              <a:lnSpc>
                <a:spcPts val="3640"/>
              </a:lnSpc>
            </a:pPr>
          </a:p>
          <a:p>
            <a:pPr algn="l" marL="604531" indent="-302265" lvl="1">
              <a:lnSpc>
                <a:spcPts val="3640"/>
              </a:lnSpc>
              <a:buFont typeface="Arial"/>
              <a:buChar char="•"/>
            </a:pPr>
            <a:r>
              <a:rPr lang="en-US" sz="2800">
                <a:solidFill>
                  <a:srgbClr val="000000"/>
                </a:solidFill>
                <a:latin typeface="Lexend Deca"/>
                <a:ea typeface="Lexend Deca"/>
                <a:cs typeface="Lexend Deca"/>
                <a:sym typeface="Lexend Deca"/>
              </a:rPr>
              <a:t>This will help identify underutilized routes, enabling airlines to make informed decisions about capacity management and potential route adjustments.</a:t>
            </a:r>
          </a:p>
          <a:p>
            <a:pPr algn="l">
              <a:lnSpc>
                <a:spcPts val="36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DAGRqe4YUnc</dc:identifier>
  <dcterms:modified xsi:type="dcterms:W3CDTF">2011-08-01T06:04:30Z</dcterms:modified>
  <cp:revision>1</cp:revision>
  <dc:title>SQL PROject</dc:title>
</cp:coreProperties>
</file>