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82" r:id="rId3"/>
    <p:sldId id="257" r:id="rId4"/>
    <p:sldId id="283" r:id="rId5"/>
    <p:sldId id="258" r:id="rId6"/>
    <p:sldId id="267" r:id="rId7"/>
    <p:sldId id="259" r:id="rId8"/>
    <p:sldId id="260" r:id="rId9"/>
    <p:sldId id="261" r:id="rId10"/>
    <p:sldId id="262" r:id="rId11"/>
    <p:sldId id="302" r:id="rId12"/>
    <p:sldId id="263" r:id="rId13"/>
    <p:sldId id="264" r:id="rId14"/>
    <p:sldId id="265" r:id="rId15"/>
    <p:sldId id="266" r:id="rId16"/>
    <p:sldId id="280" r:id="rId17"/>
    <p:sldId id="281" r:id="rId18"/>
    <p:sldId id="300" r:id="rId19"/>
    <p:sldId id="303" r:id="rId20"/>
    <p:sldId id="301" r:id="rId21"/>
    <p:sldId id="273" r:id="rId22"/>
    <p:sldId id="268" r:id="rId23"/>
    <p:sldId id="286" r:id="rId24"/>
    <p:sldId id="287" r:id="rId25"/>
    <p:sldId id="296" r:id="rId26"/>
    <p:sldId id="297" r:id="rId27"/>
    <p:sldId id="298" r:id="rId28"/>
    <p:sldId id="299" r:id="rId29"/>
    <p:sldId id="288" r:id="rId30"/>
    <p:sldId id="289" r:id="rId31"/>
    <p:sldId id="290" r:id="rId32"/>
    <p:sldId id="292" r:id="rId33"/>
    <p:sldId id="269" r:id="rId34"/>
    <p:sldId id="270" r:id="rId35"/>
    <p:sldId id="271" r:id="rId36"/>
    <p:sldId id="272" r:id="rId37"/>
    <p:sldId id="276" r:id="rId38"/>
    <p:sldId id="277" r:id="rId39"/>
    <p:sldId id="293" r:id="rId40"/>
    <p:sldId id="294" r:id="rId41"/>
    <p:sldId id="278" r:id="rId42"/>
    <p:sldId id="295" r:id="rId43"/>
    <p:sldId id="285" r:id="rId44"/>
    <p:sldId id="27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1660978-4C30-47E4-9C6D-A593B9EBA4D8}" type="datetimeFigureOut">
              <a:rPr lang="en-US" smtClean="0"/>
              <a:pPr/>
              <a:t>8/26/2020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189016A-F8FB-4954-A55F-2A1A7237898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660978-4C30-47E4-9C6D-A593B9EBA4D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016A-F8FB-4954-A55F-2A1A723789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660978-4C30-47E4-9C6D-A593B9EBA4D8}" type="datetimeFigureOut">
              <a:rPr lang="en-US" smtClean="0"/>
              <a:pPr/>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9016A-F8FB-4954-A55F-2A1A723789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1660978-4C30-47E4-9C6D-A593B9EBA4D8}" type="datetimeFigureOut">
              <a:rPr lang="en-US" smtClean="0"/>
              <a:pPr/>
              <a:t>8/26/2020</a:t>
            </a:fld>
            <a:endParaRPr lang="en-US"/>
          </a:p>
        </p:txBody>
      </p:sp>
      <p:sp>
        <p:nvSpPr>
          <p:cNvPr id="9" name="Slide Number Placeholder 8"/>
          <p:cNvSpPr>
            <a:spLocks noGrp="1"/>
          </p:cNvSpPr>
          <p:nvPr>
            <p:ph type="sldNum" sz="quarter" idx="15"/>
          </p:nvPr>
        </p:nvSpPr>
        <p:spPr/>
        <p:txBody>
          <a:bodyPr rtlCol="0"/>
          <a:lstStyle/>
          <a:p>
            <a:fld id="{8189016A-F8FB-4954-A55F-2A1A7237898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1660978-4C30-47E4-9C6D-A593B9EBA4D8}" type="datetimeFigureOut">
              <a:rPr lang="en-US" smtClean="0"/>
              <a:pPr/>
              <a:t>8/26/2020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189016A-F8FB-4954-A55F-2A1A7237898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1660978-4C30-47E4-9C6D-A593B9EBA4D8}" type="datetimeFigureOut">
              <a:rPr lang="en-US" smtClean="0"/>
              <a:pPr/>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9016A-F8FB-4954-A55F-2A1A7237898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1660978-4C30-47E4-9C6D-A593B9EBA4D8}" type="datetimeFigureOut">
              <a:rPr lang="en-US" smtClean="0"/>
              <a:pPr/>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9016A-F8FB-4954-A55F-2A1A7237898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1660978-4C30-47E4-9C6D-A593B9EBA4D8}" type="datetimeFigureOut">
              <a:rPr lang="en-US" smtClean="0"/>
              <a:pPr/>
              <a:t>8/26/2020</a:t>
            </a:fld>
            <a:endParaRPr lang="en-US"/>
          </a:p>
        </p:txBody>
      </p:sp>
      <p:sp>
        <p:nvSpPr>
          <p:cNvPr id="7" name="Slide Number Placeholder 6"/>
          <p:cNvSpPr>
            <a:spLocks noGrp="1"/>
          </p:cNvSpPr>
          <p:nvPr>
            <p:ph type="sldNum" sz="quarter" idx="11"/>
          </p:nvPr>
        </p:nvSpPr>
        <p:spPr/>
        <p:txBody>
          <a:bodyPr rtlCol="0"/>
          <a:lstStyle/>
          <a:p>
            <a:fld id="{8189016A-F8FB-4954-A55F-2A1A7237898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60978-4C30-47E4-9C6D-A593B9EBA4D8}" type="datetimeFigureOut">
              <a:rPr lang="en-US" smtClean="0"/>
              <a:pPr/>
              <a:t>8/26/2020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9016A-F8FB-4954-A55F-2A1A723789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1660978-4C30-47E4-9C6D-A593B9EBA4D8}" type="datetimeFigureOut">
              <a:rPr lang="en-US" smtClean="0"/>
              <a:pPr/>
              <a:t>8/26/2020</a:t>
            </a:fld>
            <a:endParaRPr lang="en-US"/>
          </a:p>
        </p:txBody>
      </p:sp>
      <p:sp>
        <p:nvSpPr>
          <p:cNvPr id="22" name="Slide Number Placeholder 21"/>
          <p:cNvSpPr>
            <a:spLocks noGrp="1"/>
          </p:cNvSpPr>
          <p:nvPr>
            <p:ph type="sldNum" sz="quarter" idx="15"/>
          </p:nvPr>
        </p:nvSpPr>
        <p:spPr/>
        <p:txBody>
          <a:bodyPr rtlCol="0"/>
          <a:lstStyle/>
          <a:p>
            <a:fld id="{8189016A-F8FB-4954-A55F-2A1A7237898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1660978-4C30-47E4-9C6D-A593B9EBA4D8}" type="datetimeFigureOut">
              <a:rPr lang="en-US" smtClean="0"/>
              <a:pPr/>
              <a:t>8/26/2020</a:t>
            </a:fld>
            <a:endParaRPr lang="en-US"/>
          </a:p>
        </p:txBody>
      </p:sp>
      <p:sp>
        <p:nvSpPr>
          <p:cNvPr id="18" name="Slide Number Placeholder 17"/>
          <p:cNvSpPr>
            <a:spLocks noGrp="1"/>
          </p:cNvSpPr>
          <p:nvPr>
            <p:ph type="sldNum" sz="quarter" idx="11"/>
          </p:nvPr>
        </p:nvSpPr>
        <p:spPr/>
        <p:txBody>
          <a:bodyPr rtlCol="0"/>
          <a:lstStyle/>
          <a:p>
            <a:fld id="{8189016A-F8FB-4954-A55F-2A1A7237898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1660978-4C30-47E4-9C6D-A593B9EBA4D8}" type="datetimeFigureOut">
              <a:rPr lang="en-US" smtClean="0"/>
              <a:pPr/>
              <a:t>8/26/2020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189016A-F8FB-4954-A55F-2A1A723789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928670"/>
            <a:ext cx="7286676" cy="1285884"/>
          </a:xfrm>
        </p:spPr>
        <p:txBody>
          <a:bodyPr>
            <a:noAutofit/>
          </a:bodyPr>
          <a:lstStyle/>
          <a:p>
            <a:pPr algn="just"/>
            <a:r>
              <a:rPr lang="en-IN" sz="5000" b="1" dirty="0">
                <a:latin typeface="Algerian" pitchFamily="82" charset="0"/>
              </a:rPr>
              <a:t>Smart Security System</a:t>
            </a:r>
            <a:endParaRPr lang="en-US" sz="5000" b="1" dirty="0">
              <a:latin typeface="Algerian" pitchFamily="82" charset="0"/>
            </a:endParaRPr>
          </a:p>
        </p:txBody>
      </p:sp>
      <p:sp>
        <p:nvSpPr>
          <p:cNvPr id="3" name="Subtitle 2"/>
          <p:cNvSpPr>
            <a:spLocks noGrp="1"/>
          </p:cNvSpPr>
          <p:nvPr>
            <p:ph type="subTitle" idx="1"/>
          </p:nvPr>
        </p:nvSpPr>
        <p:spPr>
          <a:xfrm>
            <a:off x="1900230" y="2643182"/>
            <a:ext cx="7243770" cy="3071834"/>
          </a:xfrm>
        </p:spPr>
        <p:txBody>
          <a:bodyPr>
            <a:normAutofit/>
          </a:bodyPr>
          <a:lstStyle/>
          <a:p>
            <a:pPr algn="ctr"/>
            <a:r>
              <a:rPr lang="en-IN" sz="2200" dirty="0">
                <a:solidFill>
                  <a:schemeClr val="tx1"/>
                </a:solidFill>
                <a:latin typeface="Baskerville Old Face" pitchFamily="18" charset="0"/>
              </a:rPr>
              <a:t>Under Guidance of </a:t>
            </a:r>
          </a:p>
          <a:p>
            <a:pPr algn="ctr"/>
            <a:r>
              <a:rPr lang="en-IN" sz="2200" dirty="0">
                <a:solidFill>
                  <a:schemeClr val="tx1"/>
                </a:solidFill>
                <a:latin typeface="Baskerville Old Face" pitchFamily="18" charset="0"/>
              </a:rPr>
              <a:t>Prof. </a:t>
            </a:r>
            <a:r>
              <a:rPr lang="en-IN" sz="2200" dirty="0" err="1">
                <a:solidFill>
                  <a:schemeClr val="tx1"/>
                </a:solidFill>
                <a:latin typeface="Baskerville Old Face" pitchFamily="18" charset="0"/>
              </a:rPr>
              <a:t>Shridhar</a:t>
            </a:r>
            <a:r>
              <a:rPr lang="en-IN" sz="2200" dirty="0">
                <a:solidFill>
                  <a:schemeClr val="tx1"/>
                </a:solidFill>
                <a:latin typeface="Baskerville Old Face" pitchFamily="18" charset="0"/>
              </a:rPr>
              <a:t> K</a:t>
            </a:r>
          </a:p>
          <a:p>
            <a:r>
              <a:rPr lang="en-IN" sz="2200" dirty="0">
                <a:solidFill>
                  <a:schemeClr val="tx1"/>
                </a:solidFill>
                <a:latin typeface="Baskerville Old Face" pitchFamily="18" charset="0"/>
              </a:rPr>
              <a:t>Project team:</a:t>
            </a:r>
          </a:p>
          <a:p>
            <a:r>
              <a:rPr lang="en-IN" sz="2200" dirty="0">
                <a:solidFill>
                  <a:schemeClr val="tx1"/>
                </a:solidFill>
                <a:latin typeface="Baskerville Old Face" pitchFamily="18" charset="0"/>
              </a:rPr>
              <a:t>Mohammed </a:t>
            </a:r>
            <a:r>
              <a:rPr lang="en-IN" sz="2200" dirty="0" err="1">
                <a:solidFill>
                  <a:schemeClr val="tx1"/>
                </a:solidFill>
                <a:latin typeface="Baskerville Old Face" pitchFamily="18" charset="0"/>
              </a:rPr>
              <a:t>Rahil</a:t>
            </a:r>
            <a:r>
              <a:rPr lang="en-IN" sz="2200" dirty="0">
                <a:solidFill>
                  <a:schemeClr val="tx1"/>
                </a:solidFill>
                <a:latin typeface="Baskerville Old Face" pitchFamily="18" charset="0"/>
              </a:rPr>
              <a:t> Shiraz (3PD16EC053)</a:t>
            </a:r>
          </a:p>
          <a:p>
            <a:r>
              <a:rPr lang="en-IN" sz="2200" dirty="0">
                <a:solidFill>
                  <a:schemeClr val="tx1"/>
                </a:solidFill>
                <a:latin typeface="Baskerville Old Face" pitchFamily="18" charset="0"/>
              </a:rPr>
              <a:t>Mohammed </a:t>
            </a:r>
            <a:r>
              <a:rPr lang="en-IN" sz="2200" dirty="0" err="1">
                <a:solidFill>
                  <a:schemeClr val="tx1"/>
                </a:solidFill>
                <a:latin typeface="Baskerville Old Face" pitchFamily="18" charset="0"/>
              </a:rPr>
              <a:t>Ikramuddin</a:t>
            </a:r>
            <a:r>
              <a:rPr lang="en-IN" sz="2200" dirty="0">
                <a:solidFill>
                  <a:schemeClr val="tx1"/>
                </a:solidFill>
                <a:latin typeface="Baskerville Old Face" pitchFamily="18" charset="0"/>
              </a:rPr>
              <a:t> (3PD16EC052)</a:t>
            </a:r>
          </a:p>
          <a:p>
            <a:r>
              <a:rPr lang="en-IN" sz="2200" dirty="0" err="1">
                <a:solidFill>
                  <a:schemeClr val="tx1"/>
                </a:solidFill>
                <a:latin typeface="Baskerville Old Face" pitchFamily="18" charset="0"/>
              </a:rPr>
              <a:t>Ankush</a:t>
            </a:r>
            <a:r>
              <a:rPr lang="en-IN" sz="2200" dirty="0">
                <a:solidFill>
                  <a:schemeClr val="tx1"/>
                </a:solidFill>
                <a:latin typeface="Baskerville Old Face" pitchFamily="18" charset="0"/>
              </a:rPr>
              <a:t> </a:t>
            </a:r>
            <a:r>
              <a:rPr lang="en-IN" sz="2200" dirty="0" err="1">
                <a:solidFill>
                  <a:schemeClr val="tx1"/>
                </a:solidFill>
                <a:latin typeface="Baskerville Old Face" pitchFamily="18" charset="0"/>
              </a:rPr>
              <a:t>Maharaj</a:t>
            </a:r>
            <a:r>
              <a:rPr lang="en-IN" sz="2200" dirty="0">
                <a:solidFill>
                  <a:schemeClr val="tx1"/>
                </a:solidFill>
                <a:latin typeface="Baskerville Old Face" pitchFamily="18" charset="0"/>
              </a:rPr>
              <a:t> (3PD16EC018)</a:t>
            </a:r>
          </a:p>
          <a:p>
            <a:r>
              <a:rPr lang="en-IN" sz="2200" dirty="0" err="1">
                <a:solidFill>
                  <a:schemeClr val="tx1"/>
                </a:solidFill>
                <a:latin typeface="Baskerville Old Face" pitchFamily="18" charset="0"/>
              </a:rPr>
              <a:t>Aravind</a:t>
            </a:r>
            <a:r>
              <a:rPr lang="en-IN" sz="2200" dirty="0">
                <a:solidFill>
                  <a:schemeClr val="tx1"/>
                </a:solidFill>
                <a:latin typeface="Baskerville Old Face" pitchFamily="18" charset="0"/>
              </a:rPr>
              <a:t> </a:t>
            </a:r>
            <a:r>
              <a:rPr lang="en-IN" sz="2200" dirty="0" err="1">
                <a:solidFill>
                  <a:schemeClr val="tx1"/>
                </a:solidFill>
                <a:latin typeface="Baskerville Old Face" pitchFamily="18" charset="0"/>
              </a:rPr>
              <a:t>Jinde</a:t>
            </a:r>
            <a:r>
              <a:rPr lang="en-IN" sz="2200" dirty="0">
                <a:solidFill>
                  <a:schemeClr val="tx1"/>
                </a:solidFill>
                <a:latin typeface="Baskerville Old Face" pitchFamily="18" charset="0"/>
              </a:rPr>
              <a:t> (3PD16EC021)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PIR Sensor (HC-SR501)</a:t>
            </a:r>
            <a:endParaRPr lang="en-US" b="1" dirty="0">
              <a:latin typeface="Calisto MT" pitchFamily="18" charset="0"/>
            </a:endParaRPr>
          </a:p>
        </p:txBody>
      </p:sp>
      <p:pic>
        <p:nvPicPr>
          <p:cNvPr id="4" name="Content Placeholder 4">
            <a:extLst>
              <a:ext uri="{FF2B5EF4-FFF2-40B4-BE49-F238E27FC236}">
                <a16:creationId xmlns:a16="http://schemas.microsoft.com/office/drawing/2014/main" id="{9A0AB461-00CE-4F22-8E31-7B43CB533BE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85852" y="2126507"/>
            <a:ext cx="5786478" cy="380534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C7D4-78F4-4C2B-8424-F3B7CE898E02}"/>
              </a:ext>
            </a:extLst>
          </p:cNvPr>
          <p:cNvSpPr>
            <a:spLocks noGrp="1"/>
          </p:cNvSpPr>
          <p:nvPr>
            <p:ph type="title"/>
          </p:nvPr>
        </p:nvSpPr>
        <p:spPr/>
        <p:txBody>
          <a:bodyPr/>
          <a:lstStyle/>
          <a:p>
            <a:r>
              <a:rPr lang="id-ID" dirty="0"/>
              <a:t>PIR Sensor Circuit:</a:t>
            </a:r>
            <a:endParaRPr lang="en-IN" dirty="0"/>
          </a:p>
        </p:txBody>
      </p:sp>
      <p:pic>
        <p:nvPicPr>
          <p:cNvPr id="5" name="Content Placeholder 4">
            <a:extLst>
              <a:ext uri="{FF2B5EF4-FFF2-40B4-BE49-F238E27FC236}">
                <a16:creationId xmlns:a16="http://schemas.microsoft.com/office/drawing/2014/main" id="{F4F06BBB-A885-404B-82D0-75508B76230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079646"/>
            <a:ext cx="7467600" cy="3914733"/>
          </a:xfrm>
        </p:spPr>
      </p:pic>
    </p:spTree>
    <p:extLst>
      <p:ext uri="{BB962C8B-B14F-4D97-AF65-F5344CB8AC3E}">
        <p14:creationId xmlns:p14="http://schemas.microsoft.com/office/powerpoint/2010/main" val="3844021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Specifications of PIR Sensor</a:t>
            </a:r>
            <a:endParaRPr lang="en-US" b="1" dirty="0">
              <a:latin typeface="Calisto MT" pitchFamily="18" charset="0"/>
            </a:endParaRPr>
          </a:p>
        </p:txBody>
      </p:sp>
      <p:sp>
        <p:nvSpPr>
          <p:cNvPr id="3" name="Content Placeholder 2"/>
          <p:cNvSpPr>
            <a:spLocks noGrp="1"/>
          </p:cNvSpPr>
          <p:nvPr>
            <p:ph sz="quarter" idx="1"/>
          </p:nvPr>
        </p:nvSpPr>
        <p:spPr/>
        <p:txBody>
          <a:bodyPr>
            <a:normAutofit/>
          </a:bodyPr>
          <a:lstStyle/>
          <a:p>
            <a:pPr>
              <a:buNone/>
            </a:pPr>
            <a:endParaRPr lang="en-US" dirty="0">
              <a:latin typeface="Baskerville Old Face" pitchFamily="18" charset="0"/>
            </a:endParaRPr>
          </a:p>
          <a:p>
            <a:r>
              <a:rPr lang="en-US" dirty="0">
                <a:latin typeface="Baskerville Old Face" pitchFamily="18" charset="0"/>
              </a:rPr>
              <a:t>Operating Voltage Range: 5 to 20V</a:t>
            </a:r>
          </a:p>
          <a:p>
            <a:r>
              <a:rPr lang="en-US" dirty="0">
                <a:latin typeface="Baskerville Old Face" pitchFamily="18" charset="0"/>
              </a:rPr>
              <a:t>Quiescent Current: &lt;50uA</a:t>
            </a:r>
          </a:p>
          <a:p>
            <a:r>
              <a:rPr lang="en-US" dirty="0">
                <a:latin typeface="Baskerville Old Face" pitchFamily="18" charset="0"/>
              </a:rPr>
              <a:t>Level output: High 3.3 V /Low 0V</a:t>
            </a:r>
          </a:p>
          <a:p>
            <a:r>
              <a:rPr lang="en-US" dirty="0">
                <a:latin typeface="Baskerville Old Face" pitchFamily="18" charset="0"/>
              </a:rPr>
              <a:t>Range of Operation: 5m to 12m </a:t>
            </a:r>
          </a:p>
          <a:p>
            <a:r>
              <a:rPr lang="en-US" dirty="0">
                <a:latin typeface="Baskerville Old Face" pitchFamily="18" charset="0"/>
              </a:rPr>
              <a:t>Board Dimensions: 32mm*24mm</a:t>
            </a:r>
          </a:p>
          <a:p>
            <a:r>
              <a:rPr lang="en-US" dirty="0">
                <a:latin typeface="Baskerville Old Face" pitchFamily="18" charset="0"/>
              </a:rPr>
              <a:t>Operation Temp.: -15 to +70 degrees </a:t>
            </a:r>
          </a:p>
          <a:p>
            <a:r>
              <a:rPr lang="en-US" dirty="0">
                <a:latin typeface="Baskerville Old Face" pitchFamily="18" charset="0"/>
              </a:rPr>
              <a:t>Lens size sensor Diameter: 23mm(Default)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8686800" cy="838200"/>
          </a:xfrm>
        </p:spPr>
        <p:txBody>
          <a:bodyPr>
            <a:normAutofit/>
          </a:bodyPr>
          <a:lstStyle/>
          <a:p>
            <a:r>
              <a:rPr lang="en-IN" b="1" dirty="0">
                <a:latin typeface="Calisto MT" pitchFamily="18" charset="0"/>
              </a:rPr>
              <a:t>Principle of Operation of PIR Sensor</a:t>
            </a:r>
            <a:endParaRPr lang="en-US" b="1" dirty="0">
              <a:latin typeface="Calisto MT" pitchFamily="18" charset="0"/>
            </a:endParaRPr>
          </a:p>
        </p:txBody>
      </p:sp>
      <p:pic>
        <p:nvPicPr>
          <p:cNvPr id="4" name="Content Placeholder 4">
            <a:extLst>
              <a:ext uri="{FF2B5EF4-FFF2-40B4-BE49-F238E27FC236}">
                <a16:creationId xmlns:a16="http://schemas.microsoft.com/office/drawing/2014/main" id="{139842EF-A085-4FE4-A09C-DED65653E1C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04469" y="2246062"/>
            <a:ext cx="6173062" cy="35819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PI Camera</a:t>
            </a:r>
            <a:endParaRPr lang="en-US" b="1" dirty="0">
              <a:latin typeface="Calisto MT" pitchFamily="18" charset="0"/>
            </a:endParaRPr>
          </a:p>
        </p:txBody>
      </p:sp>
      <p:pic>
        <p:nvPicPr>
          <p:cNvPr id="4" name="Content Placeholder 4">
            <a:extLst>
              <a:ext uri="{FF2B5EF4-FFF2-40B4-BE49-F238E27FC236}">
                <a16:creationId xmlns:a16="http://schemas.microsoft.com/office/drawing/2014/main" id="{67D940B2-616A-439C-AC2D-E604454F2F3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14414" y="1498034"/>
            <a:ext cx="6143668" cy="46528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Specifications of PI Camera</a:t>
            </a:r>
            <a:endParaRPr lang="en-US" b="1" dirty="0">
              <a:latin typeface="Calisto MT" pitchFamily="18" charset="0"/>
            </a:endParaRPr>
          </a:p>
        </p:txBody>
      </p:sp>
      <p:sp>
        <p:nvSpPr>
          <p:cNvPr id="3" name="Content Placeholder 2"/>
          <p:cNvSpPr>
            <a:spLocks noGrp="1"/>
          </p:cNvSpPr>
          <p:nvPr>
            <p:ph sz="quarter" idx="1"/>
          </p:nvPr>
        </p:nvSpPr>
        <p:spPr/>
        <p:txBody>
          <a:bodyPr>
            <a:normAutofit/>
          </a:bodyPr>
          <a:lstStyle/>
          <a:p>
            <a:r>
              <a:rPr lang="en-US" dirty="0">
                <a:latin typeface="Baskerville Old Face" pitchFamily="18" charset="0"/>
              </a:rPr>
              <a:t>Image Sensor: </a:t>
            </a:r>
            <a:r>
              <a:rPr lang="en-US" dirty="0" err="1">
                <a:latin typeface="Baskerville Old Face" pitchFamily="18" charset="0"/>
              </a:rPr>
              <a:t>OmniVision</a:t>
            </a:r>
            <a:r>
              <a:rPr lang="en-US" dirty="0">
                <a:latin typeface="Baskerville Old Face" pitchFamily="18" charset="0"/>
              </a:rPr>
              <a:t> OV5647</a:t>
            </a:r>
          </a:p>
          <a:p>
            <a:r>
              <a:rPr lang="en-US" dirty="0">
                <a:latin typeface="Baskerville Old Face" pitchFamily="18" charset="0"/>
              </a:rPr>
              <a:t>Resolution: 5-megapixel </a:t>
            </a:r>
          </a:p>
          <a:p>
            <a:r>
              <a:rPr lang="en-US" dirty="0">
                <a:latin typeface="Baskerville Old Face" pitchFamily="18" charset="0"/>
              </a:rPr>
              <a:t>Still picture resolution: 2592 x 1944 </a:t>
            </a:r>
            <a:r>
              <a:rPr lang="en-US" dirty="0" err="1">
                <a:latin typeface="Baskerville Old Face" pitchFamily="18" charset="0"/>
              </a:rPr>
              <a:t>pixles</a:t>
            </a:r>
            <a:r>
              <a:rPr lang="en-US" dirty="0">
                <a:latin typeface="Baskerville Old Face" pitchFamily="18" charset="0"/>
              </a:rPr>
              <a:t>. </a:t>
            </a:r>
          </a:p>
          <a:p>
            <a:r>
              <a:rPr lang="en-IN" dirty="0">
                <a:latin typeface="Baskerville Old Face" pitchFamily="18" charset="0"/>
              </a:rPr>
              <a:t>Video Modes: 1080p30, 720p60 &amp; 640x480p60/90</a:t>
            </a:r>
            <a:endParaRPr lang="en-US" dirty="0">
              <a:latin typeface="Baskerville Old Face" pitchFamily="18" charset="0"/>
            </a:endParaRPr>
          </a:p>
          <a:p>
            <a:r>
              <a:rPr lang="en-US" dirty="0">
                <a:latin typeface="Baskerville Old Face" pitchFamily="18" charset="0"/>
              </a:rPr>
              <a:t>Connection to Raspberry Pi: ribbon cable, to the dedicated Camera Serial Interface (CSI-2).  </a:t>
            </a:r>
          </a:p>
          <a:p>
            <a:r>
              <a:rPr lang="en-US" dirty="0">
                <a:latin typeface="Baskerville Old Face" pitchFamily="18" charset="0"/>
              </a:rPr>
              <a:t>Temp range Operating: -20º to 60º </a:t>
            </a:r>
          </a:p>
          <a:p>
            <a:r>
              <a:rPr lang="en-US" dirty="0">
                <a:latin typeface="Baskerville Old Face" pitchFamily="18" charset="0"/>
              </a:rPr>
              <a:t>Stable image: -20º to 60º </a:t>
            </a:r>
          </a:p>
          <a:p>
            <a:r>
              <a:rPr lang="en-US" dirty="0">
                <a:latin typeface="Baskerville Old Face" pitchFamily="18" charset="0"/>
              </a:rPr>
              <a:t>Lens size: 1/4” </a:t>
            </a:r>
          </a:p>
          <a:p>
            <a:r>
              <a:rPr lang="en-US" dirty="0">
                <a:latin typeface="Baskerville Old Face" pitchFamily="18" charset="0"/>
              </a:rPr>
              <a:t>Dimensions: 23.86mm x 25mm x 9mm </a:t>
            </a:r>
          </a:p>
          <a:p>
            <a:r>
              <a:rPr lang="en-US" dirty="0">
                <a:latin typeface="Baskerville Old Face" pitchFamily="18" charset="0"/>
              </a:rPr>
              <a:t>Weight: 3g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DC Motor</a:t>
            </a:r>
            <a:endParaRPr lang="en-US" b="1" dirty="0">
              <a:latin typeface="Calisto MT" pitchFamily="18" charset="0"/>
            </a:endParaRPr>
          </a:p>
        </p:txBody>
      </p:sp>
      <p:pic>
        <p:nvPicPr>
          <p:cNvPr id="5" name="Content Placeholder 4" descr="300 RPM BO Motor-Straight"/>
          <p:cNvPicPr>
            <a:picLocks noGrp="1"/>
          </p:cNvPicPr>
          <p:nvPr>
            <p:ph sz="quarter" idx="1"/>
          </p:nvPr>
        </p:nvPicPr>
        <p:blipFill>
          <a:blip r:embed="rId2"/>
          <a:srcRect/>
          <a:stretch>
            <a:fillRect/>
          </a:stretch>
        </p:blipFill>
        <p:spPr bwMode="auto">
          <a:xfrm>
            <a:off x="2019300" y="1865312"/>
            <a:ext cx="4343400" cy="4343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Specifications of DC Motor</a:t>
            </a:r>
            <a:endParaRPr lang="en-US" b="1" dirty="0">
              <a:latin typeface="Calisto MT" pitchFamily="18" charset="0"/>
            </a:endParaRPr>
          </a:p>
        </p:txBody>
      </p:sp>
      <p:sp>
        <p:nvSpPr>
          <p:cNvPr id="3" name="Content Placeholder 2"/>
          <p:cNvSpPr>
            <a:spLocks noGrp="1"/>
          </p:cNvSpPr>
          <p:nvPr>
            <p:ph sz="quarter" idx="1"/>
          </p:nvPr>
        </p:nvSpPr>
        <p:spPr>
          <a:xfrm>
            <a:off x="500034" y="1571612"/>
            <a:ext cx="7467600" cy="4643470"/>
          </a:xfrm>
        </p:spPr>
        <p:txBody>
          <a:bodyPr>
            <a:normAutofit fontScale="92500" lnSpcReduction="10000"/>
          </a:bodyPr>
          <a:lstStyle/>
          <a:p>
            <a:r>
              <a:rPr lang="en-US" dirty="0"/>
              <a:t>Low density: lightweight, low inertia.</a:t>
            </a:r>
          </a:p>
          <a:p>
            <a:pPr lvl="0"/>
            <a:r>
              <a:rPr lang="en-US" dirty="0"/>
              <a:t>Capability to absorb shock and vibration as a result of elastic compliance.</a:t>
            </a:r>
          </a:p>
          <a:p>
            <a:pPr lvl="0"/>
            <a:r>
              <a:rPr lang="en-US" dirty="0"/>
              <a:t>Ability to operate with minimum or no lubrication, due to inherent lubricity.</a:t>
            </a:r>
          </a:p>
          <a:p>
            <a:pPr lvl="0"/>
            <a:r>
              <a:rPr lang="en-US" dirty="0"/>
              <a:t>The relatively low coefficient of friction.</a:t>
            </a:r>
          </a:p>
          <a:p>
            <a:pPr lvl="0"/>
            <a:r>
              <a:rPr lang="en-US" dirty="0"/>
              <a:t>Operating Voltage(VDC): 3~12</a:t>
            </a:r>
          </a:p>
          <a:p>
            <a:pPr lvl="0"/>
            <a:r>
              <a:rPr lang="en-US" dirty="0"/>
              <a:t>Shaft Length (mm): 8.5</a:t>
            </a:r>
          </a:p>
          <a:p>
            <a:pPr lvl="0"/>
            <a:r>
              <a:rPr lang="en-US" dirty="0"/>
              <a:t>Shaft Diameter (mm): 5.5 (Double D-type)</a:t>
            </a:r>
          </a:p>
          <a:p>
            <a:pPr lvl="0"/>
            <a:r>
              <a:rPr lang="en-US" dirty="0"/>
              <a:t>No Load Current: 40-180mA.</a:t>
            </a:r>
          </a:p>
          <a:p>
            <a:pPr lvl="0"/>
            <a:r>
              <a:rPr lang="en-US" dirty="0"/>
              <a:t>Rated Speed(After Reduction): 300 RPM</a:t>
            </a:r>
          </a:p>
          <a:p>
            <a:pPr lvl="0"/>
            <a:r>
              <a:rPr lang="en-US" dirty="0"/>
              <a:t>Rated Torque: 0.35 </a:t>
            </a:r>
            <a:r>
              <a:rPr lang="en-US" dirty="0" err="1"/>
              <a:t>Kgcm</a:t>
            </a:r>
            <a:endParaRPr lang="en-US" dirty="0"/>
          </a:p>
          <a:p>
            <a:pPr marL="514350" indent="-514350">
              <a:buFont typeface="+mj-lt"/>
              <a:buAutoNum type="arabicParenR"/>
            </a:pPr>
            <a:endParaRPr lang="en-US" dirty="0">
              <a:latin typeface="Baskerville Old Face" pitchFamily="18" charset="0"/>
            </a:endParaRP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L298n Motor Driver</a:t>
            </a:r>
            <a:endParaRPr lang="en-US" b="1" dirty="0"/>
          </a:p>
        </p:txBody>
      </p:sp>
      <p:pic>
        <p:nvPicPr>
          <p:cNvPr id="4" name="Content Placeholder 3" descr="https://cdn.shopify.com/s/files/1/0903/7990/products/1pcs-L298N-driver-board-module-L298-stepper-motor-smart-car-robot-breadboard-peltier-High-Power.jpg_q50_2048x2048.jpg?v=1580396592"/>
          <p:cNvPicPr>
            <a:picLocks noGrp="1"/>
          </p:cNvPicPr>
          <p:nvPr>
            <p:ph sz="quarter" idx="1"/>
          </p:nvPr>
        </p:nvPicPr>
        <p:blipFill>
          <a:blip r:embed="rId2"/>
          <a:srcRect/>
          <a:stretch>
            <a:fillRect/>
          </a:stretch>
        </p:blipFill>
        <p:spPr bwMode="auto">
          <a:xfrm>
            <a:off x="1754187" y="1600200"/>
            <a:ext cx="4873625" cy="48736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DE6B-471E-41AE-A1F1-26FC83E6563F}"/>
              </a:ext>
            </a:extLst>
          </p:cNvPr>
          <p:cNvSpPr>
            <a:spLocks noGrp="1"/>
          </p:cNvSpPr>
          <p:nvPr>
            <p:ph type="title"/>
          </p:nvPr>
        </p:nvSpPr>
        <p:spPr/>
        <p:txBody>
          <a:bodyPr/>
          <a:lstStyle/>
          <a:p>
            <a:r>
              <a:rPr lang="id-ID" dirty="0"/>
              <a:t>L298n Circuit:</a:t>
            </a:r>
            <a:endParaRPr lang="en-IN" dirty="0"/>
          </a:p>
        </p:txBody>
      </p:sp>
      <p:pic>
        <p:nvPicPr>
          <p:cNvPr id="5" name="Content Placeholder 4">
            <a:extLst>
              <a:ext uri="{FF2B5EF4-FFF2-40B4-BE49-F238E27FC236}">
                <a16:creationId xmlns:a16="http://schemas.microsoft.com/office/drawing/2014/main" id="{3C25CE8E-0BCC-4C4D-92F1-415DE24BD3E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9125" y="1655762"/>
            <a:ext cx="7143750" cy="4762500"/>
          </a:xfrm>
        </p:spPr>
      </p:pic>
    </p:spTree>
    <p:extLst>
      <p:ext uri="{BB962C8B-B14F-4D97-AF65-F5344CB8AC3E}">
        <p14:creationId xmlns:p14="http://schemas.microsoft.com/office/powerpoint/2010/main" val="234356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normAutofit/>
          </a:bodyPr>
          <a:lstStyle/>
          <a:p>
            <a:r>
              <a:rPr lang="en-IN" b="1" dirty="0">
                <a:latin typeface="Calisto MT" pitchFamily="18" charset="0"/>
              </a:rPr>
              <a:t>Index</a:t>
            </a:r>
            <a:endParaRPr lang="en-US" b="1" dirty="0">
              <a:latin typeface="Calisto MT" pitchFamily="18" charset="0"/>
            </a:endParaRPr>
          </a:p>
        </p:txBody>
      </p:sp>
      <p:sp>
        <p:nvSpPr>
          <p:cNvPr id="3" name="Content Placeholder 2"/>
          <p:cNvSpPr>
            <a:spLocks noGrp="1"/>
          </p:cNvSpPr>
          <p:nvPr>
            <p:ph sz="quarter" idx="1"/>
          </p:nvPr>
        </p:nvSpPr>
        <p:spPr>
          <a:xfrm>
            <a:off x="457200" y="1000108"/>
            <a:ext cx="7467600" cy="5857892"/>
          </a:xfrm>
        </p:spPr>
        <p:txBody>
          <a:bodyPr>
            <a:normAutofit lnSpcReduction="10000"/>
          </a:bodyPr>
          <a:lstStyle/>
          <a:p>
            <a:r>
              <a:rPr lang="en-IN" dirty="0">
                <a:latin typeface="Baskerville Old Face" pitchFamily="18" charset="0"/>
              </a:rPr>
              <a:t>Introduction</a:t>
            </a:r>
          </a:p>
          <a:p>
            <a:r>
              <a:rPr lang="en-IN" dirty="0">
                <a:latin typeface="Baskerville Old Face" pitchFamily="18" charset="0"/>
              </a:rPr>
              <a:t>Problem Statement</a:t>
            </a:r>
          </a:p>
          <a:p>
            <a:r>
              <a:rPr lang="en-IN" dirty="0">
                <a:latin typeface="Baskerville Old Face" pitchFamily="18" charset="0"/>
              </a:rPr>
              <a:t>Objectives</a:t>
            </a:r>
          </a:p>
          <a:p>
            <a:r>
              <a:rPr lang="en-IN" dirty="0">
                <a:latin typeface="Baskerville Old Face" pitchFamily="18" charset="0"/>
              </a:rPr>
              <a:t>Block Diagram of Security System</a:t>
            </a:r>
          </a:p>
          <a:p>
            <a:r>
              <a:rPr lang="en-IN" dirty="0">
                <a:latin typeface="Baskerville Old Face" pitchFamily="18" charset="0"/>
              </a:rPr>
              <a:t>Hardware Components</a:t>
            </a:r>
          </a:p>
          <a:p>
            <a:r>
              <a:rPr lang="en-IN" dirty="0">
                <a:latin typeface="Baskerville Old Face" pitchFamily="18" charset="0"/>
              </a:rPr>
              <a:t>Specification of Hardware Components</a:t>
            </a:r>
          </a:p>
          <a:p>
            <a:r>
              <a:rPr lang="en-IN" dirty="0">
                <a:latin typeface="Baskerville Old Face" pitchFamily="18" charset="0"/>
              </a:rPr>
              <a:t>Circuit Connection</a:t>
            </a:r>
          </a:p>
          <a:p>
            <a:r>
              <a:rPr lang="en-IN" dirty="0">
                <a:latin typeface="Baskerville Old Face" pitchFamily="18" charset="0"/>
              </a:rPr>
              <a:t>Working of System</a:t>
            </a:r>
          </a:p>
          <a:p>
            <a:r>
              <a:rPr lang="en-IN" dirty="0">
                <a:latin typeface="Baskerville Old Face" pitchFamily="18" charset="0"/>
              </a:rPr>
              <a:t>Software Design</a:t>
            </a:r>
          </a:p>
          <a:p>
            <a:r>
              <a:rPr lang="en-IN" dirty="0">
                <a:latin typeface="Baskerville Old Face" pitchFamily="18" charset="0"/>
              </a:rPr>
              <a:t>Flowcharts</a:t>
            </a:r>
          </a:p>
          <a:p>
            <a:r>
              <a:rPr lang="en-IN" dirty="0">
                <a:latin typeface="Baskerville Old Face" pitchFamily="18" charset="0"/>
              </a:rPr>
              <a:t>Code Implementation</a:t>
            </a:r>
          </a:p>
          <a:p>
            <a:r>
              <a:rPr lang="en-IN" dirty="0">
                <a:latin typeface="Baskerville Old Face" pitchFamily="18" charset="0"/>
              </a:rPr>
              <a:t>Advantages &amp; Disadvantages</a:t>
            </a:r>
          </a:p>
          <a:p>
            <a:r>
              <a:rPr lang="en-IN" dirty="0">
                <a:latin typeface="Baskerville Old Face" pitchFamily="18" charset="0"/>
              </a:rPr>
              <a:t>Applications</a:t>
            </a:r>
          </a:p>
          <a:p>
            <a:r>
              <a:rPr lang="en-IN" dirty="0">
                <a:latin typeface="Baskerville Old Face" pitchFamily="18" charset="0"/>
              </a:rPr>
              <a:t>References</a:t>
            </a:r>
          </a:p>
          <a:p>
            <a:endParaRPr lang="en-IN" dirty="0"/>
          </a:p>
          <a:p>
            <a:endParaRPr lang="en-IN"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Specifications of L298n Driver Motor</a:t>
            </a:r>
            <a:endParaRPr lang="en-US" b="1" dirty="0"/>
          </a:p>
        </p:txBody>
      </p:sp>
      <p:sp>
        <p:nvSpPr>
          <p:cNvPr id="3" name="Content Placeholder 2"/>
          <p:cNvSpPr>
            <a:spLocks noGrp="1"/>
          </p:cNvSpPr>
          <p:nvPr>
            <p:ph sz="quarter" idx="1"/>
          </p:nvPr>
        </p:nvSpPr>
        <p:spPr/>
        <p:txBody>
          <a:bodyPr/>
          <a:lstStyle/>
          <a:p>
            <a:pPr lvl="0"/>
            <a:r>
              <a:rPr lang="en-US" dirty="0"/>
              <a:t>Operating supply voltage up to 46V</a:t>
            </a:r>
          </a:p>
          <a:p>
            <a:pPr lvl="0"/>
            <a:r>
              <a:rPr lang="en-US" dirty="0"/>
              <a:t>Total Dc current up to 4amp (each channel can carry </a:t>
            </a:r>
            <a:r>
              <a:rPr lang="en-US" dirty="0" err="1"/>
              <a:t>upto</a:t>
            </a:r>
            <a:r>
              <a:rPr lang="en-US" dirty="0"/>
              <a:t> 2amp)</a:t>
            </a:r>
          </a:p>
          <a:p>
            <a:pPr lvl="0"/>
            <a:r>
              <a:rPr lang="en-US" dirty="0"/>
              <a:t>Low saturation voltage</a:t>
            </a:r>
          </a:p>
          <a:p>
            <a:pPr lvl="0"/>
            <a:r>
              <a:rPr lang="en-US" dirty="0"/>
              <a:t>Over temperature protection</a:t>
            </a:r>
          </a:p>
          <a:p>
            <a:pPr lvl="0"/>
            <a:r>
              <a:rPr lang="en-US" dirty="0"/>
              <a:t>Logical ”0” input voltage up to 1.5 v (high noise immunity)</a:t>
            </a:r>
          </a:p>
          <a:p>
            <a:r>
              <a:rPr lang="en-US" dirty="0"/>
              <a:t>PTR connector for easy connection.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Circuit Connection</a:t>
            </a:r>
            <a:endParaRPr lang="en-US" b="1" dirty="0">
              <a:latin typeface="Calisto MT" pitchFamily="18" charset="0"/>
            </a:endParaRPr>
          </a:p>
        </p:txBody>
      </p:sp>
      <p:pic>
        <p:nvPicPr>
          <p:cNvPr id="7" name="Content Placeholder 6"/>
          <p:cNvPicPr>
            <a:picLocks noGrp="1"/>
          </p:cNvPicPr>
          <p:nvPr>
            <p:ph sz="quarter" idx="1"/>
          </p:nvPr>
        </p:nvPicPr>
        <p:blipFill>
          <a:blip r:embed="rId2"/>
          <a:srcRect/>
          <a:stretch>
            <a:fillRect/>
          </a:stretch>
        </p:blipFill>
        <p:spPr bwMode="auto">
          <a:xfrm>
            <a:off x="500034" y="1857364"/>
            <a:ext cx="7467600" cy="393799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Working of System</a:t>
            </a:r>
            <a:endParaRPr lang="en-US" b="1" dirty="0">
              <a:latin typeface="Calisto MT" pitchFamily="18" charset="0"/>
            </a:endParaRPr>
          </a:p>
        </p:txBody>
      </p:sp>
      <p:sp>
        <p:nvSpPr>
          <p:cNvPr id="3" name="Content Placeholder 2"/>
          <p:cNvSpPr>
            <a:spLocks noGrp="1"/>
          </p:cNvSpPr>
          <p:nvPr>
            <p:ph sz="quarter" idx="1"/>
          </p:nvPr>
        </p:nvSpPr>
        <p:spPr/>
        <p:txBody>
          <a:bodyPr>
            <a:normAutofit lnSpcReduction="10000"/>
          </a:bodyPr>
          <a:lstStyle/>
          <a:p>
            <a:r>
              <a:rPr lang="en-US" dirty="0">
                <a:latin typeface="Baskerville Old Face" pitchFamily="18" charset="0"/>
              </a:rPr>
              <a:t>Raspberry Pi </a:t>
            </a:r>
            <a:r>
              <a:rPr lang="id-ID" dirty="0">
                <a:latin typeface="Baskerville Old Face" pitchFamily="18" charset="0"/>
              </a:rPr>
              <a:t>is interfaced with Pi Camera module, PIR sensor and</a:t>
            </a:r>
            <a:r>
              <a:rPr lang="en-IN" dirty="0">
                <a:latin typeface="Baskerville Old Face" pitchFamily="18" charset="0"/>
              </a:rPr>
              <a:t> Servo motor. </a:t>
            </a:r>
            <a:r>
              <a:rPr lang="id-ID" dirty="0">
                <a:latin typeface="Baskerville Old Face" pitchFamily="18" charset="0"/>
              </a:rPr>
              <a:t>Firstly we create a database of authorised persons and store it in system. Now whenever a person is detected in the specified region the PIR sensor detects and sends a HIGH signal to the Pi. </a:t>
            </a:r>
          </a:p>
          <a:p>
            <a:r>
              <a:rPr lang="id-ID" dirty="0">
                <a:latin typeface="Baskerville Old Face" pitchFamily="18" charset="0"/>
              </a:rPr>
              <a:t>After receiving the signal the Pi camera is turned ON and starts capturing the images and then it compares the face of the person with the stored data in the database. If the face doesnot match with the authorised users then an alert Email containing the image of the intruder is sent using MIME with SMTP protocols to the specified mailhub</a:t>
            </a:r>
            <a:r>
              <a:rPr lang="en-IN" dirty="0">
                <a:latin typeface="Baskerville Old Face" pitchFamily="18" charset="0"/>
              </a:rPr>
              <a:t> &amp; the door remains locked.</a:t>
            </a:r>
          </a:p>
          <a:p>
            <a:r>
              <a:rPr lang="en-IN" dirty="0">
                <a:latin typeface="Baskerville Old Face" pitchFamily="18" charset="0"/>
              </a:rPr>
              <a:t>If authorised user is recognised then the DC motor &amp; L298n driver motor runs and opens the door.</a:t>
            </a:r>
            <a:endParaRPr lang="id-ID" dirty="0">
              <a:latin typeface="Baskerville Old Face" pitchFamily="18" charset="0"/>
            </a:endParaRPr>
          </a:p>
          <a:p>
            <a:endParaRPr lang="en-US" dirty="0">
              <a:latin typeface="Baskerville Old Face"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Software Design</a:t>
            </a:r>
            <a:endParaRPr lang="en-US" b="1" dirty="0">
              <a:latin typeface="Calisto MT" pitchFamily="18" charset="0"/>
            </a:endParaRPr>
          </a:p>
        </p:txBody>
      </p:sp>
      <p:sp>
        <p:nvSpPr>
          <p:cNvPr id="3" name="Content Placeholder 2"/>
          <p:cNvSpPr>
            <a:spLocks noGrp="1"/>
          </p:cNvSpPr>
          <p:nvPr>
            <p:ph sz="quarter" idx="1"/>
          </p:nvPr>
        </p:nvSpPr>
        <p:spPr/>
        <p:txBody>
          <a:bodyPr>
            <a:normAutofit/>
          </a:bodyPr>
          <a:lstStyle/>
          <a:p>
            <a:r>
              <a:rPr lang="en-IN" dirty="0">
                <a:latin typeface="Baskerville Old Face" pitchFamily="18" charset="0"/>
              </a:rPr>
              <a:t>F</a:t>
            </a:r>
            <a:r>
              <a:rPr lang="id-ID" dirty="0">
                <a:latin typeface="Baskerville Old Face" pitchFamily="18" charset="0"/>
              </a:rPr>
              <a:t>ace recognition is basically the task of recognizing a person based on its facial image.</a:t>
            </a:r>
            <a:endParaRPr lang="en-IN" dirty="0">
              <a:latin typeface="Baskerville Old Face" pitchFamily="18" charset="0"/>
            </a:endParaRPr>
          </a:p>
          <a:p>
            <a:r>
              <a:rPr lang="id-ID" b="1" dirty="0">
                <a:latin typeface="Baskerville Old Face" pitchFamily="18" charset="0"/>
              </a:rPr>
              <a:t>Face Detection</a:t>
            </a:r>
            <a:r>
              <a:rPr lang="id-ID" dirty="0">
                <a:latin typeface="Baskerville Old Face" pitchFamily="18" charset="0"/>
              </a:rPr>
              <a:t>: </a:t>
            </a:r>
            <a:r>
              <a:rPr lang="en-IN" dirty="0">
                <a:latin typeface="Baskerville Old Face" pitchFamily="18" charset="0"/>
              </a:rPr>
              <a:t>I</a:t>
            </a:r>
            <a:r>
              <a:rPr lang="id-ID" dirty="0">
                <a:latin typeface="Baskerville Old Face" pitchFamily="18" charset="0"/>
              </a:rPr>
              <a:t>t has the objective of finding the faces (location and size) in an image</a:t>
            </a:r>
            <a:r>
              <a:rPr lang="en-IN" dirty="0">
                <a:latin typeface="Baskerville Old Face" pitchFamily="18" charset="0"/>
              </a:rPr>
              <a:t>.</a:t>
            </a:r>
          </a:p>
          <a:p>
            <a:r>
              <a:rPr lang="id-ID" b="1" dirty="0">
                <a:latin typeface="Baskerville Old Face" pitchFamily="18" charset="0"/>
              </a:rPr>
              <a:t>Face Recognition</a:t>
            </a:r>
            <a:r>
              <a:rPr lang="id-ID" dirty="0">
                <a:latin typeface="Baskerville Old Face" pitchFamily="18" charset="0"/>
              </a:rPr>
              <a:t>: with the facial images already extracted, cropped, resized and usually converted to grayscale</a:t>
            </a:r>
            <a:r>
              <a:rPr lang="en-IN" dirty="0">
                <a:latin typeface="Baskerville Old Face" pitchFamily="18" charset="0"/>
              </a:rPr>
              <a:t>.</a:t>
            </a:r>
          </a:p>
          <a:p>
            <a:r>
              <a:rPr lang="id-ID" dirty="0">
                <a:latin typeface="Baskerville Old Face" pitchFamily="18" charset="0"/>
              </a:rPr>
              <a:t>The face recognition systems can operate basically in two modes:</a:t>
            </a:r>
            <a:endParaRPr lang="en-US" dirty="0">
              <a:latin typeface="Baskerville Old Face" pitchFamily="18" charset="0"/>
            </a:endParaRPr>
          </a:p>
          <a:p>
            <a:pPr marL="457200" indent="-457200">
              <a:buFont typeface="+mj-lt"/>
              <a:buAutoNum type="arabicPeriod"/>
            </a:pPr>
            <a:r>
              <a:rPr lang="id-ID" i="1" dirty="0">
                <a:latin typeface="Baskerville Old Face" pitchFamily="18" charset="0"/>
              </a:rPr>
              <a:t>Verification or authentication of a facial image</a:t>
            </a:r>
            <a:endParaRPr lang="en-IN" i="1" dirty="0">
              <a:latin typeface="Baskerville Old Face" pitchFamily="18" charset="0"/>
            </a:endParaRPr>
          </a:p>
          <a:p>
            <a:pPr marL="457200" indent="-457200">
              <a:buFont typeface="+mj-lt"/>
              <a:buAutoNum type="arabicPeriod"/>
            </a:pPr>
            <a:r>
              <a:rPr lang="id-ID" i="1" dirty="0">
                <a:latin typeface="Baskerville Old Face" pitchFamily="18" charset="0"/>
              </a:rPr>
              <a:t>Identification or facial recognition</a:t>
            </a:r>
            <a:endParaRPr lang="en-US" i="1" dirty="0">
              <a:latin typeface="Baskerville Old Face"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Face Detection</a:t>
            </a:r>
            <a:endParaRPr lang="en-US" b="1" dirty="0">
              <a:latin typeface="Calisto MT" pitchFamily="18" charset="0"/>
            </a:endParaRPr>
          </a:p>
        </p:txBody>
      </p:sp>
      <p:sp>
        <p:nvSpPr>
          <p:cNvPr id="3" name="Content Placeholder 2"/>
          <p:cNvSpPr>
            <a:spLocks noGrp="1"/>
          </p:cNvSpPr>
          <p:nvPr>
            <p:ph sz="quarter" idx="1"/>
          </p:nvPr>
        </p:nvSpPr>
        <p:spPr/>
        <p:txBody>
          <a:bodyPr/>
          <a:lstStyle/>
          <a:p>
            <a:r>
              <a:rPr lang="id-ID" dirty="0">
                <a:latin typeface="Baskerville Old Face" pitchFamily="18" charset="0"/>
              </a:rPr>
              <a:t>Convolutional Neural Networks</a:t>
            </a:r>
            <a:r>
              <a:rPr lang="en-IN" dirty="0">
                <a:latin typeface="Baskerville Old Face" pitchFamily="18" charset="0"/>
              </a:rPr>
              <a:t>:</a:t>
            </a:r>
          </a:p>
          <a:p>
            <a:pPr marL="514350" lvl="0" indent="-514350">
              <a:buFont typeface="+mj-lt"/>
              <a:buAutoNum type="romanUcPeriod"/>
            </a:pPr>
            <a:r>
              <a:rPr lang="en-IN" dirty="0">
                <a:latin typeface="Baskerville Old Face" pitchFamily="18" charset="0"/>
              </a:rPr>
              <a:t>Convolution</a:t>
            </a:r>
            <a:r>
              <a:rPr lang="id-ID" dirty="0">
                <a:latin typeface="Baskerville Old Face" pitchFamily="18" charset="0"/>
              </a:rPr>
              <a:t>..</a:t>
            </a:r>
            <a:endParaRPr lang="en-US" dirty="0">
              <a:latin typeface="Baskerville Old Face" pitchFamily="18" charset="0"/>
            </a:endParaRPr>
          </a:p>
          <a:p>
            <a:pPr marL="514350" lvl="0" indent="-514350">
              <a:buFont typeface="+mj-lt"/>
              <a:buAutoNum type="romanUcPeriod"/>
            </a:pPr>
            <a:r>
              <a:rPr lang="en-IN" dirty="0">
                <a:latin typeface="Baskerville Old Face" pitchFamily="18" charset="0"/>
              </a:rPr>
              <a:t>Non Linearity (</a:t>
            </a:r>
            <a:r>
              <a:rPr lang="en-IN" dirty="0" err="1">
                <a:latin typeface="Baskerville Old Face" pitchFamily="18" charset="0"/>
              </a:rPr>
              <a:t>ReLU</a:t>
            </a:r>
            <a:r>
              <a:rPr lang="en-IN" dirty="0">
                <a:latin typeface="Baskerville Old Face" pitchFamily="18" charset="0"/>
              </a:rPr>
              <a:t>)</a:t>
            </a:r>
            <a:r>
              <a:rPr lang="id-ID" dirty="0">
                <a:latin typeface="Baskerville Old Face" pitchFamily="18" charset="0"/>
              </a:rPr>
              <a:t>.</a:t>
            </a:r>
            <a:endParaRPr lang="en-US" dirty="0">
              <a:latin typeface="Baskerville Old Face" pitchFamily="18" charset="0"/>
            </a:endParaRPr>
          </a:p>
          <a:p>
            <a:pPr marL="514350" lvl="0" indent="-514350">
              <a:buFont typeface="+mj-lt"/>
              <a:buAutoNum type="romanUcPeriod"/>
            </a:pPr>
            <a:r>
              <a:rPr lang="en-IN" dirty="0">
                <a:latin typeface="Baskerville Old Face" pitchFamily="18" charset="0"/>
              </a:rPr>
              <a:t>Pooling or Sub Sampling</a:t>
            </a:r>
            <a:r>
              <a:rPr lang="id-ID" dirty="0">
                <a:latin typeface="Baskerville Old Face" pitchFamily="18" charset="0"/>
              </a:rPr>
              <a:t>.</a:t>
            </a:r>
            <a:endParaRPr lang="en-US" dirty="0">
              <a:latin typeface="Baskerville Old Face" pitchFamily="18" charset="0"/>
            </a:endParaRPr>
          </a:p>
          <a:p>
            <a:pPr marL="514350" lvl="0" indent="-514350">
              <a:buFont typeface="+mj-lt"/>
              <a:buAutoNum type="romanUcPeriod"/>
            </a:pPr>
            <a:r>
              <a:rPr lang="en-IN" dirty="0">
                <a:latin typeface="Baskerville Old Face" pitchFamily="18" charset="0"/>
              </a:rPr>
              <a:t>Classification (Fully Connected Layer)</a:t>
            </a:r>
            <a:r>
              <a:rPr lang="id-ID" dirty="0">
                <a:latin typeface="Baskerville Old Face" pitchFamily="18" charset="0"/>
              </a:rPr>
              <a:t>.</a:t>
            </a:r>
            <a:endParaRPr lang="en-US" dirty="0">
              <a:latin typeface="Baskerville Old Face" pitchFamily="18" charset="0"/>
            </a:endParaRPr>
          </a:p>
          <a:p>
            <a:pPr marL="514350" indent="-514350">
              <a:buFont typeface="+mj-lt"/>
              <a:buAutoNum type="romanLcPeriod"/>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71604" y="3929066"/>
            <a:ext cx="5990024" cy="24702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Face Detection cont..</a:t>
            </a:r>
            <a:endParaRPr lang="en-US" dirty="0"/>
          </a:p>
        </p:txBody>
      </p:sp>
      <p:sp>
        <p:nvSpPr>
          <p:cNvPr id="3" name="Content Placeholder 2"/>
          <p:cNvSpPr>
            <a:spLocks noGrp="1"/>
          </p:cNvSpPr>
          <p:nvPr>
            <p:ph sz="quarter" idx="1"/>
          </p:nvPr>
        </p:nvSpPr>
        <p:spPr/>
        <p:txBody>
          <a:bodyPr/>
          <a:lstStyle/>
          <a:p>
            <a:r>
              <a:rPr lang="en-IN" dirty="0"/>
              <a:t>Convolution step</a:t>
            </a:r>
          </a:p>
          <a:p>
            <a:pPr>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0100" y="2500306"/>
            <a:ext cx="1928826" cy="2071702"/>
          </a:xfrm>
          <a:prstGeom prst="rect">
            <a:avLst/>
          </a:prstGeom>
        </p:spPr>
      </p:pic>
      <p:pic>
        <p:nvPicPr>
          <p:cNvPr id="5" name="Picture 4" descr="Screen Shot 2016-07-24 at 11.25.24 PM"/>
          <p:cNvPicPr/>
          <p:nvPr/>
        </p:nvPicPr>
        <p:blipFill>
          <a:blip r:embed="rId3">
            <a:extLst>
              <a:ext uri="{28A0092B-C50C-407E-A947-70E740481C1C}">
                <a14:useLocalDpi xmlns:a14="http://schemas.microsoft.com/office/drawing/2010/main" val="0"/>
              </a:ext>
            </a:extLst>
          </a:blip>
          <a:srcRect/>
          <a:stretch>
            <a:fillRect/>
          </a:stretch>
        </p:blipFill>
        <p:spPr bwMode="auto">
          <a:xfrm>
            <a:off x="3357554" y="2500306"/>
            <a:ext cx="2000264" cy="2071702"/>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5572132" y="2285992"/>
            <a:ext cx="2714644" cy="2428892"/>
          </a:xfrm>
          <a:prstGeom prst="rect">
            <a:avLst/>
          </a:prstGeom>
        </p:spPr>
      </p:pic>
      <p:sp>
        <p:nvSpPr>
          <p:cNvPr id="7" name="TextBox 6"/>
          <p:cNvSpPr txBox="1"/>
          <p:nvPr/>
        </p:nvSpPr>
        <p:spPr>
          <a:xfrm>
            <a:off x="285720" y="4786322"/>
            <a:ext cx="3000396" cy="523220"/>
          </a:xfrm>
          <a:prstGeom prst="rect">
            <a:avLst/>
          </a:prstGeom>
          <a:noFill/>
        </p:spPr>
        <p:txBody>
          <a:bodyPr wrap="square" rtlCol="0">
            <a:spAutoFit/>
          </a:bodyPr>
          <a:lstStyle/>
          <a:p>
            <a:r>
              <a:rPr lang="id-ID" sz="1400" b="1" dirty="0"/>
              <a:t>Fig.</a:t>
            </a:r>
            <a:r>
              <a:rPr lang="en-IN" sz="1400" b="1" dirty="0"/>
              <a:t>(a) </a:t>
            </a:r>
            <a:r>
              <a:rPr lang="id-ID" sz="1400" b="1" dirty="0"/>
              <a:t>Pixel values of a 5x5 image.</a:t>
            </a:r>
            <a:endParaRPr lang="en-US" sz="1400" dirty="0"/>
          </a:p>
        </p:txBody>
      </p:sp>
      <p:sp>
        <p:nvSpPr>
          <p:cNvPr id="10" name="TextBox 9"/>
          <p:cNvSpPr txBox="1"/>
          <p:nvPr/>
        </p:nvSpPr>
        <p:spPr>
          <a:xfrm>
            <a:off x="3286116" y="4786322"/>
            <a:ext cx="2214578" cy="307777"/>
          </a:xfrm>
          <a:prstGeom prst="rect">
            <a:avLst/>
          </a:prstGeom>
          <a:noFill/>
        </p:spPr>
        <p:txBody>
          <a:bodyPr wrap="square" rtlCol="0">
            <a:spAutoFit/>
          </a:bodyPr>
          <a:lstStyle/>
          <a:p>
            <a:r>
              <a:rPr lang="en-IN" sz="1400" b="1" dirty="0"/>
              <a:t>Fig.(b) 3 x 3 matrix</a:t>
            </a:r>
            <a:endParaRPr lang="en-US" sz="1400" b="1" dirty="0"/>
          </a:p>
        </p:txBody>
      </p:sp>
      <p:sp>
        <p:nvSpPr>
          <p:cNvPr id="11" name="TextBox 10"/>
          <p:cNvSpPr txBox="1"/>
          <p:nvPr/>
        </p:nvSpPr>
        <p:spPr>
          <a:xfrm>
            <a:off x="5357818" y="4714884"/>
            <a:ext cx="3571900" cy="954107"/>
          </a:xfrm>
          <a:prstGeom prst="rect">
            <a:avLst/>
          </a:prstGeom>
          <a:noFill/>
        </p:spPr>
        <p:txBody>
          <a:bodyPr wrap="square" rtlCol="0">
            <a:spAutoFit/>
          </a:bodyPr>
          <a:lstStyle/>
          <a:p>
            <a:r>
              <a:rPr lang="en-IN" sz="1400" b="1" dirty="0"/>
              <a:t>Fig</a:t>
            </a:r>
            <a:r>
              <a:rPr lang="id-ID" sz="1400" b="1" dirty="0"/>
              <a:t>.</a:t>
            </a:r>
            <a:r>
              <a:rPr lang="en-IN" sz="1400" b="1" dirty="0"/>
              <a:t>(c) The Convolution operation. The output matrix is called Convolved Feature or Feature Map</a:t>
            </a:r>
            <a:r>
              <a:rPr lang="id-ID" sz="1400" b="1" dirty="0"/>
              <a:t>.</a:t>
            </a:r>
            <a:endParaRPr lang="en-US" sz="1400" dirty="0"/>
          </a:p>
          <a:p>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Face Detection cont..</a:t>
            </a:r>
            <a:endParaRPr lang="en-US" dirty="0"/>
          </a:p>
        </p:txBody>
      </p:sp>
      <p:sp>
        <p:nvSpPr>
          <p:cNvPr id="3" name="Content Placeholder 2"/>
          <p:cNvSpPr>
            <a:spLocks noGrp="1"/>
          </p:cNvSpPr>
          <p:nvPr>
            <p:ph sz="quarter" idx="1"/>
          </p:nvPr>
        </p:nvSpPr>
        <p:spPr/>
        <p:txBody>
          <a:bodyPr/>
          <a:lstStyle/>
          <a:p>
            <a:r>
              <a:rPr lang="en-IN" dirty="0"/>
              <a:t>Non-Linearity </a:t>
            </a:r>
            <a:r>
              <a:rPr lang="en-IN" dirty="0" err="1"/>
              <a:t>ReLu</a:t>
            </a:r>
            <a:r>
              <a:rPr lang="en-IN" dirty="0"/>
              <a:t> Activation</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85786" y="2509837"/>
            <a:ext cx="7572428" cy="2990865"/>
          </a:xfrm>
          <a:prstGeom prst="rect">
            <a:avLst/>
          </a:prstGeom>
        </p:spPr>
      </p:pic>
      <p:sp>
        <p:nvSpPr>
          <p:cNvPr id="5" name="TextBox 4"/>
          <p:cNvSpPr txBox="1"/>
          <p:nvPr/>
        </p:nvSpPr>
        <p:spPr>
          <a:xfrm>
            <a:off x="2643174" y="5715016"/>
            <a:ext cx="2484976" cy="523220"/>
          </a:xfrm>
          <a:prstGeom prst="rect">
            <a:avLst/>
          </a:prstGeom>
          <a:noFill/>
        </p:spPr>
        <p:txBody>
          <a:bodyPr wrap="none" rtlCol="0">
            <a:spAutoFit/>
          </a:bodyPr>
          <a:lstStyle/>
          <a:p>
            <a:pPr algn="ctr"/>
            <a:r>
              <a:rPr lang="id-ID" sz="1400" b="1" dirty="0"/>
              <a:t>Fig. </a:t>
            </a:r>
            <a:r>
              <a:rPr lang="en-IN" sz="1400" b="1" dirty="0"/>
              <a:t>T</a:t>
            </a:r>
            <a:r>
              <a:rPr lang="id-ID" sz="1400" b="1" dirty="0"/>
              <a:t>he ReLU operation</a:t>
            </a:r>
            <a:endParaRPr lang="en-US" sz="1400" dirty="0"/>
          </a:p>
          <a:p>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lstStyle/>
          <a:p>
            <a:r>
              <a:rPr lang="en-IN" b="1" dirty="0">
                <a:latin typeface="Calisto MT" pitchFamily="18" charset="0"/>
              </a:rPr>
              <a:t>Face Detection cont..</a:t>
            </a:r>
            <a:endParaRPr lang="en-US" dirty="0"/>
          </a:p>
        </p:txBody>
      </p:sp>
      <p:sp>
        <p:nvSpPr>
          <p:cNvPr id="3" name="Content Placeholder 2"/>
          <p:cNvSpPr>
            <a:spLocks noGrp="1"/>
          </p:cNvSpPr>
          <p:nvPr>
            <p:ph sz="quarter" idx="1"/>
          </p:nvPr>
        </p:nvSpPr>
        <p:spPr>
          <a:xfrm>
            <a:off x="428596" y="1285860"/>
            <a:ext cx="7467600" cy="4873752"/>
          </a:xfrm>
        </p:spPr>
        <p:txBody>
          <a:bodyPr/>
          <a:lstStyle/>
          <a:p>
            <a:pPr lvl="0"/>
            <a:r>
              <a:rPr lang="en-IN" dirty="0">
                <a:latin typeface="Baskerville Old Face" pitchFamily="18" charset="0"/>
              </a:rPr>
              <a:t>Pooling or Sub Sampling</a:t>
            </a:r>
            <a:r>
              <a:rPr lang="id-ID" dirty="0">
                <a:latin typeface="Baskerville Old Face" pitchFamily="18" charset="0"/>
              </a:rPr>
              <a:t>.</a:t>
            </a:r>
            <a:endParaRPr lang="en-US" dirty="0">
              <a:latin typeface="Baskerville Old Face" pitchFamily="18" charset="0"/>
            </a:endParaRPr>
          </a:p>
          <a:p>
            <a:endParaRPr lang="en-US" dirty="0"/>
          </a:p>
        </p:txBody>
      </p:sp>
      <p:pic>
        <p:nvPicPr>
          <p:cNvPr id="4" name="Picture 3"/>
          <p:cNvPicPr/>
          <p:nvPr/>
        </p:nvPicPr>
        <p:blipFill>
          <a:blip r:embed="rId2"/>
          <a:stretch>
            <a:fillRect/>
          </a:stretch>
        </p:blipFill>
        <p:spPr>
          <a:xfrm>
            <a:off x="1571604" y="1714488"/>
            <a:ext cx="5362578" cy="4210051"/>
          </a:xfrm>
          <a:prstGeom prst="rect">
            <a:avLst/>
          </a:prstGeom>
        </p:spPr>
      </p:pic>
      <p:sp>
        <p:nvSpPr>
          <p:cNvPr id="5" name="TextBox 4"/>
          <p:cNvSpPr txBox="1"/>
          <p:nvPr/>
        </p:nvSpPr>
        <p:spPr>
          <a:xfrm>
            <a:off x="928662" y="6119336"/>
            <a:ext cx="7143800" cy="738664"/>
          </a:xfrm>
          <a:prstGeom prst="rect">
            <a:avLst/>
          </a:prstGeom>
          <a:noFill/>
        </p:spPr>
        <p:txBody>
          <a:bodyPr wrap="square" rtlCol="0">
            <a:spAutoFit/>
          </a:bodyPr>
          <a:lstStyle/>
          <a:p>
            <a:pPr algn="ctr"/>
            <a:r>
              <a:rPr lang="en-IN" sz="1400" b="1" dirty="0"/>
              <a:t>Fig.  shows an example of Max Pooling operation on a Rectified Feature map (obtained after convolution + </a:t>
            </a:r>
            <a:r>
              <a:rPr lang="en-IN" sz="1400" b="1" dirty="0" err="1"/>
              <a:t>ReLU</a:t>
            </a:r>
            <a:r>
              <a:rPr lang="en-IN" sz="1400" b="1" dirty="0"/>
              <a:t> operation) by using a 2×2 window.</a:t>
            </a:r>
            <a:endParaRPr lang="en-US" sz="1400" dirty="0"/>
          </a:p>
          <a:p>
            <a:pPr algn="ct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Face Detection cont..</a:t>
            </a:r>
            <a:endParaRPr lang="en-US" dirty="0"/>
          </a:p>
        </p:txBody>
      </p:sp>
      <p:sp>
        <p:nvSpPr>
          <p:cNvPr id="3" name="Content Placeholder 2"/>
          <p:cNvSpPr>
            <a:spLocks noGrp="1"/>
          </p:cNvSpPr>
          <p:nvPr>
            <p:ph sz="quarter" idx="1"/>
          </p:nvPr>
        </p:nvSpPr>
        <p:spPr/>
        <p:txBody>
          <a:bodyPr/>
          <a:lstStyle/>
          <a:p>
            <a:pPr lvl="0"/>
            <a:r>
              <a:rPr lang="en-IN" dirty="0">
                <a:latin typeface="Baskerville Old Face" pitchFamily="18" charset="0"/>
              </a:rPr>
              <a:t>Classification (Fully Connected Layer)</a:t>
            </a:r>
            <a:r>
              <a:rPr lang="id-ID" dirty="0">
                <a:latin typeface="Baskerville Old Face" pitchFamily="18" charset="0"/>
              </a:rPr>
              <a:t>.</a:t>
            </a:r>
            <a:endParaRPr lang="en-US" dirty="0">
              <a:latin typeface="Baskerville Old Face"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8662" y="2071678"/>
            <a:ext cx="5824546" cy="2357454"/>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57158" y="4286256"/>
            <a:ext cx="7786742" cy="2200275"/>
          </a:xfrm>
          <a:prstGeom prst="rect">
            <a:avLst/>
          </a:prstGeom>
          <a:noFill/>
          <a:ln>
            <a:noFill/>
          </a:ln>
        </p:spPr>
      </p:pic>
      <p:sp>
        <p:nvSpPr>
          <p:cNvPr id="6" name="TextBox 5"/>
          <p:cNvSpPr txBox="1"/>
          <p:nvPr/>
        </p:nvSpPr>
        <p:spPr>
          <a:xfrm>
            <a:off x="6929454" y="2428868"/>
            <a:ext cx="2071702" cy="1600438"/>
          </a:xfrm>
          <a:prstGeom prst="rect">
            <a:avLst/>
          </a:prstGeom>
          <a:noFill/>
        </p:spPr>
        <p:txBody>
          <a:bodyPr wrap="square" rtlCol="0">
            <a:spAutoFit/>
          </a:bodyPr>
          <a:lstStyle/>
          <a:p>
            <a:r>
              <a:rPr lang="id-ID" sz="1400" b="1" dirty="0"/>
              <a:t>Fig</a:t>
            </a:r>
            <a:r>
              <a:rPr lang="en-IN" sz="1400" b="1" dirty="0"/>
              <a:t>.(a) Fully Connected Layer -each node is connected to every other node in the adjacent layer</a:t>
            </a:r>
            <a:r>
              <a:rPr lang="id-ID" sz="1400" b="1" dirty="0"/>
              <a:t>.</a:t>
            </a:r>
            <a:endParaRPr lang="en-US" sz="1400" dirty="0"/>
          </a:p>
          <a:p>
            <a:endParaRPr lang="en-US" sz="1400" dirty="0"/>
          </a:p>
        </p:txBody>
      </p:sp>
      <p:sp>
        <p:nvSpPr>
          <p:cNvPr id="7" name="TextBox 6"/>
          <p:cNvSpPr txBox="1"/>
          <p:nvPr/>
        </p:nvSpPr>
        <p:spPr>
          <a:xfrm>
            <a:off x="2357422" y="6550223"/>
            <a:ext cx="2932213" cy="307777"/>
          </a:xfrm>
          <a:prstGeom prst="rect">
            <a:avLst/>
          </a:prstGeom>
          <a:noFill/>
        </p:spPr>
        <p:txBody>
          <a:bodyPr wrap="none" rtlCol="0">
            <a:spAutoFit/>
          </a:bodyPr>
          <a:lstStyle/>
          <a:p>
            <a:r>
              <a:rPr lang="en-IN" sz="1400" b="1" dirty="0"/>
              <a:t>Fig</a:t>
            </a:r>
            <a:r>
              <a:rPr lang="id-ID" sz="1400" b="1" dirty="0"/>
              <a:t>.</a:t>
            </a:r>
            <a:r>
              <a:rPr lang="en-IN" sz="1400" b="1" dirty="0"/>
              <a:t>(b) Training the </a:t>
            </a:r>
            <a:r>
              <a:rPr lang="en-IN" sz="1400" b="1" dirty="0" err="1"/>
              <a:t>ConvNet</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Face Detection cont..</a:t>
            </a:r>
            <a:endParaRPr lang="en-US" b="1" dirty="0">
              <a:latin typeface="Calisto MT" pitchFamily="18" charset="0"/>
            </a:endParaRPr>
          </a:p>
        </p:txBody>
      </p:sp>
      <p:sp>
        <p:nvSpPr>
          <p:cNvPr id="3" name="Content Placeholder 2"/>
          <p:cNvSpPr>
            <a:spLocks noGrp="1"/>
          </p:cNvSpPr>
          <p:nvPr>
            <p:ph sz="quarter" idx="1"/>
          </p:nvPr>
        </p:nvSpPr>
        <p:spPr/>
        <p:txBody>
          <a:bodyPr/>
          <a:lstStyle/>
          <a:p>
            <a:r>
              <a:rPr lang="id-ID" dirty="0">
                <a:latin typeface="Baskerville Old Face" pitchFamily="18" charset="0"/>
              </a:rPr>
              <a:t>Visualizing Convolutional Neural Networks</a:t>
            </a:r>
            <a:r>
              <a:rPr lang="en-IN" dirty="0">
                <a:latin typeface="Baskerville Old Face" pitchFamily="18" charset="0"/>
              </a:rPr>
              <a:t>:</a:t>
            </a:r>
          </a:p>
          <a:p>
            <a:r>
              <a:rPr lang="id-ID" dirty="0">
                <a:latin typeface="Baskerville Old Face" pitchFamily="18" charset="0"/>
              </a:rPr>
              <a:t>Residual Neural Network (ResNet)</a:t>
            </a:r>
            <a:r>
              <a:rPr lang="en-IN" dirty="0">
                <a:latin typeface="Baskerville Old Face" pitchFamily="18" charset="0"/>
              </a:rPr>
              <a:t>: It is a classic neural network used as a backbone for many computer vision tasks.</a:t>
            </a:r>
            <a:endParaRPr lang="en-US" dirty="0">
              <a:latin typeface="Baskerville Old Face" pitchFamily="18" charset="0"/>
            </a:endParaRPr>
          </a:p>
          <a:p>
            <a:r>
              <a:rPr lang="en-IN" dirty="0">
                <a:latin typeface="Baskerville Old Face" pitchFamily="18" charset="0"/>
              </a:rPr>
              <a:t>Skip Connection </a:t>
            </a:r>
            <a:r>
              <a:rPr lang="id-ID" dirty="0">
                <a:latin typeface="Baskerville Old Face" pitchFamily="18" charset="0"/>
              </a:rPr>
              <a:t>-</a:t>
            </a:r>
            <a:r>
              <a:rPr lang="en-IN" dirty="0">
                <a:latin typeface="Baskerville Old Face" pitchFamily="18" charset="0"/>
              </a:rPr>
              <a:t> The Strength of </a:t>
            </a:r>
            <a:r>
              <a:rPr lang="en-IN" dirty="0" err="1">
                <a:latin typeface="Baskerville Old Face" pitchFamily="18" charset="0"/>
              </a:rPr>
              <a:t>ResNet</a:t>
            </a:r>
            <a:r>
              <a:rPr lang="id-ID" dirty="0">
                <a:latin typeface="Baskerville Old Face" pitchFamily="18" charset="0"/>
              </a:rPr>
              <a:t>:</a:t>
            </a:r>
            <a:endParaRPr lang="en-US" dirty="0">
              <a:latin typeface="Baskerville Old Face" pitchFamily="18" charset="0"/>
            </a:endParaRPr>
          </a:p>
          <a:p>
            <a:endParaRPr lang="en-US" dirty="0">
              <a:latin typeface="Baskerville Old Face"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71538" y="4286256"/>
            <a:ext cx="6500858" cy="2369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lstStyle/>
          <a:p>
            <a:r>
              <a:rPr lang="en-IN" b="1" dirty="0">
                <a:latin typeface="Calisto MT" pitchFamily="18" charset="0"/>
              </a:rPr>
              <a:t>Introduction</a:t>
            </a:r>
            <a:endParaRPr lang="en-US" b="1" dirty="0">
              <a:latin typeface="Calisto MT" pitchFamily="18" charset="0"/>
            </a:endParaRPr>
          </a:p>
        </p:txBody>
      </p:sp>
      <p:sp>
        <p:nvSpPr>
          <p:cNvPr id="3" name="Content Placeholder 2"/>
          <p:cNvSpPr>
            <a:spLocks noGrp="1"/>
          </p:cNvSpPr>
          <p:nvPr>
            <p:ph sz="quarter" idx="1"/>
          </p:nvPr>
        </p:nvSpPr>
        <p:spPr>
          <a:xfrm>
            <a:off x="457200" y="1285860"/>
            <a:ext cx="7758138" cy="5188092"/>
          </a:xfrm>
        </p:spPr>
        <p:txBody>
          <a:bodyPr>
            <a:normAutofit/>
          </a:bodyPr>
          <a:lstStyle/>
          <a:p>
            <a:r>
              <a:rPr lang="en-US" dirty="0">
                <a:latin typeface="Baskerville Old Face" pitchFamily="18" charset="0"/>
              </a:rPr>
              <a:t>Raspberry Pi operates and controls motion detectors and cameras for remote sensing and surveillance.</a:t>
            </a:r>
          </a:p>
          <a:p>
            <a:r>
              <a:rPr lang="en-US" dirty="0">
                <a:latin typeface="Baskerville Old Face" pitchFamily="18" charset="0"/>
              </a:rPr>
              <a:t>This door unlocking system mainly uses facial recognition. </a:t>
            </a:r>
          </a:p>
          <a:p>
            <a:r>
              <a:rPr lang="en-US" dirty="0">
                <a:latin typeface="Baskerville Old Face" pitchFamily="18" charset="0"/>
              </a:rPr>
              <a:t>If the image matches with the owners image then the door is unlocked and if it does not match then an alert mail is sent to prescribed </a:t>
            </a:r>
            <a:r>
              <a:rPr lang="en-US" dirty="0" err="1">
                <a:latin typeface="Baskerville Old Face" pitchFamily="18" charset="0"/>
              </a:rPr>
              <a:t>mailhub</a:t>
            </a:r>
            <a:r>
              <a:rPr lang="en-US" dirty="0">
                <a:latin typeface="Baskerville Old Face" pitchFamily="18" charset="0"/>
              </a:rPr>
              <a:t>.</a:t>
            </a:r>
          </a:p>
          <a:p>
            <a:r>
              <a:rPr lang="en-US" dirty="0">
                <a:latin typeface="Baskerville Old Face" pitchFamily="18" charset="0"/>
              </a:rPr>
              <a:t>This will control the motor driver to lock and unlock the door.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lstStyle/>
          <a:p>
            <a:r>
              <a:rPr lang="en-IN" b="1" dirty="0">
                <a:latin typeface="Calisto MT" pitchFamily="18" charset="0"/>
              </a:rPr>
              <a:t>Face Detection cont..</a:t>
            </a:r>
            <a:endParaRPr lang="en-US" b="1" dirty="0">
              <a:latin typeface="Calisto MT" pitchFamily="18" charset="0"/>
            </a:endParaRPr>
          </a:p>
        </p:txBody>
      </p:sp>
      <p:sp>
        <p:nvSpPr>
          <p:cNvPr id="3" name="Content Placeholder 2"/>
          <p:cNvSpPr>
            <a:spLocks noGrp="1"/>
          </p:cNvSpPr>
          <p:nvPr>
            <p:ph sz="quarter" idx="1"/>
          </p:nvPr>
        </p:nvSpPr>
        <p:spPr>
          <a:xfrm>
            <a:off x="571472" y="1071546"/>
            <a:ext cx="7324724" cy="4659438"/>
          </a:xfrm>
        </p:spPr>
        <p:txBody>
          <a:bodyPr/>
          <a:lstStyle/>
          <a:p>
            <a:r>
              <a:rPr lang="id-ID" dirty="0">
                <a:latin typeface="Baskerville Old Face" pitchFamily="18" charset="0"/>
              </a:rPr>
              <a:t>ResNet Architecture</a:t>
            </a:r>
            <a:r>
              <a:rPr lang="en-IN" dirty="0">
                <a:latin typeface="Baskerville Old Face" pitchFamily="18" charset="0"/>
              </a:rPr>
              <a:t>:</a:t>
            </a:r>
          </a:p>
          <a:p>
            <a:endParaRPr lang="en-US" dirty="0">
              <a:latin typeface="Baskerville Old Face"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85852" y="1538366"/>
            <a:ext cx="5319634" cy="531963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Face Recognition</a:t>
            </a:r>
            <a:endParaRPr lang="en-US" b="1" dirty="0">
              <a:latin typeface="Calisto MT" pitchFamily="18" charset="0"/>
            </a:endParaRPr>
          </a:p>
        </p:txBody>
      </p:sp>
      <p:sp>
        <p:nvSpPr>
          <p:cNvPr id="3" name="Content Placeholder 2"/>
          <p:cNvSpPr>
            <a:spLocks noGrp="1"/>
          </p:cNvSpPr>
          <p:nvPr>
            <p:ph sz="quarter" idx="1"/>
          </p:nvPr>
        </p:nvSpPr>
        <p:spPr/>
        <p:txBody>
          <a:bodyPr/>
          <a:lstStyle/>
          <a:p>
            <a:r>
              <a:rPr lang="id-ID" b="1" dirty="0">
                <a:latin typeface="Baskerville Old Face" pitchFamily="18" charset="0"/>
              </a:rPr>
              <a:t>Local Binary Pattern</a:t>
            </a:r>
            <a:r>
              <a:rPr lang="en-IN" b="1" dirty="0">
                <a:latin typeface="Baskerville Old Face" pitchFamily="18" charset="0"/>
              </a:rPr>
              <a:t> </a:t>
            </a:r>
            <a:r>
              <a:rPr lang="id-ID" b="1" dirty="0">
                <a:latin typeface="Baskerville Old Face" pitchFamily="18" charset="0"/>
              </a:rPr>
              <a:t>Histogram(LBPH):</a:t>
            </a:r>
            <a:r>
              <a:rPr lang="en-IN" b="1" dirty="0">
                <a:latin typeface="Baskerville Old Face" pitchFamily="18" charset="0"/>
              </a:rPr>
              <a:t> </a:t>
            </a:r>
            <a:r>
              <a:rPr lang="id-ID" dirty="0">
                <a:latin typeface="Baskerville Old Face" pitchFamily="18" charset="0"/>
              </a:rPr>
              <a:t>which labels the pixels of an image by thresholding the neighborhood of each pixel and considers the result as a binary number.</a:t>
            </a:r>
            <a:endParaRPr lang="en-IN" dirty="0">
              <a:latin typeface="Baskerville Old Face" pitchFamily="18" charset="0"/>
            </a:endParaRPr>
          </a:p>
          <a:p>
            <a:pPr marL="457200" indent="-457200">
              <a:buFont typeface="+mj-lt"/>
              <a:buAutoNum type="arabicPeriod"/>
            </a:pPr>
            <a:r>
              <a:rPr lang="id-ID" b="1" dirty="0">
                <a:latin typeface="Baskerville Old Face" pitchFamily="18" charset="0"/>
              </a:rPr>
              <a:t>Training the Algorithm</a:t>
            </a:r>
            <a:endParaRPr lang="en-US" b="1" dirty="0">
              <a:latin typeface="Baskerville Old Face" pitchFamily="18" charset="0"/>
            </a:endParaRPr>
          </a:p>
          <a:p>
            <a:pPr marL="457200" indent="-457200">
              <a:buFont typeface="+mj-lt"/>
              <a:buAutoNum type="arabicPeriod"/>
            </a:pPr>
            <a:r>
              <a:rPr lang="id-ID" b="1" dirty="0">
                <a:latin typeface="Baskerville Old Face" pitchFamily="18" charset="0"/>
              </a:rPr>
              <a:t>Applying the LBP operation</a:t>
            </a:r>
            <a:endParaRPr lang="en-US" b="1" dirty="0">
              <a:latin typeface="Baskerville Old Face" pitchFamily="18" charset="0"/>
            </a:endParaRPr>
          </a:p>
          <a:p>
            <a:pPr marL="457200" indent="-457200">
              <a:buFont typeface="+mj-lt"/>
              <a:buAutoNum type="arabicPeriod"/>
            </a:pPr>
            <a:endParaRPr lang="en-US" dirty="0">
              <a:latin typeface="Baskerville Old Face"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8662" y="4000504"/>
            <a:ext cx="6643734" cy="20717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Calisto MT" pitchFamily="18" charset="0"/>
              </a:rPr>
              <a:t>PYTHON PROGRAMMING LANGUAGE</a:t>
            </a:r>
            <a:endParaRPr lang="en-US" dirty="0">
              <a:latin typeface="Calisto MT" pitchFamily="18" charset="0"/>
            </a:endParaRPr>
          </a:p>
        </p:txBody>
      </p:sp>
      <p:sp>
        <p:nvSpPr>
          <p:cNvPr id="3" name="Content Placeholder 2"/>
          <p:cNvSpPr>
            <a:spLocks noGrp="1"/>
          </p:cNvSpPr>
          <p:nvPr>
            <p:ph sz="quarter" idx="1"/>
          </p:nvPr>
        </p:nvSpPr>
        <p:spPr/>
        <p:txBody>
          <a:bodyPr>
            <a:normAutofit/>
          </a:bodyPr>
          <a:lstStyle/>
          <a:p>
            <a:r>
              <a:rPr lang="en-IN" b="1" dirty="0">
                <a:latin typeface="Baskerville Old Face" pitchFamily="18" charset="0"/>
              </a:rPr>
              <a:t>Python</a:t>
            </a:r>
            <a:r>
              <a:rPr lang="en-IN" dirty="0">
                <a:latin typeface="Baskerville Old Face" pitchFamily="18" charset="0"/>
              </a:rPr>
              <a:t> is an interpreted, high-level, general-purpose programming language. Created by </a:t>
            </a:r>
            <a:r>
              <a:rPr lang="en-IN" b="1" dirty="0">
                <a:latin typeface="Baskerville Old Face" pitchFamily="18" charset="0"/>
              </a:rPr>
              <a:t>Guido van </a:t>
            </a:r>
            <a:r>
              <a:rPr lang="en-IN" b="1" dirty="0" err="1">
                <a:latin typeface="Baskerville Old Face" pitchFamily="18" charset="0"/>
              </a:rPr>
              <a:t>Rossum</a:t>
            </a:r>
            <a:r>
              <a:rPr lang="en-IN" b="1" dirty="0">
                <a:latin typeface="Baskerville Old Face" pitchFamily="18" charset="0"/>
              </a:rPr>
              <a:t>.</a:t>
            </a:r>
          </a:p>
          <a:p>
            <a:r>
              <a:rPr lang="en-IN" b="1" dirty="0">
                <a:latin typeface="Baskerville Old Face" pitchFamily="18" charset="0"/>
              </a:rPr>
              <a:t>Python Libraries:</a:t>
            </a:r>
          </a:p>
          <a:p>
            <a:pPr marL="457200" indent="-457200">
              <a:buFont typeface="+mj-lt"/>
              <a:buAutoNum type="arabicPeriod"/>
            </a:pPr>
            <a:r>
              <a:rPr lang="en-IN" dirty="0" err="1">
                <a:latin typeface="Baskerville Old Face" pitchFamily="18" charset="0"/>
              </a:rPr>
              <a:t>OpenCV</a:t>
            </a:r>
            <a:endParaRPr lang="en-IN" dirty="0">
              <a:latin typeface="Baskerville Old Face" pitchFamily="18" charset="0"/>
            </a:endParaRPr>
          </a:p>
          <a:p>
            <a:pPr marL="457200" indent="-457200">
              <a:buFont typeface="+mj-lt"/>
              <a:buAutoNum type="arabicPeriod"/>
            </a:pPr>
            <a:r>
              <a:rPr lang="en-IN" dirty="0" err="1">
                <a:latin typeface="Baskerville Old Face" pitchFamily="18" charset="0"/>
              </a:rPr>
              <a:t>Numpy</a:t>
            </a:r>
            <a:endParaRPr lang="en-IN" dirty="0">
              <a:latin typeface="Baskerville Old Face" pitchFamily="18" charset="0"/>
            </a:endParaRPr>
          </a:p>
          <a:p>
            <a:pPr marL="457200" indent="-457200">
              <a:buFont typeface="+mj-lt"/>
              <a:buAutoNum type="arabicPeriod"/>
            </a:pPr>
            <a:r>
              <a:rPr lang="en-IN" dirty="0">
                <a:latin typeface="Baskerville Old Face" pitchFamily="18" charset="0"/>
              </a:rPr>
              <a:t>OS</a:t>
            </a:r>
          </a:p>
          <a:p>
            <a:pPr marL="457200" indent="-457200">
              <a:buFont typeface="+mj-lt"/>
              <a:buAutoNum type="arabicPeriod"/>
            </a:pPr>
            <a:r>
              <a:rPr lang="en-IN" dirty="0">
                <a:latin typeface="Baskerville Old Face" pitchFamily="18" charset="0"/>
              </a:rPr>
              <a:t>SMTP Lib</a:t>
            </a:r>
          </a:p>
          <a:p>
            <a:pPr marL="457200" indent="-457200">
              <a:buFont typeface="+mj-lt"/>
              <a:buAutoNum type="arabicPeriod"/>
            </a:pPr>
            <a:r>
              <a:rPr lang="en-IN" dirty="0">
                <a:latin typeface="Baskerville Old Face" pitchFamily="18" charset="0"/>
              </a:rPr>
              <a:t>E-mail and MIME handling package</a:t>
            </a:r>
            <a:endParaRPr lang="en-US" dirty="0">
              <a:latin typeface="Baskerville Old Face" pitchFamily="18" charset="0"/>
            </a:endParaRPr>
          </a:p>
          <a:p>
            <a:endParaRPr lang="en-US" dirty="0">
              <a:latin typeface="Baskerville Old Face"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E-mail Notification</a:t>
            </a:r>
            <a:endParaRPr lang="en-US" b="1" dirty="0">
              <a:latin typeface="Calisto MT" pitchFamily="18" charset="0"/>
            </a:endParaRPr>
          </a:p>
        </p:txBody>
      </p:sp>
      <p:sp>
        <p:nvSpPr>
          <p:cNvPr id="3" name="Content Placeholder 2"/>
          <p:cNvSpPr>
            <a:spLocks noGrp="1"/>
          </p:cNvSpPr>
          <p:nvPr>
            <p:ph sz="quarter" idx="1"/>
          </p:nvPr>
        </p:nvSpPr>
        <p:spPr/>
        <p:txBody>
          <a:bodyPr>
            <a:normAutofit/>
          </a:bodyPr>
          <a:lstStyle/>
          <a:p>
            <a:r>
              <a:rPr lang="en-US" sz="2700" dirty="0">
                <a:latin typeface="Baskerville Old Face" pitchFamily="18" charset="0"/>
              </a:rPr>
              <a:t>In order to allow for email notifications to send, the OS needs a program that allows for emails to be sent.</a:t>
            </a:r>
          </a:p>
          <a:p>
            <a:r>
              <a:rPr lang="en-IN" sz="2700" dirty="0">
                <a:latin typeface="Baskerville Old Face" pitchFamily="18" charset="0"/>
              </a:rPr>
              <a:t>So we need 2 protocols for this operation</a:t>
            </a:r>
          </a:p>
          <a:p>
            <a:pPr>
              <a:buNone/>
            </a:pPr>
            <a:r>
              <a:rPr lang="en-IN" sz="2700" dirty="0">
                <a:latin typeface="Baskerville Old Face" pitchFamily="18" charset="0"/>
              </a:rPr>
              <a:t>	</a:t>
            </a:r>
            <a:r>
              <a:rPr lang="en-IN" sz="2700" dirty="0" err="1">
                <a:latin typeface="Baskerville Old Face" pitchFamily="18" charset="0"/>
              </a:rPr>
              <a:t>i.Simple</a:t>
            </a:r>
            <a:r>
              <a:rPr lang="en-IN" sz="2700" dirty="0">
                <a:latin typeface="Baskerville Old Face" pitchFamily="18" charset="0"/>
              </a:rPr>
              <a:t> Mail Transfer Protocol(SMTP).</a:t>
            </a:r>
          </a:p>
          <a:p>
            <a:pPr>
              <a:buNone/>
            </a:pPr>
            <a:r>
              <a:rPr lang="en-IN" sz="2700" dirty="0">
                <a:latin typeface="Baskerville Old Face" pitchFamily="18" charset="0"/>
              </a:rPr>
              <a:t>	</a:t>
            </a:r>
            <a:r>
              <a:rPr lang="en-IN" sz="2700" dirty="0" err="1">
                <a:latin typeface="Baskerville Old Face" pitchFamily="18" charset="0"/>
              </a:rPr>
              <a:t>ii.Multipurpose</a:t>
            </a:r>
            <a:r>
              <a:rPr lang="en-IN" sz="2700" dirty="0">
                <a:latin typeface="Baskerville Old Face" pitchFamily="18" charset="0"/>
              </a:rPr>
              <a:t> Internet Mail    Extension(MIME).</a:t>
            </a:r>
          </a:p>
          <a:p>
            <a:endParaRPr lang="en-US" sz="2700" dirty="0">
              <a:latin typeface="Baskerville Old Face"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615394" cy="714380"/>
          </a:xfrm>
        </p:spPr>
        <p:txBody>
          <a:bodyPr>
            <a:noAutofit/>
          </a:bodyPr>
          <a:lstStyle/>
          <a:p>
            <a:r>
              <a:rPr lang="en-IN" sz="2700" b="1" dirty="0">
                <a:latin typeface="Calisto MT" pitchFamily="18" charset="0"/>
              </a:rPr>
              <a:t>Simple Mail Transfer Protocol(SMTP)</a:t>
            </a:r>
            <a:endParaRPr lang="en-US" sz="2700" b="1" dirty="0">
              <a:latin typeface="Calisto MT" pitchFamily="18" charset="0"/>
            </a:endParaRPr>
          </a:p>
        </p:txBody>
      </p:sp>
      <p:sp>
        <p:nvSpPr>
          <p:cNvPr id="3" name="Content Placeholder 2"/>
          <p:cNvSpPr>
            <a:spLocks noGrp="1"/>
          </p:cNvSpPr>
          <p:nvPr>
            <p:ph sz="quarter" idx="1"/>
          </p:nvPr>
        </p:nvSpPr>
        <p:spPr>
          <a:xfrm>
            <a:off x="457200" y="1428736"/>
            <a:ext cx="7686700" cy="5045216"/>
          </a:xfrm>
        </p:spPr>
        <p:txBody>
          <a:bodyPr>
            <a:normAutofit/>
          </a:bodyPr>
          <a:lstStyle/>
          <a:p>
            <a:pPr fontAlgn="base"/>
            <a:r>
              <a:rPr lang="en-US" sz="2000" b="1" dirty="0">
                <a:latin typeface="Baskerville Old Face" pitchFamily="18" charset="0"/>
              </a:rPr>
              <a:t>SENDING EMAIL:</a:t>
            </a:r>
            <a:br>
              <a:rPr lang="en-US" dirty="0">
                <a:latin typeface="Baskerville Old Face" pitchFamily="18" charset="0"/>
              </a:rPr>
            </a:br>
            <a:r>
              <a:rPr lang="en-US" dirty="0">
                <a:latin typeface="Baskerville Old Face" pitchFamily="18" charset="0"/>
              </a:rPr>
              <a:t>The message which is sent across consists of a header and the body. It’s used to send message which is a sequence of ASCII characters.</a:t>
            </a:r>
          </a:p>
          <a:p>
            <a:pPr fontAlgn="base"/>
            <a:r>
              <a:rPr lang="en-US" sz="2000" b="1" dirty="0">
                <a:latin typeface="Baskerville Old Face" pitchFamily="18" charset="0"/>
              </a:rPr>
              <a:t>RECEIVING EMAIL:</a:t>
            </a:r>
            <a:br>
              <a:rPr lang="en-US" dirty="0">
                <a:latin typeface="Baskerville Old Face" pitchFamily="18" charset="0"/>
              </a:rPr>
            </a:br>
            <a:r>
              <a:rPr lang="en-US" dirty="0">
                <a:latin typeface="Baskerville Old Face" pitchFamily="18" charset="0"/>
              </a:rPr>
              <a:t>The user agent at the server side checks the mailboxes at a particular time of intervals. If any information is received it informs the user about the mail.</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642918"/>
            <a:ext cx="8686800" cy="838200"/>
          </a:xfrm>
        </p:spPr>
        <p:txBody>
          <a:bodyPr>
            <a:normAutofit fontScale="90000"/>
          </a:bodyPr>
          <a:lstStyle/>
          <a:p>
            <a:r>
              <a:rPr lang="fr-FR" sz="2800" b="1" dirty="0">
                <a:latin typeface="Calisto MT" pitchFamily="18" charset="0"/>
              </a:rPr>
              <a:t>Multipurpose Internet Mail Extension (MIME) Protocol</a:t>
            </a:r>
            <a:endParaRPr lang="en-US" b="1" dirty="0">
              <a:latin typeface="Calisto MT" pitchFamily="18" charset="0"/>
            </a:endParaRPr>
          </a:p>
        </p:txBody>
      </p:sp>
      <p:sp>
        <p:nvSpPr>
          <p:cNvPr id="3" name="Content Placeholder 2"/>
          <p:cNvSpPr>
            <a:spLocks noGrp="1"/>
          </p:cNvSpPr>
          <p:nvPr>
            <p:ph sz="quarter" idx="1"/>
          </p:nvPr>
        </p:nvSpPr>
        <p:spPr/>
        <p:txBody>
          <a:bodyPr>
            <a:normAutofit/>
          </a:bodyPr>
          <a:lstStyle/>
          <a:p>
            <a:r>
              <a:rPr lang="id-ID" dirty="0">
                <a:latin typeface="Baskerville Old Face" pitchFamily="18" charset="0"/>
              </a:rPr>
              <a:t>M</a:t>
            </a:r>
            <a:r>
              <a:rPr lang="en-US" dirty="0">
                <a:latin typeface="Baskerville Old Face" pitchFamily="18" charset="0"/>
              </a:rPr>
              <a:t>IME is a kind of add on or a supplementary protocol which allows non-ASCII data to be sent through SMTP.</a:t>
            </a:r>
          </a:p>
          <a:p>
            <a:r>
              <a:rPr lang="en-US" b="1" dirty="0">
                <a:latin typeface="Baskerville Old Face" pitchFamily="18" charset="0"/>
              </a:rPr>
              <a:t>Features of MIME –</a:t>
            </a:r>
            <a:endParaRPr lang="id-ID" b="1" dirty="0">
              <a:latin typeface="Baskerville Old Face" pitchFamily="18" charset="0"/>
            </a:endParaRPr>
          </a:p>
          <a:p>
            <a:pPr marL="457200" indent="-457200" fontAlgn="base">
              <a:buFont typeface="+mj-lt"/>
              <a:buAutoNum type="arabicPeriod"/>
            </a:pPr>
            <a:r>
              <a:rPr lang="en-US" dirty="0">
                <a:latin typeface="Baskerville Old Face" pitchFamily="18" charset="0"/>
              </a:rPr>
              <a:t>It is able to send multiple attachments with a single message.</a:t>
            </a:r>
            <a:endParaRPr lang="id-ID" dirty="0">
              <a:latin typeface="Baskerville Old Face" pitchFamily="18" charset="0"/>
            </a:endParaRPr>
          </a:p>
          <a:p>
            <a:pPr marL="457200" indent="-457200" fontAlgn="base">
              <a:buFont typeface="+mj-lt"/>
              <a:buAutoNum type="arabicPeriod"/>
            </a:pPr>
            <a:r>
              <a:rPr lang="en-US" dirty="0">
                <a:latin typeface="Baskerville Old Face" pitchFamily="18" charset="0"/>
              </a:rPr>
              <a:t>Unlimited message length.</a:t>
            </a:r>
            <a:endParaRPr lang="id-ID" dirty="0">
              <a:latin typeface="Baskerville Old Face" pitchFamily="18" charset="0"/>
            </a:endParaRPr>
          </a:p>
          <a:p>
            <a:pPr marL="457200" indent="-457200" fontAlgn="base">
              <a:buFont typeface="+mj-lt"/>
              <a:buAutoNum type="arabicPeriod"/>
            </a:pPr>
            <a:r>
              <a:rPr lang="id-ID" dirty="0">
                <a:latin typeface="Baskerville Old Face" pitchFamily="18" charset="0"/>
              </a:rPr>
              <a:t>B</a:t>
            </a:r>
            <a:r>
              <a:rPr lang="en-US" dirty="0" err="1">
                <a:latin typeface="Baskerville Old Face" pitchFamily="18" charset="0"/>
              </a:rPr>
              <a:t>inary</a:t>
            </a:r>
            <a:r>
              <a:rPr lang="en-US" dirty="0">
                <a:latin typeface="Baskerville Old Face" pitchFamily="18" charset="0"/>
              </a:rPr>
              <a:t> attachments (executables, images, audio files) which may be divided if needed.</a:t>
            </a:r>
          </a:p>
          <a:p>
            <a:endParaRPr lang="en-US" dirty="0">
              <a:latin typeface="Baskerville Old Face"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2800" b="1" dirty="0">
                <a:latin typeface="Calisto MT" pitchFamily="18" charset="0"/>
              </a:rPr>
              <a:t>Working of MIME</a:t>
            </a:r>
            <a:endParaRPr lang="en-US" b="1" dirty="0">
              <a:latin typeface="Calisto MT" pitchFamily="18" charset="0"/>
            </a:endParaRPr>
          </a:p>
        </p:txBody>
      </p:sp>
      <p:pic>
        <p:nvPicPr>
          <p:cNvPr id="4" name="Content Placeholder 3">
            <a:extLst>
              <a:ext uri="{FF2B5EF4-FFF2-40B4-BE49-F238E27FC236}">
                <a16:creationId xmlns:a16="http://schemas.microsoft.com/office/drawing/2014/main" id="{27A4735B-7028-4BB9-81B3-3339FF3EFFF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01922" y="1834809"/>
            <a:ext cx="6613350" cy="42472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642918"/>
            <a:ext cx="8686800" cy="838200"/>
          </a:xfrm>
        </p:spPr>
        <p:txBody>
          <a:bodyPr>
            <a:noAutofit/>
          </a:bodyPr>
          <a:lstStyle/>
          <a:p>
            <a:r>
              <a:rPr lang="en-IN" sz="2500" b="1" dirty="0">
                <a:latin typeface="Calisto MT" pitchFamily="18" charset="0"/>
              </a:rPr>
              <a:t>Flowchart for Object detection &amp; E-mail Notification</a:t>
            </a:r>
            <a:endParaRPr lang="en-US" sz="2500" b="1" dirty="0">
              <a:latin typeface="Calisto MT" pitchFamily="18" charset="0"/>
            </a:endParaRPr>
          </a:p>
        </p:txBody>
      </p:sp>
      <p:pic>
        <p:nvPicPr>
          <p:cNvPr id="4" name="Content Placeholder 3" descr="flowchart.jpeg"/>
          <p:cNvPicPr>
            <a:picLocks noGrp="1" noChangeAspect="1"/>
          </p:cNvPicPr>
          <p:nvPr>
            <p:ph sz="quarter" idx="1"/>
          </p:nvPr>
        </p:nvPicPr>
        <p:blipFill>
          <a:blip r:embed="rId2"/>
          <a:stretch>
            <a:fillRect/>
          </a:stretch>
        </p:blipFill>
        <p:spPr>
          <a:xfrm>
            <a:off x="730118" y="1600200"/>
            <a:ext cx="6921764" cy="48736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Calisto MT" pitchFamily="18" charset="0"/>
              </a:rPr>
              <a:t>Flowchart for Door Unlocking</a:t>
            </a:r>
            <a:endParaRPr lang="en-US" b="1" dirty="0">
              <a:latin typeface="Calisto MT" pitchFamily="18" charset="0"/>
            </a:endParaRPr>
          </a:p>
        </p:txBody>
      </p:sp>
      <p:pic>
        <p:nvPicPr>
          <p:cNvPr id="2050" name="Picture 2" descr="C:\Users\Arvind\Downloads\door unlock.jpeg"/>
          <p:cNvPicPr>
            <a:picLocks noGrp="1" noChangeAspect="1" noChangeArrowheads="1"/>
          </p:cNvPicPr>
          <p:nvPr>
            <p:ph sz="quarter" idx="1"/>
          </p:nvPr>
        </p:nvPicPr>
        <p:blipFill>
          <a:blip r:embed="rId2"/>
          <a:stretch>
            <a:fillRect/>
          </a:stretch>
        </p:blipFill>
        <p:spPr bwMode="auto">
          <a:xfrm>
            <a:off x="457200" y="1624867"/>
            <a:ext cx="7467600" cy="4824291"/>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sto MT" pitchFamily="18" charset="0"/>
              </a:rPr>
              <a:t>ALGORITHM FOR DOOR UNLOCKING</a:t>
            </a:r>
          </a:p>
        </p:txBody>
      </p:sp>
      <p:sp>
        <p:nvSpPr>
          <p:cNvPr id="3" name="Content Placeholder 2"/>
          <p:cNvSpPr>
            <a:spLocks noGrp="1"/>
          </p:cNvSpPr>
          <p:nvPr>
            <p:ph sz="quarter" idx="1"/>
          </p:nvPr>
        </p:nvSpPr>
        <p:spPr/>
        <p:txBody>
          <a:bodyPr>
            <a:normAutofit/>
          </a:bodyPr>
          <a:lstStyle/>
          <a:p>
            <a:r>
              <a:rPr lang="en-US" dirty="0">
                <a:latin typeface="Baskerville Old Face" pitchFamily="18" charset="0"/>
              </a:rPr>
              <a:t>Read PIR Sensor.</a:t>
            </a:r>
          </a:p>
          <a:p>
            <a:r>
              <a:rPr lang="en-US" dirty="0">
                <a:latin typeface="Baskerville Old Face" pitchFamily="18" charset="0"/>
              </a:rPr>
              <a:t>If any human is detected then capture image and run face recognition.</a:t>
            </a:r>
          </a:p>
          <a:p>
            <a:r>
              <a:rPr lang="en-US" dirty="0">
                <a:latin typeface="Baskerville Old Face" pitchFamily="18" charset="0"/>
              </a:rPr>
              <a:t>If captured face is recognized then unlock the door or else keep it locked and keep reading PIR sensor.</a:t>
            </a:r>
          </a:p>
          <a:p>
            <a:r>
              <a:rPr lang="en-US" dirty="0">
                <a:latin typeface="Baskerville Old Face" pitchFamily="18" charset="0"/>
              </a:rPr>
              <a:t>Wait for a specified time and lock the door.</a:t>
            </a:r>
          </a:p>
          <a:p>
            <a:r>
              <a:rPr lang="en-US" dirty="0">
                <a:latin typeface="Baskerville Old Face" pitchFamily="18" charset="0"/>
              </a:rPr>
              <a:t>Repeat.</a:t>
            </a:r>
            <a:br>
              <a:rPr lang="en-US" b="1" dirty="0">
                <a:latin typeface="Baskerville Old Face" pitchFamily="18" charset="0"/>
              </a:rPr>
            </a:br>
            <a:endParaRPr lang="en-US" dirty="0">
              <a:latin typeface="Baskerville Old Face" pitchFamily="18" charset="0"/>
            </a:endParaRPr>
          </a:p>
          <a:p>
            <a:endParaRPr lang="en-US" dirty="0">
              <a:latin typeface="Baskerville Old Fac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Problem Statement</a:t>
            </a:r>
            <a:endParaRPr lang="en-US" b="1" dirty="0">
              <a:latin typeface="Calisto MT" pitchFamily="18" charset="0"/>
            </a:endParaRPr>
          </a:p>
        </p:txBody>
      </p:sp>
      <p:sp>
        <p:nvSpPr>
          <p:cNvPr id="3" name="Content Placeholder 2"/>
          <p:cNvSpPr>
            <a:spLocks noGrp="1"/>
          </p:cNvSpPr>
          <p:nvPr>
            <p:ph sz="quarter" idx="1"/>
          </p:nvPr>
        </p:nvSpPr>
        <p:spPr/>
        <p:txBody>
          <a:bodyPr>
            <a:normAutofit/>
          </a:bodyPr>
          <a:lstStyle/>
          <a:p>
            <a:r>
              <a:rPr lang="en-US" dirty="0">
                <a:latin typeface="Baskerville Old Face" pitchFamily="18" charset="0"/>
              </a:rPr>
              <a:t>In the world of emerging technologies security became an essential component to avoid information theft, and violation of privacy. </a:t>
            </a:r>
          </a:p>
          <a:p>
            <a:r>
              <a:rPr lang="en-US" dirty="0">
                <a:latin typeface="Baskerville Old Face" pitchFamily="18" charset="0"/>
              </a:rPr>
              <a:t>This project will implement a simple anti-theft security system for any remote area. </a:t>
            </a:r>
          </a:p>
          <a:p>
            <a:r>
              <a:rPr lang="en-US" dirty="0">
                <a:latin typeface="Baskerville Old Face" pitchFamily="18" charset="0"/>
              </a:rPr>
              <a:t>This feature can avoid unauthorized person to take control of the system or gain access to that remote area.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latin typeface="Calisto MT" pitchFamily="18" charset="0"/>
              </a:rPr>
              <a:t>CODE IMPLEMENTATION</a:t>
            </a:r>
            <a:endParaRPr lang="en-US" dirty="0">
              <a:latin typeface="Calisto MT" pitchFamily="18" charset="0"/>
            </a:endParaRPr>
          </a:p>
        </p:txBody>
      </p:sp>
      <p:sp>
        <p:nvSpPr>
          <p:cNvPr id="3" name="Content Placeholder 2"/>
          <p:cNvSpPr>
            <a:spLocks noGrp="1"/>
          </p:cNvSpPr>
          <p:nvPr>
            <p:ph sz="quarter" idx="1"/>
          </p:nvPr>
        </p:nvSpPr>
        <p:spPr/>
        <p:txBody>
          <a:bodyPr/>
          <a:lstStyle/>
          <a:p>
            <a:pPr marL="457200" indent="-457200">
              <a:buFont typeface="+mj-lt"/>
              <a:buAutoNum type="arabicPeriod"/>
            </a:pPr>
            <a:r>
              <a:rPr lang="en-IN" dirty="0">
                <a:latin typeface="Baskerville Old Face" pitchFamily="18" charset="0"/>
              </a:rPr>
              <a:t>datasetcreate.py</a:t>
            </a:r>
          </a:p>
          <a:p>
            <a:pPr marL="457200" indent="-457200">
              <a:buFont typeface="+mj-lt"/>
              <a:buAutoNum type="arabicPeriod"/>
            </a:pPr>
            <a:r>
              <a:rPr lang="en-IN" dirty="0">
                <a:latin typeface="Baskerville Old Face" pitchFamily="18" charset="0"/>
              </a:rPr>
              <a:t>trainer.py</a:t>
            </a:r>
          </a:p>
          <a:p>
            <a:pPr marL="457200" indent="-457200">
              <a:buFont typeface="+mj-lt"/>
              <a:buAutoNum type="arabicPeriod"/>
            </a:pPr>
            <a:r>
              <a:rPr lang="id-ID" dirty="0">
                <a:latin typeface="Baskerville Old Face" pitchFamily="18" charset="0"/>
              </a:rPr>
              <a:t>raspFunctions.py</a:t>
            </a:r>
            <a:endParaRPr lang="en-IN" dirty="0">
              <a:latin typeface="Baskerville Old Face" pitchFamily="18" charset="0"/>
            </a:endParaRPr>
          </a:p>
          <a:p>
            <a:pPr marL="457200" indent="-457200">
              <a:buFont typeface="+mj-lt"/>
              <a:buAutoNum type="arabicPeriod"/>
            </a:pPr>
            <a:r>
              <a:rPr lang="id-ID" dirty="0">
                <a:latin typeface="Baskerville Old Face" pitchFamily="18" charset="0"/>
              </a:rPr>
              <a:t>main.py</a:t>
            </a:r>
            <a:endParaRPr lang="en-US" dirty="0">
              <a:latin typeface="Baskerville Old Face"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Advantages</a:t>
            </a:r>
            <a:endParaRPr lang="en-US" b="1" dirty="0">
              <a:latin typeface="Calisto MT" pitchFamily="18" charset="0"/>
            </a:endParaRPr>
          </a:p>
        </p:txBody>
      </p:sp>
      <p:sp>
        <p:nvSpPr>
          <p:cNvPr id="3" name="Content Placeholder 2"/>
          <p:cNvSpPr>
            <a:spLocks noGrp="1"/>
          </p:cNvSpPr>
          <p:nvPr>
            <p:ph sz="quarter" idx="1"/>
          </p:nvPr>
        </p:nvSpPr>
        <p:spPr/>
        <p:txBody>
          <a:bodyPr/>
          <a:lstStyle/>
          <a:p>
            <a:pPr lvl="0"/>
            <a:r>
              <a:rPr lang="en-IN" dirty="0">
                <a:latin typeface="Baskerville Old Face" pitchFamily="18" charset="0"/>
              </a:rPr>
              <a:t>It can be used to monitor private properties from wherever they are in the world.</a:t>
            </a:r>
            <a:endParaRPr lang="en-US" dirty="0">
              <a:latin typeface="Baskerville Old Face" pitchFamily="18" charset="0"/>
            </a:endParaRPr>
          </a:p>
          <a:p>
            <a:pPr lvl="0"/>
            <a:r>
              <a:rPr lang="en-IN" dirty="0">
                <a:latin typeface="Baskerville Old Face" pitchFamily="18" charset="0"/>
              </a:rPr>
              <a:t>Maintain records of authorised users.</a:t>
            </a:r>
            <a:endParaRPr lang="en-US" dirty="0">
              <a:latin typeface="Baskerville Old Face" pitchFamily="18" charset="0"/>
            </a:endParaRPr>
          </a:p>
          <a:p>
            <a:pPr lvl="0"/>
            <a:r>
              <a:rPr lang="en-IN" dirty="0">
                <a:latin typeface="Baskerville Old Face" pitchFamily="18" charset="0"/>
              </a:rPr>
              <a:t>Helps user to take instant right decisions whenever an intruder is found.</a:t>
            </a:r>
            <a:endParaRPr lang="en-US" dirty="0">
              <a:latin typeface="Baskerville Old Face" pitchFamily="18" charset="0"/>
            </a:endParaRPr>
          </a:p>
          <a:p>
            <a:pPr lvl="0"/>
            <a:r>
              <a:rPr lang="en-IN" dirty="0">
                <a:latin typeface="Baskerville Old Face" pitchFamily="18" charset="0"/>
              </a:rPr>
              <a:t>This comes at a low cost compared to CCTV.</a:t>
            </a:r>
            <a:endParaRPr lang="en-US" dirty="0">
              <a:latin typeface="Baskerville Old Face" pitchFamily="18" charset="0"/>
            </a:endParaRPr>
          </a:p>
          <a:p>
            <a:endParaRPr lang="en-US" dirty="0">
              <a:latin typeface="Baskerville Old Face"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Disadvantages</a:t>
            </a:r>
            <a:endParaRPr lang="en-US" b="1" dirty="0">
              <a:latin typeface="Calisto MT" pitchFamily="18" charset="0"/>
            </a:endParaRPr>
          </a:p>
        </p:txBody>
      </p:sp>
      <p:sp>
        <p:nvSpPr>
          <p:cNvPr id="3" name="Content Placeholder 2"/>
          <p:cNvSpPr>
            <a:spLocks noGrp="1"/>
          </p:cNvSpPr>
          <p:nvPr>
            <p:ph sz="quarter" idx="1"/>
          </p:nvPr>
        </p:nvSpPr>
        <p:spPr/>
        <p:txBody>
          <a:bodyPr/>
          <a:lstStyle/>
          <a:p>
            <a:pPr lvl="0"/>
            <a:r>
              <a:rPr lang="en-IN" dirty="0">
                <a:latin typeface="Baskerville Old Face" pitchFamily="18" charset="0"/>
              </a:rPr>
              <a:t>The camera can be vulnerable </a:t>
            </a:r>
            <a:r>
              <a:rPr lang="en-IN" dirty="0" err="1">
                <a:latin typeface="Baskerville Old Face" pitchFamily="18" charset="0"/>
              </a:rPr>
              <a:t>i.e</a:t>
            </a:r>
            <a:r>
              <a:rPr lang="en-IN" dirty="0">
                <a:latin typeface="Baskerville Old Face" pitchFamily="18" charset="0"/>
              </a:rPr>
              <a:t> can be stolen/damaged.</a:t>
            </a:r>
            <a:endParaRPr lang="en-US" dirty="0">
              <a:latin typeface="Baskerville Old Face" pitchFamily="18" charset="0"/>
            </a:endParaRPr>
          </a:p>
          <a:p>
            <a:pPr lvl="0"/>
            <a:r>
              <a:rPr lang="en-IN" dirty="0">
                <a:latin typeface="Baskerville Old Face" pitchFamily="18" charset="0"/>
              </a:rPr>
              <a:t>Privacy is an issue.</a:t>
            </a:r>
            <a:endParaRPr lang="en-US" dirty="0">
              <a:latin typeface="Baskerville Old Face" pitchFamily="18" charset="0"/>
            </a:endParaRPr>
          </a:p>
          <a:p>
            <a:pPr>
              <a:buNone/>
            </a:pPr>
            <a:endParaRPr lang="en-US" dirty="0">
              <a:latin typeface="Baskerville Old Face"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Applications</a:t>
            </a:r>
            <a:endParaRPr lang="en-US" b="1" dirty="0">
              <a:latin typeface="Calisto MT" pitchFamily="18" charset="0"/>
            </a:endParaRPr>
          </a:p>
        </p:txBody>
      </p:sp>
      <p:sp>
        <p:nvSpPr>
          <p:cNvPr id="3" name="Content Placeholder 2"/>
          <p:cNvSpPr>
            <a:spLocks noGrp="1"/>
          </p:cNvSpPr>
          <p:nvPr>
            <p:ph sz="quarter" idx="1"/>
          </p:nvPr>
        </p:nvSpPr>
        <p:spPr/>
        <p:txBody>
          <a:bodyPr/>
          <a:lstStyle/>
          <a:p>
            <a:pPr lvl="0"/>
            <a:r>
              <a:rPr lang="en-IN" dirty="0">
                <a:latin typeface="Baskerville Old Face" pitchFamily="18" charset="0"/>
              </a:rPr>
              <a:t>It provides security for houses, industries &amp; educational institutes etc.</a:t>
            </a:r>
            <a:endParaRPr lang="en-US" dirty="0">
              <a:latin typeface="Baskerville Old Face" pitchFamily="18" charset="0"/>
            </a:endParaRPr>
          </a:p>
          <a:p>
            <a:pPr lvl="0"/>
            <a:r>
              <a:rPr lang="en-IN" dirty="0">
                <a:latin typeface="Baskerville Old Face" pitchFamily="18" charset="0"/>
              </a:rPr>
              <a:t>It can be used to keep track on the users.</a:t>
            </a:r>
            <a:endParaRPr lang="en-US" dirty="0">
              <a:latin typeface="Baskerville Old Face" pitchFamily="18" charset="0"/>
            </a:endParaRPr>
          </a:p>
          <a:p>
            <a:pPr lvl="0"/>
            <a:r>
              <a:rPr lang="en-IN" dirty="0">
                <a:latin typeface="Baskerville Old Face" pitchFamily="18" charset="0"/>
              </a:rPr>
              <a:t>It can be used to monitor any remote area.</a:t>
            </a:r>
            <a:endParaRPr lang="en-US" dirty="0">
              <a:latin typeface="Baskerville Old Face" pitchFamily="18" charset="0"/>
            </a:endParaRPr>
          </a:p>
          <a:p>
            <a:endParaRPr lang="en-US" dirty="0">
              <a:latin typeface="Baskerville Old Face"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References</a:t>
            </a:r>
            <a:endParaRPr lang="en-US" b="1" dirty="0">
              <a:latin typeface="Calisto MT" pitchFamily="18" charset="0"/>
            </a:endParaRPr>
          </a:p>
        </p:txBody>
      </p:sp>
      <p:sp>
        <p:nvSpPr>
          <p:cNvPr id="3" name="Content Placeholder 2"/>
          <p:cNvSpPr>
            <a:spLocks noGrp="1"/>
          </p:cNvSpPr>
          <p:nvPr>
            <p:ph sz="quarter" idx="1"/>
          </p:nvPr>
        </p:nvSpPr>
        <p:spPr/>
        <p:txBody>
          <a:bodyPr>
            <a:normAutofit/>
          </a:bodyPr>
          <a:lstStyle/>
          <a:p>
            <a:r>
              <a:rPr lang="en-US" sz="1900" dirty="0">
                <a:latin typeface="Baskerville Old Face" pitchFamily="18" charset="0"/>
              </a:rPr>
              <a:t>1. M. Peter and H. David, “Learn Raspberry Pi with Linux” </a:t>
            </a:r>
            <a:r>
              <a:rPr lang="en-US" sz="1900" dirty="0" err="1">
                <a:latin typeface="Baskerville Old Face" pitchFamily="18" charset="0"/>
              </a:rPr>
              <a:t>Apress</a:t>
            </a:r>
            <a:r>
              <a:rPr lang="en-US" sz="1900" dirty="0">
                <a:latin typeface="Baskerville Old Face" pitchFamily="18" charset="0"/>
              </a:rPr>
              <a:t>, 2012.</a:t>
            </a:r>
          </a:p>
          <a:p>
            <a:r>
              <a:rPr lang="en-US" sz="1900" dirty="0">
                <a:latin typeface="Baskerville Old Face" pitchFamily="18" charset="0"/>
              </a:rPr>
              <a:t>2. P. S. </a:t>
            </a:r>
            <a:r>
              <a:rPr lang="en-US" sz="1900" dirty="0" err="1">
                <a:latin typeface="Baskerville Old Face" pitchFamily="18" charset="0"/>
              </a:rPr>
              <a:t>Dhake</a:t>
            </a:r>
            <a:r>
              <a:rPr lang="en-US" sz="1900" dirty="0">
                <a:latin typeface="Baskerville Old Face" pitchFamily="18" charset="0"/>
              </a:rPr>
              <a:t> and B. </a:t>
            </a:r>
            <a:r>
              <a:rPr lang="en-US" sz="1900" dirty="0" err="1">
                <a:latin typeface="Baskerville Old Face" pitchFamily="18" charset="0"/>
              </a:rPr>
              <a:t>Sumedha</a:t>
            </a:r>
            <a:r>
              <a:rPr lang="en-US" sz="1900" dirty="0">
                <a:latin typeface="Baskerville Old Face" pitchFamily="18" charset="0"/>
              </a:rPr>
              <a:t> S., “Embedded Surveillance System Using PIR Sensor.,” vol. No. 02, no. 3, 2014.</a:t>
            </a:r>
          </a:p>
          <a:p>
            <a:r>
              <a:rPr lang="en-US" sz="1900" dirty="0">
                <a:latin typeface="Baskerville Old Face" pitchFamily="18" charset="0"/>
              </a:rPr>
              <a:t>3. J. D., “Real Time Embedded Network And SMS Alerting system,” Jun. 2014</a:t>
            </a:r>
          </a:p>
          <a:p>
            <a:pPr lvl="0"/>
            <a:r>
              <a:rPr lang="en-IN" sz="1900" dirty="0" err="1">
                <a:latin typeface="Baskerville Old Face" pitchFamily="18" charset="0"/>
              </a:rPr>
              <a:t>Russel</a:t>
            </a:r>
            <a:r>
              <a:rPr lang="en-IN" sz="1900" dirty="0">
                <a:latin typeface="Baskerville Old Face" pitchFamily="18" charset="0"/>
              </a:rPr>
              <a:t>, S. and </a:t>
            </a:r>
            <a:r>
              <a:rPr lang="en-IN" sz="1900" dirty="0" err="1">
                <a:latin typeface="Baskerville Old Face" pitchFamily="18" charset="0"/>
              </a:rPr>
              <a:t>Norvig</a:t>
            </a:r>
            <a:r>
              <a:rPr lang="en-IN" sz="1900" dirty="0">
                <a:latin typeface="Baskerville Old Face" pitchFamily="18" charset="0"/>
              </a:rPr>
              <a:t>, P. (2003). </a:t>
            </a:r>
            <a:r>
              <a:rPr lang="en-IN" sz="1900" dirty="0" err="1">
                <a:latin typeface="Baskerville Old Face" pitchFamily="18" charset="0"/>
              </a:rPr>
              <a:t>Artifiical</a:t>
            </a:r>
            <a:r>
              <a:rPr lang="en-IN" sz="1900" dirty="0">
                <a:latin typeface="Baskerville Old Face" pitchFamily="18" charset="0"/>
              </a:rPr>
              <a:t> Intelligence: A Modern Approach. 2nd Edition. New York: Prentice-Hall.</a:t>
            </a:r>
            <a:endParaRPr lang="en-US" sz="1900" dirty="0">
              <a:latin typeface="Baskerville Old Face" pitchFamily="18" charset="0"/>
            </a:endParaRPr>
          </a:p>
          <a:p>
            <a:pPr lvl="0"/>
            <a:r>
              <a:rPr lang="en-IN" sz="1900" dirty="0" err="1">
                <a:latin typeface="Baskerville Old Face" pitchFamily="18" charset="0"/>
              </a:rPr>
              <a:t>Schmidhuber</a:t>
            </a:r>
            <a:r>
              <a:rPr lang="en-IN" sz="1900" dirty="0">
                <a:latin typeface="Baskerville Old Face" pitchFamily="18" charset="0"/>
              </a:rPr>
              <a:t>, J. (2015). Deep Learning in Neural Networks: An Overview. Neural Networks 61: 85-117.</a:t>
            </a:r>
            <a:endParaRPr lang="en-US" sz="1900" dirty="0">
              <a:latin typeface="Baskerville Old Face" pitchFamily="18" charset="0"/>
            </a:endParaRPr>
          </a:p>
          <a:p>
            <a:pPr lvl="0"/>
            <a:r>
              <a:rPr lang="en-IN" sz="1900" dirty="0">
                <a:latin typeface="Baskerville Old Face" pitchFamily="18" charset="0"/>
              </a:rPr>
              <a:t>Adrian </a:t>
            </a:r>
            <a:r>
              <a:rPr lang="en-IN" sz="1900" dirty="0" err="1">
                <a:latin typeface="Baskerville Old Face" pitchFamily="18" charset="0"/>
              </a:rPr>
              <a:t>Rosebrock</a:t>
            </a:r>
            <a:r>
              <a:rPr lang="en-IN" sz="1900" dirty="0">
                <a:latin typeface="Baskerville Old Face" pitchFamily="18" charset="0"/>
              </a:rPr>
              <a:t> (2018). Face detection with </a:t>
            </a:r>
            <a:r>
              <a:rPr lang="en-IN" sz="1900" dirty="0" err="1">
                <a:latin typeface="Baskerville Old Face" pitchFamily="18" charset="0"/>
              </a:rPr>
              <a:t>OpenCV</a:t>
            </a:r>
            <a:r>
              <a:rPr lang="en-IN" sz="1900" dirty="0">
                <a:latin typeface="Baskerville Old Face" pitchFamily="18" charset="0"/>
              </a:rPr>
              <a:t> and deep learning. www.pyimagesearch.com</a:t>
            </a:r>
            <a:endParaRPr lang="en-US" sz="1900" dirty="0">
              <a:latin typeface="Baskerville Old Face" pitchFamily="18" charset="0"/>
            </a:endParaRPr>
          </a:p>
          <a:p>
            <a:pPr lvl="0"/>
            <a:r>
              <a:rPr lang="en-IN" sz="1900" dirty="0" err="1">
                <a:latin typeface="Baskerville Old Face" pitchFamily="18" charset="0"/>
              </a:rPr>
              <a:t>Arjun</a:t>
            </a:r>
            <a:r>
              <a:rPr lang="en-IN" sz="1900" dirty="0">
                <a:latin typeface="Baskerville Old Face" pitchFamily="18" charset="0"/>
              </a:rPr>
              <a:t> Krishna </a:t>
            </a:r>
            <a:r>
              <a:rPr lang="en-IN" sz="1900" dirty="0" err="1">
                <a:latin typeface="Baskerville Old Face" pitchFamily="18" charset="0"/>
              </a:rPr>
              <a:t>Babu</a:t>
            </a:r>
            <a:r>
              <a:rPr lang="en-IN" sz="1900" dirty="0">
                <a:latin typeface="Baskerville Old Face" pitchFamily="18" charset="0"/>
              </a:rPr>
              <a:t> (2016). Send Emails Using Python.</a:t>
            </a:r>
            <a:r>
              <a:rPr lang="en-US" sz="1900" dirty="0">
                <a:latin typeface="Baskerville Old Face" pitchFamily="18" charset="0"/>
              </a:rPr>
              <a:t> </a:t>
            </a:r>
            <a:r>
              <a:rPr lang="en-IN" sz="1900" dirty="0">
                <a:latin typeface="Baskerville Old Face" pitchFamily="18" charset="0"/>
              </a:rPr>
              <a:t>freecodecamp.org</a:t>
            </a:r>
            <a:endParaRPr lang="en-US" sz="1900" dirty="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Objective</a:t>
            </a:r>
            <a:endParaRPr lang="en-US" b="1" dirty="0">
              <a:latin typeface="Calisto MT" pitchFamily="18" charset="0"/>
            </a:endParaRPr>
          </a:p>
        </p:txBody>
      </p:sp>
      <p:sp>
        <p:nvSpPr>
          <p:cNvPr id="3" name="Content Placeholder 2"/>
          <p:cNvSpPr>
            <a:spLocks noGrp="1"/>
          </p:cNvSpPr>
          <p:nvPr>
            <p:ph sz="quarter" idx="1"/>
          </p:nvPr>
        </p:nvSpPr>
        <p:spPr>
          <a:xfrm>
            <a:off x="457200" y="1600200"/>
            <a:ext cx="8258204" cy="4873752"/>
          </a:xfrm>
        </p:spPr>
        <p:txBody>
          <a:bodyPr>
            <a:normAutofit/>
          </a:bodyPr>
          <a:lstStyle/>
          <a:p>
            <a:pPr lvl="0"/>
            <a:r>
              <a:rPr lang="en-US" dirty="0">
                <a:latin typeface="Baskerville Old Face" pitchFamily="18" charset="0"/>
              </a:rPr>
              <a:t>To study and describe how the Raspberry Pi can be interfaced with a motion detector and Pi camera. </a:t>
            </a:r>
          </a:p>
          <a:p>
            <a:pPr lvl="0"/>
            <a:r>
              <a:rPr lang="en-US" dirty="0">
                <a:latin typeface="Baskerville Old Face" pitchFamily="18" charset="0"/>
              </a:rPr>
              <a:t>To study how a Raspberry Pi can be programmed so as to be able to send an email to a prescribed </a:t>
            </a:r>
            <a:r>
              <a:rPr lang="en-US" dirty="0" err="1">
                <a:latin typeface="Baskerville Old Face" pitchFamily="18" charset="0"/>
              </a:rPr>
              <a:t>mailhub</a:t>
            </a:r>
            <a:r>
              <a:rPr lang="en-US" dirty="0">
                <a:latin typeface="Baskerville Old Face" pitchFamily="18" charset="0"/>
              </a:rPr>
              <a:t>, if any unauthorized person is detected, and the door is automatically locked.</a:t>
            </a:r>
          </a:p>
          <a:p>
            <a:pPr lvl="0"/>
            <a:r>
              <a:rPr lang="en-US" dirty="0">
                <a:latin typeface="Baskerville Old Face" pitchFamily="18" charset="0"/>
              </a:rPr>
              <a:t>To develop and build a prototype of the surveillance system based on the Raspberry Pi SBC.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Calisto MT" pitchFamily="18" charset="0"/>
              </a:rPr>
              <a:t>Block Diagram of Security System</a:t>
            </a:r>
            <a:endParaRPr lang="en-US" b="1" dirty="0">
              <a:latin typeface="Calisto MT" pitchFamily="18" charset="0"/>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1391862" y="1600200"/>
            <a:ext cx="5598275" cy="48736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Hardware Components</a:t>
            </a:r>
            <a:endParaRPr lang="en-US" b="1" dirty="0">
              <a:latin typeface="Calisto MT" pitchFamily="18" charset="0"/>
            </a:endParaRPr>
          </a:p>
        </p:txBody>
      </p:sp>
      <p:sp>
        <p:nvSpPr>
          <p:cNvPr id="3" name="Content Placeholder 2"/>
          <p:cNvSpPr>
            <a:spLocks noGrp="1"/>
          </p:cNvSpPr>
          <p:nvPr>
            <p:ph sz="quarter" idx="1"/>
          </p:nvPr>
        </p:nvSpPr>
        <p:spPr/>
        <p:txBody>
          <a:bodyPr/>
          <a:lstStyle/>
          <a:p>
            <a:r>
              <a:rPr lang="en-IN" dirty="0">
                <a:latin typeface="Baskerville Old Face" pitchFamily="18" charset="0"/>
              </a:rPr>
              <a:t>Raspberry Pi(3B+ model)</a:t>
            </a:r>
          </a:p>
          <a:p>
            <a:r>
              <a:rPr lang="en-IN" dirty="0">
                <a:latin typeface="Baskerville Old Face" pitchFamily="18" charset="0"/>
              </a:rPr>
              <a:t>Pi Camera</a:t>
            </a:r>
          </a:p>
          <a:p>
            <a:r>
              <a:rPr lang="en-IN" dirty="0">
                <a:latin typeface="Baskerville Old Face" pitchFamily="18" charset="0"/>
              </a:rPr>
              <a:t>PIR Sensor(HC-SR501)</a:t>
            </a:r>
          </a:p>
          <a:p>
            <a:r>
              <a:rPr lang="en-IN" dirty="0">
                <a:latin typeface="Baskerville Old Face" pitchFamily="18" charset="0"/>
              </a:rPr>
              <a:t>DC Motor(SG90)</a:t>
            </a:r>
          </a:p>
          <a:p>
            <a:r>
              <a:rPr lang="en-IN" dirty="0">
                <a:latin typeface="Baskerville Old Face" pitchFamily="18" charset="0"/>
              </a:rPr>
              <a:t>L298n Motor Driver</a:t>
            </a:r>
          </a:p>
          <a:p>
            <a:r>
              <a:rPr lang="en-IN" dirty="0">
                <a:latin typeface="Baskerville Old Face" pitchFamily="18" charset="0"/>
              </a:rPr>
              <a:t>Monitor/Laptop</a:t>
            </a:r>
            <a:endParaRPr lang="en-US" dirty="0">
              <a:latin typeface="Baskerville Old Fac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Raspberry Pi</a:t>
            </a:r>
            <a:endParaRPr lang="en-US" b="1" dirty="0">
              <a:latin typeface="Calisto MT" pitchFamily="18" charset="0"/>
            </a:endParaRPr>
          </a:p>
        </p:txBody>
      </p:sp>
      <p:pic>
        <p:nvPicPr>
          <p:cNvPr id="4" name="Content Placeholder 4">
            <a:extLst>
              <a:ext uri="{FF2B5EF4-FFF2-40B4-BE49-F238E27FC236}">
                <a16:creationId xmlns:a16="http://schemas.microsoft.com/office/drawing/2014/main" id="{16A15491-30B0-4A13-9500-F440AC3F5EF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2844" y="1500174"/>
            <a:ext cx="4859982" cy="4786346"/>
          </a:xfrm>
        </p:spPr>
      </p:pic>
      <p:sp>
        <p:nvSpPr>
          <p:cNvPr id="5" name="TextBox 4"/>
          <p:cNvSpPr txBox="1"/>
          <p:nvPr/>
        </p:nvSpPr>
        <p:spPr>
          <a:xfrm>
            <a:off x="500034" y="1714488"/>
            <a:ext cx="1571636"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02CF225F-F41E-47B4-8EF2-C245C8E9C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810" y="1500174"/>
            <a:ext cx="4522695" cy="47863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sto MT" pitchFamily="18" charset="0"/>
              </a:rPr>
              <a:t>Specification of Raspberry Pi</a:t>
            </a:r>
            <a:endParaRPr lang="en-US" b="1" dirty="0">
              <a:latin typeface="Calisto MT" pitchFamily="18" charset="0"/>
            </a:endParaRPr>
          </a:p>
        </p:txBody>
      </p:sp>
      <p:sp>
        <p:nvSpPr>
          <p:cNvPr id="3" name="Content Placeholder 2"/>
          <p:cNvSpPr>
            <a:spLocks noGrp="1"/>
          </p:cNvSpPr>
          <p:nvPr>
            <p:ph sz="quarter" idx="1"/>
          </p:nvPr>
        </p:nvSpPr>
        <p:spPr/>
        <p:txBody>
          <a:bodyPr>
            <a:normAutofit lnSpcReduction="10000"/>
          </a:bodyPr>
          <a:lstStyle/>
          <a:p>
            <a:r>
              <a:rPr lang="en-US" dirty="0" err="1">
                <a:latin typeface="Baskerville Old Face" pitchFamily="18" charset="0"/>
              </a:rPr>
              <a:t>SoC</a:t>
            </a:r>
            <a:r>
              <a:rPr lang="en-US" dirty="0">
                <a:latin typeface="Baskerville Old Face" pitchFamily="18" charset="0"/>
              </a:rPr>
              <a:t>: Broadcom BCM2837B0 quad-core A53 (ARMv8) 64-bit @ 1.4GHz</a:t>
            </a:r>
          </a:p>
          <a:p>
            <a:r>
              <a:rPr lang="en-US" dirty="0">
                <a:latin typeface="Baskerville Old Face" pitchFamily="18" charset="0"/>
              </a:rPr>
              <a:t>RAM: 1GB LPDDR2 SDRAM</a:t>
            </a:r>
          </a:p>
          <a:p>
            <a:r>
              <a:rPr lang="en-US" dirty="0">
                <a:latin typeface="Baskerville Old Face" pitchFamily="18" charset="0"/>
              </a:rPr>
              <a:t>Networking: Gigabit Ethernet (via USB channel), 2.4GHz and 5GHz 802.11b/g/n/ac Wi-Fi</a:t>
            </a:r>
          </a:p>
          <a:p>
            <a:r>
              <a:rPr lang="en-US" dirty="0">
                <a:latin typeface="Baskerville Old Face" pitchFamily="18" charset="0"/>
              </a:rPr>
              <a:t>Storage: Micro-SD</a:t>
            </a:r>
          </a:p>
          <a:p>
            <a:r>
              <a:rPr lang="en-US" dirty="0">
                <a:latin typeface="Baskerville Old Face" pitchFamily="18" charset="0"/>
              </a:rPr>
              <a:t>GPIO: 40-pin GPIO header, populated</a:t>
            </a:r>
          </a:p>
          <a:p>
            <a:r>
              <a:rPr lang="en-US" dirty="0">
                <a:latin typeface="Baskerville Old Face" pitchFamily="18" charset="0"/>
              </a:rPr>
              <a:t>Ports: HDMI, 3.5mm analogue audio-video jack, 4x USB 2.0, Ethernet, Camera Serial Interface (CSI), Display Serial Interface (DSI)</a:t>
            </a:r>
          </a:p>
          <a:p>
            <a:r>
              <a:rPr lang="en-US" dirty="0">
                <a:latin typeface="Baskerville Old Face" pitchFamily="18" charset="0"/>
              </a:rPr>
              <a:t>Dimensions: 82mm x 56mm x 19.5mm,</a:t>
            </a:r>
          </a:p>
          <a:p>
            <a:r>
              <a:rPr lang="en-US" dirty="0">
                <a:latin typeface="Baskerville Old Face" pitchFamily="18" charset="0"/>
              </a:rPr>
              <a:t>Weight: 50g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2754</TotalTime>
  <Words>1718</Words>
  <Application>Microsoft Office PowerPoint</Application>
  <PresentationFormat>On-screen Show (4:3)</PresentationFormat>
  <Paragraphs>199</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Algerian</vt:lpstr>
      <vt:lpstr>Baskerville Old Face</vt:lpstr>
      <vt:lpstr>Calisto MT</vt:lpstr>
      <vt:lpstr>Century Schoolbook</vt:lpstr>
      <vt:lpstr>Wingdings</vt:lpstr>
      <vt:lpstr>Wingdings 2</vt:lpstr>
      <vt:lpstr>Oriel</vt:lpstr>
      <vt:lpstr>Smart Security System</vt:lpstr>
      <vt:lpstr>Index</vt:lpstr>
      <vt:lpstr>Introduction</vt:lpstr>
      <vt:lpstr>Problem Statement</vt:lpstr>
      <vt:lpstr>Objective</vt:lpstr>
      <vt:lpstr>Block Diagram of Security System</vt:lpstr>
      <vt:lpstr>Hardware Components</vt:lpstr>
      <vt:lpstr>Raspberry Pi</vt:lpstr>
      <vt:lpstr>Specification of Raspberry Pi</vt:lpstr>
      <vt:lpstr>PIR Sensor (HC-SR501)</vt:lpstr>
      <vt:lpstr>PIR Sensor Circuit:</vt:lpstr>
      <vt:lpstr>Specifications of PIR Sensor</vt:lpstr>
      <vt:lpstr>Principle of Operation of PIR Sensor</vt:lpstr>
      <vt:lpstr>PI Camera</vt:lpstr>
      <vt:lpstr>Specifications of PI Camera</vt:lpstr>
      <vt:lpstr>DC Motor</vt:lpstr>
      <vt:lpstr>Specifications of DC Motor</vt:lpstr>
      <vt:lpstr>L298n Motor Driver</vt:lpstr>
      <vt:lpstr>L298n Circuit:</vt:lpstr>
      <vt:lpstr>Specifications of L298n Driver Motor</vt:lpstr>
      <vt:lpstr>Circuit Connection</vt:lpstr>
      <vt:lpstr>Working of System</vt:lpstr>
      <vt:lpstr>Software Design</vt:lpstr>
      <vt:lpstr>Face Detection</vt:lpstr>
      <vt:lpstr>Face Detection cont..</vt:lpstr>
      <vt:lpstr>Face Detection cont..</vt:lpstr>
      <vt:lpstr>Face Detection cont..</vt:lpstr>
      <vt:lpstr>Face Detection cont..</vt:lpstr>
      <vt:lpstr>Face Detection cont..</vt:lpstr>
      <vt:lpstr>Face Detection cont..</vt:lpstr>
      <vt:lpstr>Face Recognition</vt:lpstr>
      <vt:lpstr>PYTHON PROGRAMMING LANGUAGE</vt:lpstr>
      <vt:lpstr>E-mail Notification</vt:lpstr>
      <vt:lpstr>Simple Mail Transfer Protocol(SMTP)</vt:lpstr>
      <vt:lpstr>Multipurpose Internet Mail Extension (MIME) Protocol</vt:lpstr>
      <vt:lpstr>Working of MIME</vt:lpstr>
      <vt:lpstr>Flowchart for Object detection &amp; E-mail Notification</vt:lpstr>
      <vt:lpstr>Flowchart for Door Unlocking</vt:lpstr>
      <vt:lpstr>ALGORITHM FOR DOOR UNLOCKING</vt:lpstr>
      <vt:lpstr>CODE IMPLEMENTATION</vt:lpstr>
      <vt:lpstr>Advantages</vt:lpstr>
      <vt:lpstr>Disadvantages</vt:lpstr>
      <vt:lpstr>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Security System</dc:title>
  <dc:creator>Windows User</dc:creator>
  <cp:lastModifiedBy>Rahil Shiraz</cp:lastModifiedBy>
  <cp:revision>66</cp:revision>
  <dcterms:created xsi:type="dcterms:W3CDTF">2019-12-09T08:18:47Z</dcterms:created>
  <dcterms:modified xsi:type="dcterms:W3CDTF">2020-08-26T05:21:45Z</dcterms:modified>
</cp:coreProperties>
</file>