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9.png" Type="http://schemas.openxmlformats.org/officeDocument/2006/relationships/image"/><Relationship Id="rId20" Target="../media/image3.png" Type="http://schemas.openxmlformats.org/officeDocument/2006/relationships/image"/><Relationship Id="rId21" Target="../media/image4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1.png" Type="http://schemas.openxmlformats.org/officeDocument/2006/relationships/image"/><Relationship Id="rId25" Target="../media/image2.svg" Type="http://schemas.openxmlformats.org/officeDocument/2006/relationships/image"/><Relationship Id="rId26" Target="../media/image17.png" Type="http://schemas.openxmlformats.org/officeDocument/2006/relationships/image"/><Relationship Id="rId27" Target="../media/image18.svg" Type="http://schemas.openxmlformats.org/officeDocument/2006/relationships/image"/><Relationship Id="rId28" Target="../media/image5.png" Type="http://schemas.openxmlformats.org/officeDocument/2006/relationships/image"/><Relationship Id="rId29" Target="../media/image6.svg" Type="http://schemas.openxmlformats.org/officeDocument/2006/relationships/image"/><Relationship Id="rId3" Target="../media/image10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2543449"/>
            <a:ext cx="10910396" cy="437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8"/>
              </a:lnSpc>
            </a:pPr>
            <a:r>
              <a:rPr lang="en-US" b="true" sz="11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Disbu</a:t>
            </a:r>
            <a:r>
              <a:rPr lang="en-US" b="true" sz="11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rsement Trends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7139903"/>
            <a:ext cx="8459795" cy="447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1"/>
              </a:lnSpc>
            </a:pPr>
            <a:r>
              <a:rPr lang="en-US" sz="3381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– An An</a:t>
            </a:r>
            <a:r>
              <a:rPr lang="en-US" sz="3381" spc="20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alytical Dashboard Project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6445" y="23495"/>
            <a:ext cx="9455111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 Created This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0702" y="2496661"/>
            <a:ext cx="17437298" cy="517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create</a:t>
            </a: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this project to strengthen my data storytelling, dashboarding, and real-time insight delivery skills.</a:t>
            </a:r>
          </a:p>
          <a:p>
            <a:pPr algn="l">
              <a:lnSpc>
                <a:spcPts val="4592"/>
              </a:lnSpc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 behind this project:</a:t>
            </a:r>
          </a:p>
          <a:p>
            <a:pPr algn="l" marL="593724" indent="-296862" lvl="1">
              <a:lnSpc>
                <a:spcPts val="459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 a real-world financial dashboard from scratch</a:t>
            </a:r>
          </a:p>
          <a:p>
            <a:pPr algn="l" marL="593724" indent="-296862" lvl="1">
              <a:lnSpc>
                <a:spcPts val="459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Practice transforming raw data (CSV) using SQL &amp; Power Query</a:t>
            </a:r>
          </a:p>
          <a:p>
            <a:pPr algn="l" marL="593724" indent="-296862" lvl="1">
              <a:lnSpc>
                <a:spcPts val="459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 insights clearly for non-technical audiences</a:t>
            </a:r>
          </a:p>
          <a:p>
            <a:pPr algn="l" marL="593724" indent="-296862" lvl="1">
              <a:lnSpc>
                <a:spcPts val="459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Prepare a strong portfolio asset for interviews and clients</a:t>
            </a:r>
          </a:p>
          <a:p>
            <a:pPr algn="l">
              <a:lnSpc>
                <a:spcPts val="4592"/>
              </a:lnSpc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reflects both technical ability and analytical thinking.</a:t>
            </a:r>
          </a:p>
          <a:p>
            <a:pPr algn="l">
              <a:lnSpc>
                <a:spcPts val="459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8457" y="0"/>
            <a:ext cx="105910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b="true" sz="6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– What I Learned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8678" y="1648904"/>
            <a:ext cx="17429322" cy="760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3"/>
              </a:lnSpc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Throughout this project, I gained deep experience in both the technical and storytelling sides of data work.</a:t>
            </a:r>
          </a:p>
          <a:p>
            <a:pPr algn="l">
              <a:lnSpc>
                <a:spcPts val="5093"/>
              </a:lnSpc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takeaways:</a:t>
            </a:r>
          </a:p>
          <a:p>
            <a:pPr algn="l" marL="658492" indent="-329246" lvl="1">
              <a:lnSpc>
                <a:spcPts val="5093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Designing dashboards is about clarity, not complexity</a:t>
            </a:r>
          </a:p>
          <a:p>
            <a:pPr algn="l" marL="658492" indent="-329246" lvl="1">
              <a:lnSpc>
                <a:spcPts val="5093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Real-world datasets need data modeling and cleaning</a:t>
            </a:r>
          </a:p>
          <a:p>
            <a:pPr algn="l" marL="658492" indent="-329246" lvl="1">
              <a:lnSpc>
                <a:spcPts val="5093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right chart choice changes how </a:t>
            </a: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is perceived</a:t>
            </a:r>
          </a:p>
          <a:p>
            <a:pPr algn="l" marL="658492" indent="-329246" lvl="1">
              <a:lnSpc>
                <a:spcPts val="5093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KPI cards, combo visuals, and slicers can turn data into strategy-ready tools</a:t>
            </a:r>
          </a:p>
          <a:p>
            <a:pPr algn="l" marL="658492" indent="-329246" lvl="1">
              <a:lnSpc>
                <a:spcPts val="5093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Most importantly: Telling the story behind the numbers is the real value of analytics</a:t>
            </a:r>
          </a:p>
          <a:p>
            <a:pPr algn="l">
              <a:lnSpc>
                <a:spcPts val="5093"/>
              </a:lnSpc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was more than visuals — it was a journey from raw data to decision-ready insights.</a:t>
            </a:r>
          </a:p>
          <a:p>
            <a:pPr algn="l">
              <a:lnSpc>
                <a:spcPts val="509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B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5449" y="3022282"/>
            <a:ext cx="9197102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10593" y="5543867"/>
            <a:ext cx="423195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~Rahil Trivedi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63584" y="-47625"/>
            <a:ext cx="8560832" cy="1325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b="true" sz="78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b="true" sz="78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19074" y="2162683"/>
            <a:ext cx="14982468" cy="709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Content: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Project Overview (Dashboard Summary)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RBI </a:t>
            </a: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Borrowings Trend (Line Chart)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Type Distribution (Donut Chart)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Bank Credit Growth Over Years (Bar Chart)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Amount by Type (Column Chart)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Composition &amp; Credit Growth (Line + Column Combo)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KPI Insights &amp; Performance Highlights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Why I Created This Project</a:t>
            </a:r>
          </a:p>
          <a:p>
            <a:pPr algn="l" marL="734059" indent="-367030" lvl="1">
              <a:lnSpc>
                <a:spcPts val="5133"/>
              </a:lnSpc>
              <a:buAutoNum type="arabicPeriod" startAt="1"/>
            </a:pPr>
            <a:r>
              <a:rPr lang="en-US" sz="3399" spc="3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 &amp; Key Learnings</a:t>
            </a:r>
          </a:p>
          <a:p>
            <a:pPr algn="l">
              <a:lnSpc>
                <a:spcPts val="513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961" y="23495"/>
            <a:ext cx="17958078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Disbursement Tren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ds – Dashboard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7298" y="7434634"/>
            <a:ext cx="15712002" cy="316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8"/>
              </a:lnSpc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dashboard showcases multi-angle insights into India’s loan</a:t>
            </a: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disbursement patterns:</a:t>
            </a:r>
          </a:p>
          <a:p>
            <a:pPr algn="l" marL="469048" indent="-234524" lvl="1">
              <a:lnSpc>
                <a:spcPts val="3628"/>
              </a:lnSpc>
              <a:buFont typeface="Arial"/>
              <a:buChar char="•"/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Breakdown by loan types: Home, Gold, Personal, Education</a:t>
            </a:r>
          </a:p>
          <a:p>
            <a:pPr algn="l" marL="469048" indent="-234524" lvl="1">
              <a:lnSpc>
                <a:spcPts val="3628"/>
              </a:lnSpc>
              <a:buFont typeface="Arial"/>
              <a:buChar char="•"/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Year-wise borrowing from RBI</a:t>
            </a:r>
          </a:p>
          <a:p>
            <a:pPr algn="l" marL="469048" indent="-234524" lvl="1">
              <a:lnSpc>
                <a:spcPts val="3628"/>
              </a:lnSpc>
              <a:buFont typeface="Arial"/>
              <a:buChar char="•"/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Bank credit trends and performance goals</a:t>
            </a:r>
          </a:p>
          <a:p>
            <a:pPr algn="l" marL="469048" indent="-234524" lvl="1">
              <a:lnSpc>
                <a:spcPts val="3628"/>
              </a:lnSpc>
              <a:buFont typeface="Arial"/>
              <a:buChar char="•"/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Composition &amp; growth via advanced visualizations</a:t>
            </a:r>
          </a:p>
          <a:p>
            <a:pPr algn="l" marL="469048" indent="-234524" lvl="1">
              <a:lnSpc>
                <a:spcPts val="3628"/>
              </a:lnSpc>
              <a:buFont typeface="Arial"/>
              <a:buChar char="•"/>
            </a:pPr>
            <a:r>
              <a:rPr lang="en-US" sz="2172" spc="1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slicers for filtering year-wise trends</a:t>
            </a:r>
          </a:p>
          <a:p>
            <a:pPr algn="l">
              <a:lnSpc>
                <a:spcPts val="362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701694" y="1129279"/>
            <a:ext cx="10884613" cy="6300026"/>
          </a:xfrm>
          <a:custGeom>
            <a:avLst/>
            <a:gdLst/>
            <a:ahLst/>
            <a:cxnLst/>
            <a:rect r="r" b="b" t="t" l="l"/>
            <a:pathLst>
              <a:path h="6300026" w="10884613">
                <a:moveTo>
                  <a:pt x="0" y="0"/>
                </a:moveTo>
                <a:lnTo>
                  <a:pt x="10884612" y="0"/>
                </a:lnTo>
                <a:lnTo>
                  <a:pt x="10884612" y="6300026"/>
                </a:lnTo>
                <a:lnTo>
                  <a:pt x="0" y="6300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41893"/>
            <a:ext cx="7395739" cy="6432980"/>
          </a:xfrm>
          <a:custGeom>
            <a:avLst/>
            <a:gdLst/>
            <a:ahLst/>
            <a:cxnLst/>
            <a:rect r="r" b="b" t="t" l="l"/>
            <a:pathLst>
              <a:path h="6432980" w="7395739">
                <a:moveTo>
                  <a:pt x="0" y="0"/>
                </a:moveTo>
                <a:lnTo>
                  <a:pt x="7395739" y="0"/>
                </a:lnTo>
                <a:lnTo>
                  <a:pt x="7395739" y="6432981"/>
                </a:lnTo>
                <a:lnTo>
                  <a:pt x="0" y="6432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3448" y="23495"/>
            <a:ext cx="10741105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hart 1 – RBI Borrowing Trend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73360" y="1350931"/>
            <a:ext cx="8948983" cy="896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1"/>
              </a:lnSpc>
            </a:pP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line chart shows the tren</a:t>
            </a: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of bank borrowings from the Reserve Bank of India over the years.</a:t>
            </a:r>
          </a:p>
          <a:p>
            <a:pPr algn="l" marL="636451" indent="-318226" lvl="1">
              <a:lnSpc>
                <a:spcPts val="4451"/>
              </a:lnSpc>
              <a:buFont typeface="Arial"/>
              <a:buChar char="•"/>
            </a:pP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Noticeable spike in 2020, most likely due to the COVID-19 economic shock, when liquidity was needed to support the economy.</a:t>
            </a:r>
          </a:p>
          <a:p>
            <a:pPr algn="l" marL="636451" indent="-318226" lvl="1">
              <a:lnSpc>
                <a:spcPts val="4451"/>
              </a:lnSpc>
              <a:buFont typeface="Arial"/>
              <a:buChar char="•"/>
            </a:pP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Post-2020, borrowings stabilized, indicating policy recovery and stronger fiscal conditions.</a:t>
            </a:r>
          </a:p>
          <a:p>
            <a:pPr algn="l" marL="636451" indent="-318226" lvl="1">
              <a:lnSpc>
                <a:spcPts val="4451"/>
              </a:lnSpc>
              <a:buFont typeface="Arial"/>
              <a:buChar char="•"/>
            </a:pP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drop in 2025 may be due to data unavailability or lower dependency on RBI lending.</a:t>
            </a:r>
          </a:p>
          <a:p>
            <a:pPr algn="l">
              <a:lnSpc>
                <a:spcPts val="4451"/>
              </a:lnSpc>
            </a:pPr>
            <a:r>
              <a:rPr lang="en-US" sz="2947" spc="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chart gives macro-economic context to the dashboard.</a:t>
            </a:r>
          </a:p>
          <a:p>
            <a:pPr algn="l">
              <a:lnSpc>
                <a:spcPts val="445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646" y="3364099"/>
            <a:ext cx="9870995" cy="4628431"/>
          </a:xfrm>
          <a:custGeom>
            <a:avLst/>
            <a:gdLst/>
            <a:ahLst/>
            <a:cxnLst/>
            <a:rect r="r" b="b" t="t" l="l"/>
            <a:pathLst>
              <a:path h="4628431" w="9870995">
                <a:moveTo>
                  <a:pt x="0" y="0"/>
                </a:moveTo>
                <a:lnTo>
                  <a:pt x="9870994" y="0"/>
                </a:lnTo>
                <a:lnTo>
                  <a:pt x="9870994" y="4628431"/>
                </a:lnTo>
                <a:lnTo>
                  <a:pt x="0" y="4628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75" t="0" r="-1061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5360" y="23495"/>
            <a:ext cx="11577281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2 –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Loan Type Distribution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60640" y="1353742"/>
            <a:ext cx="7583866" cy="856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1"/>
              </a:lnSpc>
            </a:pP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</a:t>
            </a: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donut chart visually compares the proportion of loan amounts disbursed across four major categories:</a:t>
            </a:r>
          </a:p>
          <a:p>
            <a:pPr algn="l" marL="572134" indent="-286067" lvl="1">
              <a:lnSpc>
                <a:spcPts val="4001"/>
              </a:lnSpc>
              <a:buFont typeface="Arial"/>
              <a:buChar char="•"/>
            </a:pP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Loans dominate the portfolio, reflecting India’s booming real estate market and affordable housing schemes.</a:t>
            </a:r>
          </a:p>
          <a:p>
            <a:pPr algn="l" marL="572134" indent="-286067" lvl="1">
              <a:lnSpc>
                <a:spcPts val="4001"/>
              </a:lnSpc>
              <a:buFont typeface="Arial"/>
              <a:buChar char="•"/>
            </a:pP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Gold Loans and Personal Loans are almost equally distributed, often driven by short-term consumer needs.</a:t>
            </a:r>
          </a:p>
          <a:p>
            <a:pPr algn="l" marL="572134" indent="-286067" lvl="1">
              <a:lnSpc>
                <a:spcPts val="4001"/>
              </a:lnSpc>
              <a:buFont typeface="Arial"/>
              <a:buChar char="•"/>
            </a:pP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Education Loans form the smallest share — a point that indicates the need for improved access to academic credit.</a:t>
            </a:r>
          </a:p>
          <a:p>
            <a:pPr algn="l">
              <a:lnSpc>
                <a:spcPts val="4001"/>
              </a:lnSpc>
            </a:pPr>
            <a:r>
              <a:rPr lang="en-US" sz="2649" spc="1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visual helps decision-makers quickly understand loan mix strategy.</a:t>
            </a:r>
          </a:p>
          <a:p>
            <a:pPr algn="l">
              <a:lnSpc>
                <a:spcPts val="400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1735" y="1884933"/>
            <a:ext cx="7101306" cy="6264452"/>
          </a:xfrm>
          <a:custGeom>
            <a:avLst/>
            <a:gdLst/>
            <a:ahLst/>
            <a:cxnLst/>
            <a:rect r="r" b="b" t="t" l="l"/>
            <a:pathLst>
              <a:path h="6264452" w="7101306">
                <a:moveTo>
                  <a:pt x="0" y="0"/>
                </a:moveTo>
                <a:lnTo>
                  <a:pt x="7101307" y="0"/>
                </a:lnTo>
                <a:lnTo>
                  <a:pt x="7101307" y="6264452"/>
                </a:lnTo>
                <a:lnTo>
                  <a:pt x="0" y="6264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35784" y="23495"/>
            <a:ext cx="12416433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 – Total Bank Credit by Year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57570" y="1751583"/>
            <a:ext cx="10430430" cy="750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horizontal bar chart showcases the total cre</a:t>
            </a: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dit disbursed by financial institutions between 2016 and 2024.</a:t>
            </a:r>
          </a:p>
          <a:p>
            <a:pPr algn="l" marL="658492" indent="-329246" lvl="1">
              <a:lnSpc>
                <a:spcPts val="5001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There’s a clear upward trend, with 2024 being the strongest year for credit distribution.</a:t>
            </a:r>
          </a:p>
          <a:p>
            <a:pPr algn="l" marL="658492" indent="-329246" lvl="1">
              <a:lnSpc>
                <a:spcPts val="5001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Indicates growth in economic activity and a healthy lending ecosystem.</a:t>
            </a:r>
          </a:p>
          <a:p>
            <a:pPr algn="l" marL="658492" indent="-329246" lvl="1">
              <a:lnSpc>
                <a:spcPts val="5001"/>
              </a:lnSpc>
              <a:buFont typeface="Arial"/>
              <a:buChar char="•"/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Useful for regulators or institutions looking to assess loan penetration over time.</a:t>
            </a:r>
          </a:p>
          <a:p>
            <a:pPr algn="l">
              <a:lnSpc>
                <a:spcPts val="5001"/>
              </a:lnSpc>
            </a:pPr>
            <a:r>
              <a:rPr lang="en-US" sz="3049" spc="1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year-wise granularity also supports filter-based analysis in the dashboard.</a:t>
            </a:r>
          </a:p>
          <a:p>
            <a:pPr algn="l">
              <a:lnSpc>
                <a:spcPts val="50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812" y="2989295"/>
            <a:ext cx="8912025" cy="5404420"/>
          </a:xfrm>
          <a:custGeom>
            <a:avLst/>
            <a:gdLst/>
            <a:ahLst/>
            <a:cxnLst/>
            <a:rect r="r" b="b" t="t" l="l"/>
            <a:pathLst>
              <a:path h="5404420" w="8912025">
                <a:moveTo>
                  <a:pt x="0" y="0"/>
                </a:moveTo>
                <a:lnTo>
                  <a:pt x="8912025" y="0"/>
                </a:lnTo>
                <a:lnTo>
                  <a:pt x="8912025" y="5404420"/>
                </a:lnTo>
                <a:lnTo>
                  <a:pt x="0" y="5404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4544" y="23495"/>
            <a:ext cx="13198912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4 –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 Loan Amount by Type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6963" y="1399699"/>
            <a:ext cx="8037266" cy="849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column chart reflects the total loan amount issue</a:t>
            </a: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per loan type from 2016 to 2025.</a:t>
            </a:r>
          </a:p>
          <a:p>
            <a:pPr algn="l" marL="593724" indent="-296862" lvl="1">
              <a:lnSpc>
                <a:spcPts val="426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Loans top the list with ₹493.76M in credit — aligning with national housing development agendas.</a:t>
            </a:r>
          </a:p>
          <a:p>
            <a:pPr algn="l" marL="593724" indent="-296862" lvl="1">
              <a:lnSpc>
                <a:spcPts val="426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Loans and Gold Loans follow, indicating their popularity in short-to-medium-term borrowing.</a:t>
            </a:r>
          </a:p>
          <a:p>
            <a:pPr algn="l" marL="593724" indent="-296862" lvl="1">
              <a:lnSpc>
                <a:spcPts val="4262"/>
              </a:lnSpc>
              <a:buFont typeface="Arial"/>
              <a:buChar char="•"/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Education Loans, while low, represent an opportunity area for future policy support.</a:t>
            </a:r>
          </a:p>
          <a:p>
            <a:pPr algn="l">
              <a:lnSpc>
                <a:spcPts val="4262"/>
              </a:lnSpc>
            </a:pPr>
            <a:r>
              <a:rPr lang="en-US" sz="2749" spc="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 shows which segments dominate in total disbursed value and informs strategic lending direction.</a:t>
            </a:r>
          </a:p>
          <a:p>
            <a:pPr algn="l">
              <a:lnSpc>
                <a:spcPts val="426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535" y="2092777"/>
            <a:ext cx="7909737" cy="6101445"/>
          </a:xfrm>
          <a:custGeom>
            <a:avLst/>
            <a:gdLst/>
            <a:ahLst/>
            <a:cxnLst/>
            <a:rect r="r" b="b" t="t" l="l"/>
            <a:pathLst>
              <a:path h="6101445" w="7909737">
                <a:moveTo>
                  <a:pt x="0" y="0"/>
                </a:moveTo>
                <a:lnTo>
                  <a:pt x="7909737" y="0"/>
                </a:lnTo>
                <a:lnTo>
                  <a:pt x="7909737" y="6101446"/>
                </a:lnTo>
                <a:lnTo>
                  <a:pt x="0" y="6101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3670" y="23495"/>
            <a:ext cx="13860661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 5 – Composition + Credit Growth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1215178"/>
            <a:ext cx="8802721" cy="937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7"/>
              </a:lnSpc>
            </a:pP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chart combines a stacke</a:t>
            </a: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column (composition) and a line chart (total credit growth) to offer a holistic picture of how the loan mix evolves alongside total disbursement.</a:t>
            </a:r>
          </a:p>
          <a:p>
            <a:pPr algn="l" marL="615313" indent="-307657" lvl="1">
              <a:lnSpc>
                <a:spcPts val="4987"/>
              </a:lnSpc>
              <a:buFont typeface="Arial"/>
              <a:buChar char="•"/>
            </a:pP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color represents a loan type; the height shows yearly credit volume.</a:t>
            </a:r>
          </a:p>
          <a:p>
            <a:pPr algn="l" marL="615313" indent="-307657" lvl="1">
              <a:lnSpc>
                <a:spcPts val="4987"/>
              </a:lnSpc>
              <a:buFont typeface="Arial"/>
              <a:buChar char="•"/>
            </a:pP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line traces total growth, showing acceleration in most years.</a:t>
            </a:r>
          </a:p>
          <a:p>
            <a:pPr algn="l" marL="615313" indent="-307657" lvl="1">
              <a:lnSpc>
                <a:spcPts val="4987"/>
              </a:lnSpc>
              <a:buFont typeface="Arial"/>
              <a:buChar char="•"/>
            </a:pP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reveal which loan types drive growth vs. remain consistent.</a:t>
            </a:r>
          </a:p>
          <a:p>
            <a:pPr algn="l">
              <a:lnSpc>
                <a:spcPts val="4987"/>
              </a:lnSpc>
            </a:pPr>
            <a:r>
              <a:rPr lang="en-US" sz="2849" spc="1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is a critical chart for understanding how portfolio balance impacts overall performance.</a:t>
            </a:r>
          </a:p>
          <a:p>
            <a:pPr algn="l">
              <a:lnSpc>
                <a:spcPts val="498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1885" y="1817997"/>
            <a:ext cx="13404231" cy="1718676"/>
          </a:xfrm>
          <a:custGeom>
            <a:avLst/>
            <a:gdLst/>
            <a:ahLst/>
            <a:cxnLst/>
            <a:rect r="r" b="b" t="t" l="l"/>
            <a:pathLst>
              <a:path h="1718676" w="13404231">
                <a:moveTo>
                  <a:pt x="0" y="0"/>
                </a:moveTo>
                <a:lnTo>
                  <a:pt x="13404230" y="0"/>
                </a:lnTo>
                <a:lnTo>
                  <a:pt x="13404230" y="1718675"/>
                </a:lnTo>
                <a:lnTo>
                  <a:pt x="0" y="1718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80632" y="23495"/>
            <a:ext cx="9126736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</a:t>
            </a:r>
            <a:r>
              <a:rPr lang="en-US" b="true" sz="5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Cards + Goal Progress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8728" y="4221194"/>
            <a:ext cx="15770543" cy="520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2"/>
              </a:lnSpc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KPIs</a:t>
            </a: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at the top of the dashboard highlight total loan values by category: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₹493.76M Home Loans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₹246.88M Gold Loans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₹308.60M Personal Loans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₹185.16M Education Loans</a:t>
            </a:r>
          </a:p>
          <a:p>
            <a:pPr algn="l">
              <a:lnSpc>
                <a:spcPts val="4182"/>
              </a:lnSpc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addition, a goal card tracks credit performance: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Credit Achieved: ₹18.24M</a:t>
            </a:r>
          </a:p>
          <a:p>
            <a:pPr algn="l" marL="550545" indent="-275272" lvl="1">
              <a:lnSpc>
                <a:spcPts val="4182"/>
              </a:lnSpc>
              <a:buFont typeface="Arial"/>
              <a:buChar char="•"/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Goal: ₹444 Cr</a:t>
            </a:r>
          </a:p>
          <a:p>
            <a:pPr algn="l">
              <a:lnSpc>
                <a:spcPts val="4182"/>
              </a:lnSpc>
            </a:pPr>
            <a:r>
              <a:rPr lang="en-US" sz="2550" spc="1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cards help monitor success metrics at a glance — perfect for quick executive updates.</a:t>
            </a:r>
          </a:p>
          <a:p>
            <a:pPr algn="l">
              <a:lnSpc>
                <a:spcPts val="418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DAGuLDVAIgw</dc:identifier>
  <dcterms:modified xsi:type="dcterms:W3CDTF">2011-08-01T06:04:30Z</dcterms:modified>
  <cp:revision>1</cp:revision>
  <dc:title>Loan Disbursement Dashboard</dc:title>
</cp:coreProperties>
</file>