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60" r:id="rId2"/>
    <p:sldId id="272" r:id="rId3"/>
    <p:sldId id="275" r:id="rId4"/>
    <p:sldId id="273" r:id="rId5"/>
    <p:sldId id="274" r:id="rId6"/>
    <p:sldId id="276" r:id="rId7"/>
    <p:sldId id="277" r:id="rId8"/>
    <p:sldId id="291" r:id="rId9"/>
    <p:sldId id="280" r:id="rId10"/>
    <p:sldId id="288" r:id="rId11"/>
    <p:sldId id="289" r:id="rId12"/>
    <p:sldId id="290" r:id="rId13"/>
    <p:sldId id="283" r:id="rId14"/>
    <p:sldId id="287" r:id="rId15"/>
    <p:sldId id="284" r:id="rId16"/>
    <p:sldId id="294" r:id="rId17"/>
    <p:sldId id="293" r:id="rId18"/>
    <p:sldId id="282" r:id="rId19"/>
    <p:sldId id="285" r:id="rId20"/>
    <p:sldId id="286" r:id="rId21"/>
    <p:sldId id="325" r:id="rId22"/>
    <p:sldId id="292" r:id="rId23"/>
    <p:sldId id="295" r:id="rId24"/>
    <p:sldId id="296" r:id="rId25"/>
    <p:sldId id="343" r:id="rId26"/>
    <p:sldId id="297" r:id="rId27"/>
    <p:sldId id="300" r:id="rId28"/>
    <p:sldId id="303" r:id="rId29"/>
    <p:sldId id="304" r:id="rId30"/>
    <p:sldId id="342" r:id="rId31"/>
    <p:sldId id="305" r:id="rId32"/>
    <p:sldId id="307" r:id="rId33"/>
    <p:sldId id="306" r:id="rId34"/>
    <p:sldId id="308" r:id="rId35"/>
    <p:sldId id="310" r:id="rId36"/>
    <p:sldId id="311" r:id="rId37"/>
    <p:sldId id="312" r:id="rId38"/>
    <p:sldId id="344" r:id="rId39"/>
    <p:sldId id="345" r:id="rId40"/>
    <p:sldId id="346" r:id="rId41"/>
    <p:sldId id="314" r:id="rId42"/>
    <p:sldId id="313" r:id="rId43"/>
    <p:sldId id="319" r:id="rId44"/>
    <p:sldId id="320" r:id="rId45"/>
    <p:sldId id="321" r:id="rId46"/>
    <p:sldId id="322" r:id="rId47"/>
    <p:sldId id="323" r:id="rId48"/>
    <p:sldId id="324" r:id="rId49"/>
    <p:sldId id="330" r:id="rId50"/>
    <p:sldId id="333" r:id="rId51"/>
    <p:sldId id="334" r:id="rId52"/>
    <p:sldId id="336" r:id="rId53"/>
    <p:sldId id="337" r:id="rId54"/>
    <p:sldId id="340" r:id="rId55"/>
    <p:sldId id="339" r:id="rId56"/>
    <p:sldId id="317" r:id="rId57"/>
    <p:sldId id="327" r:id="rId58"/>
    <p:sldId id="326" r:id="rId59"/>
    <p:sldId id="360" r:id="rId60"/>
    <p:sldId id="361" r:id="rId61"/>
    <p:sldId id="328" r:id="rId62"/>
    <p:sldId id="316" r:id="rId63"/>
    <p:sldId id="341" r:id="rId64"/>
    <p:sldId id="302" r:id="rId65"/>
    <p:sldId id="347" r:id="rId66"/>
    <p:sldId id="348" r:id="rId67"/>
    <p:sldId id="349" r:id="rId68"/>
    <p:sldId id="351" r:id="rId69"/>
    <p:sldId id="352" r:id="rId70"/>
    <p:sldId id="355" r:id="rId71"/>
    <p:sldId id="357" r:id="rId72"/>
    <p:sldId id="358" r:id="rId73"/>
    <p:sldId id="356" r:id="rId74"/>
    <p:sldId id="359" r:id="rId75"/>
    <p:sldId id="368" r:id="rId76"/>
    <p:sldId id="374" r:id="rId77"/>
    <p:sldId id="373" r:id="rId78"/>
    <p:sldId id="375" r:id="rId79"/>
    <p:sldId id="376" r:id="rId80"/>
    <p:sldId id="377" r:id="rId81"/>
    <p:sldId id="378" r:id="rId82"/>
    <p:sldId id="379" r:id="rId83"/>
    <p:sldId id="380" r:id="rId84"/>
    <p:sldId id="381" r:id="rId85"/>
    <p:sldId id="362" r:id="rId86"/>
    <p:sldId id="363" r:id="rId87"/>
    <p:sldId id="364" r:id="rId88"/>
    <p:sldId id="367" r:id="rId89"/>
    <p:sldId id="366" r:id="rId90"/>
    <p:sldId id="369" r:id="rId91"/>
    <p:sldId id="371" r:id="rId92"/>
    <p:sldId id="382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F54"/>
    <a:srgbClr val="CE9178"/>
    <a:srgbClr val="FFD966"/>
    <a:srgbClr val="A2D74B"/>
    <a:srgbClr val="AF7B65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3"/>
    <p:restoredTop sz="84667"/>
  </p:normalViewPr>
  <p:slideViewPr>
    <p:cSldViewPr snapToGrid="0" snapToObjects="1">
      <p:cViewPr varScale="1">
        <p:scale>
          <a:sx n="115" d="100"/>
          <a:sy n="115" d="100"/>
        </p:scale>
        <p:origin x="24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64CB-9B71-0E49-BD1A-F2CA6E84FF3B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7D055-98EF-7049-B118-D2D3B2FE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2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0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94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6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4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1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6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9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5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4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1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47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99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56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8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0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9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2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91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6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2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47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0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17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9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9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91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96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71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15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1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84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25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69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23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54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61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46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6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29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63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57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77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30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830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98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99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006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67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73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59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676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14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153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339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2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57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10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3516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86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92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194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7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78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465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3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685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50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70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76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4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969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88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63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1123-98F5-2A43-A5BE-A37C2B3DC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64A67-993C-7641-9487-3DCEBA981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D608-50E8-AD47-9CC6-6DD70947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27F2-E456-3A4C-A5ED-ECB2163C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0EF6-98BD-1F4F-BB16-F477554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6FF3-BBF0-274F-8E5F-E1775C0C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346EF-536B-D54F-A728-CA7B49797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3F06-5F2A-4C4A-A1C1-1B30BC95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C20-1191-CC46-AD7D-9A9F2854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E5B6-77F8-944B-A3CB-4FB59853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75076-852B-634D-95F2-CBC359CFF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AD69F-8277-3E4D-81EB-F01F3BF21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B5E8-C1BE-AF40-A43C-8A9A4FBE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F62F-A105-C449-BDD7-F818EC2A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0A7D-1C7B-EF46-9D6F-4392E425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6A80-5995-484B-BA5C-A487C43B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52E1-5A7E-DD41-8F52-7581E52C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BA58-439D-CB4F-B3EE-2E2B8CB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9E1B9-74FE-2243-B9BE-EDFCC71E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DD90-049C-294F-9F87-7BF08CC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6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1C89-ADD6-924C-A40A-2569076B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A80A-7B98-854B-B7D6-42237CCD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6B34-C771-FD49-8357-8B1A0396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FFFF-163E-924C-B993-FFFA309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788D-61D2-6A43-9AC1-3082064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3E20-706C-4248-AF56-89BA912C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876C-500C-A74F-8CC2-C54E4B398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F64BB-67EF-FF4E-95BF-5B9DBFE1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C3EB6-B073-BC45-8BB5-0D7C64D1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8668-E411-5B4E-B50E-359D0EF3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442E0-C4AE-5B4E-8A39-C0EA20A5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C326-9B9F-014F-BA07-81E56650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8B18F-2B61-6E41-9F64-844B8601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52BBF-0299-784D-884C-3446803EC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D9003-D9E3-C94A-AD72-8F4036247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9DC7E-B2FD-0946-B915-97001CE3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A3F3C-7E8E-7845-A5BD-C454A075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40D5-5A6D-6F47-815B-6FD60069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83AB-8CAB-C94A-AD25-F3ED2880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F6C1-12D0-1644-91F6-F62A3C0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0F68B-089B-B94C-A12A-314019B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70CA6-7A84-9C4A-9D90-09DCC2C6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73261-9230-1A46-9E3D-407CE5EE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2F5C0-1B3E-AF45-BE0A-C512CDDC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BE103-9CFD-024D-85F6-18D385AC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C71B1-D294-E942-8664-F3263DA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376-393A-E44E-84A4-7394C0B6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CC2C-47AC-2D40-8C6C-11759DF7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5437-366C-7A4B-B6C3-9862C2F8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FCA4-85E1-004E-92AE-73396299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34DE-1B54-1846-9664-32420E73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E3B4-546C-E14B-B089-E6EB5972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F336-53ED-064B-BFDA-EB0A90D8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698E8-F592-8640-8C46-AA2C8DA0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D54E-50C6-5048-8A66-2155B9AA0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D6273-7B7B-4F41-A33E-357615E0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2D205-95A6-7C4D-A025-56534301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A77F8-B4E0-8B43-BC07-19FEE6B2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BDA9D-1AA2-544B-BF30-DB449608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1DBF-D59F-AF48-9E72-DE1D8FBE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917F-BB1B-3042-A42B-4BB7D9EE9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6FAA-650F-904E-B813-5A785287D55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BAB4-7D94-F647-95F6-B003DA340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EC782-C683-2C43-A9FA-160DCFD0A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him-hashim/Intro-Python-Biolog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markdown_guide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ython Programming for Beginners: 103 Examples">
            <a:extLst>
              <a:ext uri="{FF2B5EF4-FFF2-40B4-BE49-F238E27FC236}">
                <a16:creationId xmlns:a16="http://schemas.microsoft.com/office/drawing/2014/main" id="{9C34A353-AD4B-C74E-AE0C-B8409117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24" y="2067231"/>
            <a:ext cx="8312552" cy="46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B1F61D-4008-4747-A265-5299EC40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554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Introduction to Python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Cambria" panose="02040503050406030204" pitchFamily="18" charset="0"/>
              </a:rPr>
              <a:t>Columbia Biological Sciences</a:t>
            </a:r>
          </a:p>
        </p:txBody>
      </p:sp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4A22F-F71D-1043-9EF6-2F97E51F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252495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76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4A22F-F71D-1043-9EF6-2F97E51F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252495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D251A0-3E20-7A45-B095-6E7AC9FAF22A}"/>
              </a:ext>
            </a:extLst>
          </p:cNvPr>
          <p:cNvCxnSpPr>
            <a:cxnSpLocks/>
          </p:cNvCxnSpPr>
          <p:nvPr/>
        </p:nvCxnSpPr>
        <p:spPr>
          <a:xfrm flipV="1">
            <a:off x="4982817" y="1414171"/>
            <a:ext cx="1113183" cy="13555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25180-320B-C940-8F61-C3746211B7E6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1414171"/>
            <a:ext cx="907774" cy="13555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E8CF238-10A3-D64E-8378-47F56D61669E}"/>
              </a:ext>
            </a:extLst>
          </p:cNvPr>
          <p:cNvSpPr txBox="1">
            <a:spLocks/>
          </p:cNvSpPr>
          <p:nvPr/>
        </p:nvSpPr>
        <p:spPr>
          <a:xfrm>
            <a:off x="4999645" y="671445"/>
            <a:ext cx="2497510" cy="591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2"/>
                </a:solidFill>
                <a:latin typeface="Cambria" panose="02040503050406030204" pitchFamily="18" charset="0"/>
              </a:rPr>
              <a:t>values</a:t>
            </a:r>
            <a:endParaRPr lang="en-US" sz="3600" i="1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4A22F-F71D-1043-9EF6-2F97E51F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252495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D251A0-3E20-7A45-B095-6E7AC9FAF22A}"/>
              </a:ext>
            </a:extLst>
          </p:cNvPr>
          <p:cNvCxnSpPr>
            <a:cxnSpLocks/>
          </p:cNvCxnSpPr>
          <p:nvPr/>
        </p:nvCxnSpPr>
        <p:spPr>
          <a:xfrm flipV="1">
            <a:off x="4982817" y="1414171"/>
            <a:ext cx="1113183" cy="13555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25180-320B-C940-8F61-C3746211B7E6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1414171"/>
            <a:ext cx="907774" cy="13555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E8CF238-10A3-D64E-8378-47F56D61669E}"/>
              </a:ext>
            </a:extLst>
          </p:cNvPr>
          <p:cNvSpPr txBox="1">
            <a:spLocks/>
          </p:cNvSpPr>
          <p:nvPr/>
        </p:nvSpPr>
        <p:spPr>
          <a:xfrm>
            <a:off x="4999645" y="671445"/>
            <a:ext cx="2497510" cy="591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2"/>
                </a:solidFill>
                <a:latin typeface="Cambria" panose="02040503050406030204" pitchFamily="18" charset="0"/>
              </a:rPr>
              <a:t>values</a:t>
            </a:r>
            <a:endParaRPr lang="en-US" sz="3600" i="1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C96677-EF33-DA48-BCE4-028F359B6742}"/>
              </a:ext>
            </a:extLst>
          </p:cNvPr>
          <p:cNvCxnSpPr>
            <a:cxnSpLocks/>
          </p:cNvCxnSpPr>
          <p:nvPr/>
        </p:nvCxnSpPr>
        <p:spPr>
          <a:xfrm>
            <a:off x="6096000" y="3710609"/>
            <a:ext cx="0" cy="8245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656F2D2-B391-BB4B-96B7-CAD983B7C06D}"/>
              </a:ext>
            </a:extLst>
          </p:cNvPr>
          <p:cNvSpPr txBox="1">
            <a:spLocks/>
          </p:cNvSpPr>
          <p:nvPr/>
        </p:nvSpPr>
        <p:spPr>
          <a:xfrm>
            <a:off x="4940010" y="4634034"/>
            <a:ext cx="2497510" cy="591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operators</a:t>
            </a:r>
            <a:endParaRPr lang="en-US" sz="3600" i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5526157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Math 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6681BF-B2CD-DD44-9C81-2EF2DE5C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24" y="2057887"/>
            <a:ext cx="10368884" cy="4167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97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2E887-B406-3943-8C2B-1FFE0A19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4" y="3046158"/>
            <a:ext cx="5626606" cy="765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71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0821A-0608-AB44-9FF8-E892AC12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06" y="753969"/>
            <a:ext cx="5151275" cy="565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2E887-B406-3943-8C2B-1FFE0A19C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4" y="3046158"/>
            <a:ext cx="5626606" cy="765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43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0821A-0608-AB44-9FF8-E892AC12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06" y="753969"/>
            <a:ext cx="5151275" cy="565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2E887-B406-3943-8C2B-1FFE0A19C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4" y="3046158"/>
            <a:ext cx="5626606" cy="765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37A063-3571-A947-9D90-D4F009C0B58E}"/>
              </a:ext>
            </a:extLst>
          </p:cNvPr>
          <p:cNvSpPr/>
          <p:nvPr/>
        </p:nvSpPr>
        <p:spPr>
          <a:xfrm>
            <a:off x="8097078" y="5014544"/>
            <a:ext cx="715617" cy="471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0821A-0608-AB44-9FF8-E892AC12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06" y="753969"/>
            <a:ext cx="5151275" cy="565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2E887-B406-3943-8C2B-1FFE0A19C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4" y="3046158"/>
            <a:ext cx="5626606" cy="765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37A063-3571-A947-9D90-D4F009C0B58E}"/>
              </a:ext>
            </a:extLst>
          </p:cNvPr>
          <p:cNvSpPr/>
          <p:nvPr/>
        </p:nvSpPr>
        <p:spPr>
          <a:xfrm>
            <a:off x="8097078" y="5014544"/>
            <a:ext cx="715617" cy="471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19F56-0793-0F4D-BA1B-8BD66322986C}"/>
              </a:ext>
            </a:extLst>
          </p:cNvPr>
          <p:cNvSpPr/>
          <p:nvPr/>
        </p:nvSpPr>
        <p:spPr>
          <a:xfrm>
            <a:off x="7480852" y="5923722"/>
            <a:ext cx="834888" cy="471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5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C4742-D1DC-D34A-97DB-7A3799B05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59005" y="2002864"/>
            <a:ext cx="3842124" cy="1706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46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C4742-D1DC-D34A-97DB-7A3799B05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59005" y="2002864"/>
            <a:ext cx="3842124" cy="1706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7CDE6-1DC3-B44F-B485-2BBE2C38F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59" b="1254"/>
          <a:stretch/>
        </p:blipFill>
        <p:spPr>
          <a:xfrm>
            <a:off x="159005" y="4084930"/>
            <a:ext cx="3842124" cy="1617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71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8AFC18-1524-254E-B8FD-BD89FFCE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Course Page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14637-1895-A94F-BA81-7E16556BE99F}"/>
              </a:ext>
            </a:extLst>
          </p:cNvPr>
          <p:cNvSpPr/>
          <p:nvPr/>
        </p:nvSpPr>
        <p:spPr>
          <a:xfrm>
            <a:off x="955636" y="3105834"/>
            <a:ext cx="1058552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36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36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rahim-hashim</a:t>
            </a:r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/Intro-Python-Biology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847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C4742-D1DC-D34A-97DB-7A3799B05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59005" y="2002864"/>
            <a:ext cx="3842124" cy="1706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7CDE6-1DC3-B44F-B485-2BBE2C38F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59" b="1254"/>
          <a:stretch/>
        </p:blipFill>
        <p:spPr>
          <a:xfrm>
            <a:off x="159005" y="4084930"/>
            <a:ext cx="3842124" cy="1617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D3B5C-8923-7844-94E5-5AE65B30F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87" y="2285963"/>
            <a:ext cx="7540585" cy="3245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43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4A22F-F71D-1043-9EF6-2F97E51F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252495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6EF72E-E6F7-014B-9F45-04388F49804D}"/>
              </a:ext>
            </a:extLst>
          </p:cNvPr>
          <p:cNvSpPr/>
          <p:nvPr/>
        </p:nvSpPr>
        <p:spPr>
          <a:xfrm>
            <a:off x="4477550" y="2517498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 + 2</a:t>
            </a:r>
          </a:p>
        </p:txBody>
      </p:sp>
    </p:spTree>
    <p:extLst>
      <p:ext uri="{BB962C8B-B14F-4D97-AF65-F5344CB8AC3E}">
        <p14:creationId xmlns:p14="http://schemas.microsoft.com/office/powerpoint/2010/main" val="1596233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0ABE6-C14F-9640-B8A6-F439F1546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252495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E5662A-326E-3A40-8463-0A8926239BCA}"/>
              </a:ext>
            </a:extLst>
          </p:cNvPr>
          <p:cNvSpPr/>
          <p:nvPr/>
        </p:nvSpPr>
        <p:spPr>
          <a:xfrm>
            <a:off x="4465983" y="250466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2.0 + 2.0</a:t>
            </a:r>
          </a:p>
        </p:txBody>
      </p:sp>
    </p:spTree>
    <p:extLst>
      <p:ext uri="{BB962C8B-B14F-4D97-AF65-F5344CB8AC3E}">
        <p14:creationId xmlns:p14="http://schemas.microsoft.com/office/powerpoint/2010/main" val="177383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Expressions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0ABE6-C14F-9640-B8A6-F439F1546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252495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E5662A-326E-3A40-8463-0A8926239BCA}"/>
              </a:ext>
            </a:extLst>
          </p:cNvPr>
          <p:cNvSpPr/>
          <p:nvPr/>
        </p:nvSpPr>
        <p:spPr>
          <a:xfrm>
            <a:off x="4465983" y="250466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</p:spTree>
    <p:extLst>
      <p:ext uri="{BB962C8B-B14F-4D97-AF65-F5344CB8AC3E}">
        <p14:creationId xmlns:p14="http://schemas.microsoft.com/office/powerpoint/2010/main" val="2322112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53439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Types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0ABE6-C14F-9640-B8A6-F439F1546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459229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E5662A-326E-3A40-8463-0A8926239BCA}"/>
              </a:ext>
            </a:extLst>
          </p:cNvPr>
          <p:cNvSpPr/>
          <p:nvPr/>
        </p:nvSpPr>
        <p:spPr>
          <a:xfrm>
            <a:off x="4465983" y="457200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  <p:sp>
        <p:nvSpPr>
          <p:cNvPr id="6" name="AutoShape 10" descr="Iterated Local Search in Python - BLOCKGENI">
            <a:extLst>
              <a:ext uri="{FF2B5EF4-FFF2-40B4-BE49-F238E27FC236}">
                <a16:creationId xmlns:a16="http://schemas.microsoft.com/office/drawing/2014/main" id="{EE2EE186-18F6-F94B-9865-D05A2D44B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835104-EC46-774B-91E3-5A66DC4F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252495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0C1B73-1A8A-6D4A-B95D-032B5EEF6D44}"/>
              </a:ext>
            </a:extLst>
          </p:cNvPr>
          <p:cNvSpPr/>
          <p:nvPr/>
        </p:nvSpPr>
        <p:spPr>
          <a:xfrm>
            <a:off x="4465983" y="250466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2.0 + 2.0</a:t>
            </a:r>
          </a:p>
        </p:txBody>
      </p:sp>
      <p:sp>
        <p:nvSpPr>
          <p:cNvPr id="10" name="AutoShape 10" descr="Iterated Local Search in Python - BLOCKGENI">
            <a:extLst>
              <a:ext uri="{FF2B5EF4-FFF2-40B4-BE49-F238E27FC236}">
                <a16:creationId xmlns:a16="http://schemas.microsoft.com/office/drawing/2014/main" id="{9306B9DE-EED4-E642-8934-A1405F3372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2033" y="11889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B03022-2964-C443-A3CB-2A60CA050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69353" y="437321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F35CCE-4001-0E4C-A4D0-9E01FE7BE498}"/>
              </a:ext>
            </a:extLst>
          </p:cNvPr>
          <p:cNvSpPr/>
          <p:nvPr/>
        </p:nvSpPr>
        <p:spPr>
          <a:xfrm>
            <a:off x="4454416" y="417029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 + 2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BD1C-4FAC-1941-A5B9-2EA1E6C297F5}"/>
              </a:ext>
            </a:extLst>
          </p:cNvPr>
          <p:cNvSpPr/>
          <p:nvPr/>
        </p:nvSpPr>
        <p:spPr>
          <a:xfrm>
            <a:off x="7982228" y="682382"/>
            <a:ext cx="2603268" cy="101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integer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A77C-C346-7046-A9C3-3229820E24AC}"/>
              </a:ext>
            </a:extLst>
          </p:cNvPr>
          <p:cNvSpPr/>
          <p:nvPr/>
        </p:nvSpPr>
        <p:spPr>
          <a:xfrm>
            <a:off x="7982228" y="2770014"/>
            <a:ext cx="2603268" cy="101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float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0319BD-1A8B-4945-AFDA-3DE6B7ECEC76}"/>
              </a:ext>
            </a:extLst>
          </p:cNvPr>
          <p:cNvSpPr/>
          <p:nvPr/>
        </p:nvSpPr>
        <p:spPr>
          <a:xfrm>
            <a:off x="7982228" y="4632050"/>
            <a:ext cx="2603268" cy="101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2596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53439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Types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0ABE6-C14F-9640-B8A6-F439F1546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459229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E5662A-326E-3A40-8463-0A8926239BCA}"/>
              </a:ext>
            </a:extLst>
          </p:cNvPr>
          <p:cNvSpPr/>
          <p:nvPr/>
        </p:nvSpPr>
        <p:spPr>
          <a:xfrm>
            <a:off x="4465983" y="457200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  <p:sp>
        <p:nvSpPr>
          <p:cNvPr id="6" name="AutoShape 10" descr="Iterated Local Search in Python - BLOCKGENI">
            <a:extLst>
              <a:ext uri="{FF2B5EF4-FFF2-40B4-BE49-F238E27FC236}">
                <a16:creationId xmlns:a16="http://schemas.microsoft.com/office/drawing/2014/main" id="{EE2EE186-18F6-F94B-9865-D05A2D44B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835104-EC46-774B-91E3-5A66DC4F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252495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0C1B73-1A8A-6D4A-B95D-032B5EEF6D44}"/>
              </a:ext>
            </a:extLst>
          </p:cNvPr>
          <p:cNvSpPr/>
          <p:nvPr/>
        </p:nvSpPr>
        <p:spPr>
          <a:xfrm>
            <a:off x="4465983" y="250466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2.0 + 2.0</a:t>
            </a:r>
          </a:p>
        </p:txBody>
      </p:sp>
      <p:sp>
        <p:nvSpPr>
          <p:cNvPr id="10" name="AutoShape 10" descr="Iterated Local Search in Python - BLOCKGENI">
            <a:extLst>
              <a:ext uri="{FF2B5EF4-FFF2-40B4-BE49-F238E27FC236}">
                <a16:creationId xmlns:a16="http://schemas.microsoft.com/office/drawing/2014/main" id="{9306B9DE-EED4-E642-8934-A1405F3372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2033" y="11889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B03022-2964-C443-A3CB-2A60CA050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69353" y="437321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F35CCE-4001-0E4C-A4D0-9E01FE7BE498}"/>
              </a:ext>
            </a:extLst>
          </p:cNvPr>
          <p:cNvSpPr/>
          <p:nvPr/>
        </p:nvSpPr>
        <p:spPr>
          <a:xfrm>
            <a:off x="4454416" y="417029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 + 2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BD1C-4FAC-1941-A5B9-2EA1E6C297F5}"/>
              </a:ext>
            </a:extLst>
          </p:cNvPr>
          <p:cNvSpPr/>
          <p:nvPr/>
        </p:nvSpPr>
        <p:spPr>
          <a:xfrm>
            <a:off x="7982228" y="682382"/>
            <a:ext cx="2603268" cy="101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integer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A77C-C346-7046-A9C3-3229820E24AC}"/>
              </a:ext>
            </a:extLst>
          </p:cNvPr>
          <p:cNvSpPr/>
          <p:nvPr/>
        </p:nvSpPr>
        <p:spPr>
          <a:xfrm>
            <a:off x="7982228" y="2770014"/>
            <a:ext cx="2603268" cy="101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float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0319BD-1A8B-4945-AFDA-3DE6B7ECEC76}"/>
              </a:ext>
            </a:extLst>
          </p:cNvPr>
          <p:cNvSpPr/>
          <p:nvPr/>
        </p:nvSpPr>
        <p:spPr>
          <a:xfrm>
            <a:off x="7982228" y="4632050"/>
            <a:ext cx="2603268" cy="101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19685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Types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6F3D13-6708-9C48-BB5C-F31B4737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757" y="2372138"/>
            <a:ext cx="9072218" cy="2663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40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Variables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2A1497D-D7BA-C243-BF07-40D54673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1696"/>
          <a:stretch/>
        </p:blipFill>
        <p:spPr>
          <a:xfrm>
            <a:off x="4226394" y="628580"/>
            <a:ext cx="6444624" cy="1995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C3A5F4A-5A96-0046-8382-386A1A158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21" b="29460"/>
          <a:stretch/>
        </p:blipFill>
        <p:spPr>
          <a:xfrm>
            <a:off x="3622815" y="2956133"/>
            <a:ext cx="7859749" cy="3578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244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536713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Math 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6681BF-B2CD-DD44-9C81-2EF2DE5C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24" y="2057887"/>
            <a:ext cx="10368884" cy="4167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16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Comparison 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2A258B63-6A28-D643-A8A0-B3B8707A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9754" y="1871283"/>
            <a:ext cx="9055100" cy="412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93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EA060-4301-5043-978D-C666D396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54" y="1017608"/>
            <a:ext cx="6220128" cy="5355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98AFC18-1524-254E-B8FD-BD89FFCE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Course Page</a:t>
            </a:r>
            <a:endParaRPr lang="en-US" sz="32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06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4121427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63F9C-4196-E64C-A2C4-84672B8E8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6" y="2173358"/>
            <a:ext cx="7098470" cy="2852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B6643065-F2C7-0E4C-8DC5-36BD713CB0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5" t="31860" r="37905"/>
          <a:stretch/>
        </p:blipFill>
        <p:spPr>
          <a:xfrm>
            <a:off x="7606748" y="2173357"/>
            <a:ext cx="4452968" cy="2873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890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Comparison 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07F15-BB61-2B4E-9226-FEDB6546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1812787"/>
            <a:ext cx="8216900" cy="429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641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Boolean 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0298E-DE10-2E43-93D7-6809E0BE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6" y="2990574"/>
            <a:ext cx="3683926" cy="2191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916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Boolean 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0298E-DE10-2E43-93D7-6809E0BE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6" y="2990574"/>
            <a:ext cx="3683926" cy="2191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A2458-422E-F94B-98AC-5C3642AC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16" y="2990574"/>
            <a:ext cx="3790471" cy="2191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410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Boolean 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0298E-DE10-2E43-93D7-6809E0BE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6" y="2990574"/>
            <a:ext cx="3683926" cy="2191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A2458-422E-F94B-98AC-5C3642AC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16" y="2990574"/>
            <a:ext cx="3790471" cy="2191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1D71E-60D6-734A-8EB6-DA2B346EC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931" y="2990574"/>
            <a:ext cx="4109823" cy="1658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217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11640066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Boolean and Comparison 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662D2-2CAC-C64A-922C-B25DC4A1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3" b="63514"/>
          <a:stretch/>
        </p:blipFill>
        <p:spPr>
          <a:xfrm>
            <a:off x="732263" y="3581400"/>
            <a:ext cx="3611651" cy="790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9C8F0-FA03-0B47-AF1B-CB0B73DCA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959" y="1760837"/>
            <a:ext cx="4604951" cy="4604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972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1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print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4154A6-8150-B54B-BE61-402139DD2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806"/>
          <a:stretch/>
        </p:blipFill>
        <p:spPr>
          <a:xfrm>
            <a:off x="1200150" y="2107792"/>
            <a:ext cx="10096500" cy="2217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631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print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96E29-4D48-DC43-B879-C5088CC44CE0}"/>
              </a:ext>
            </a:extLst>
          </p:cNvPr>
          <p:cNvSpPr/>
          <p:nvPr/>
        </p:nvSpPr>
        <p:spPr>
          <a:xfrm>
            <a:off x="2345633" y="2981739"/>
            <a:ext cx="8825949" cy="255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print</a:t>
            </a:r>
            <a:r>
              <a:rPr lang="en-US" sz="5400" dirty="0">
                <a:solidFill>
                  <a:schemeClr val="tx1"/>
                </a:solidFill>
              </a:rPr>
              <a:t>(</a:t>
            </a:r>
            <a:r>
              <a:rPr lang="en-US" sz="5400" dirty="0">
                <a:solidFill>
                  <a:srgbClr val="CE9178"/>
                </a:solidFill>
              </a:rPr>
              <a:t>‘Rahim’</a:t>
            </a:r>
            <a:r>
              <a:rPr lang="en-US" sz="5400" dirty="0">
                <a:solidFill>
                  <a:schemeClr val="tx1"/>
                </a:solidFill>
              </a:rPr>
              <a:t>)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59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print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96E29-4D48-DC43-B879-C5088CC44CE0}"/>
              </a:ext>
            </a:extLst>
          </p:cNvPr>
          <p:cNvSpPr/>
          <p:nvPr/>
        </p:nvSpPr>
        <p:spPr>
          <a:xfrm>
            <a:off x="2345633" y="2981739"/>
            <a:ext cx="8825949" cy="255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name = </a:t>
            </a:r>
            <a:r>
              <a:rPr lang="en-US" sz="5400" dirty="0">
                <a:solidFill>
                  <a:srgbClr val="CE9178"/>
                </a:solidFill>
              </a:rPr>
              <a:t>‘Rahim’</a:t>
            </a:r>
          </a:p>
          <a:p>
            <a:pPr algn="ctr"/>
            <a:endParaRPr lang="en-US" sz="5400" dirty="0">
              <a:solidFill>
                <a:srgbClr val="7030A0"/>
              </a:solidFill>
            </a:endParaRPr>
          </a:p>
          <a:p>
            <a:pPr algn="ctr"/>
            <a:r>
              <a:rPr lang="en-US" sz="5400" dirty="0">
                <a:solidFill>
                  <a:srgbClr val="7030A0"/>
                </a:solidFill>
              </a:rPr>
              <a:t>print</a:t>
            </a:r>
            <a:r>
              <a:rPr lang="en-US" sz="5400" dirty="0">
                <a:solidFill>
                  <a:schemeClr val="tx1"/>
                </a:solidFill>
              </a:rPr>
              <a:t>(name)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EA060-4301-5043-978D-C666D39687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675754" y="1017608"/>
            <a:ext cx="6220128" cy="5355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98AFC18-1524-254E-B8FD-BD89FFCE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Course Page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9DDCEA-3F3C-E042-8BDF-654151C93DA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706" y="1722658"/>
            <a:ext cx="5966638" cy="4837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1108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print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96E29-4D48-DC43-B879-C5088CC44CE0}"/>
              </a:ext>
            </a:extLst>
          </p:cNvPr>
          <p:cNvSpPr/>
          <p:nvPr/>
        </p:nvSpPr>
        <p:spPr>
          <a:xfrm>
            <a:off x="2345633" y="2981739"/>
            <a:ext cx="8825949" cy="255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name = </a:t>
            </a:r>
            <a:r>
              <a:rPr lang="en-US" sz="5400" dirty="0">
                <a:solidFill>
                  <a:srgbClr val="CE9178"/>
                </a:solidFill>
              </a:rPr>
              <a:t>‘Rahim’</a:t>
            </a:r>
          </a:p>
          <a:p>
            <a:pPr algn="ctr"/>
            <a:endParaRPr lang="en-US" sz="5400" dirty="0">
              <a:solidFill>
                <a:srgbClr val="7030A0"/>
              </a:solidFill>
            </a:endParaRPr>
          </a:p>
          <a:p>
            <a:pPr algn="ctr"/>
            <a:r>
              <a:rPr lang="en-US" sz="5400" dirty="0">
                <a:solidFill>
                  <a:srgbClr val="7030A0"/>
                </a:solidFill>
              </a:rPr>
              <a:t>print</a:t>
            </a:r>
            <a:r>
              <a:rPr lang="en-US" sz="5400" dirty="0">
                <a:solidFill>
                  <a:schemeClr val="tx1"/>
                </a:solidFill>
              </a:rPr>
              <a:t>(name, </a:t>
            </a:r>
            <a:r>
              <a:rPr lang="en-US" sz="5400" dirty="0">
                <a:solidFill>
                  <a:srgbClr val="CE9178"/>
                </a:solidFill>
              </a:rPr>
              <a:t>‘is’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dirty="0">
                <a:solidFill>
                  <a:srgbClr val="CE9178"/>
                </a:solidFill>
              </a:rPr>
              <a:t>‘cool’</a:t>
            </a:r>
            <a:r>
              <a:rPr lang="en-US" sz="5400" dirty="0">
                <a:solidFill>
                  <a:schemeClr val="tx1"/>
                </a:solidFill>
              </a:rPr>
              <a:t>)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25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A53BF-EE1B-ED48-BA87-B2B8973D52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6251"/>
          <a:stretch/>
        </p:blipFill>
        <p:spPr>
          <a:xfrm>
            <a:off x="1200150" y="2107792"/>
            <a:ext cx="10096500" cy="2760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input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4154A6-8150-B54B-BE61-402139DD2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1194" b="36251"/>
          <a:stretch/>
        </p:blipFill>
        <p:spPr>
          <a:xfrm>
            <a:off x="1200150" y="4324864"/>
            <a:ext cx="10096500" cy="543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28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DEBE2F4-F994-CC49-947F-6BC9035AE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23126"/>
          <a:stretch/>
        </p:blipFill>
        <p:spPr>
          <a:xfrm>
            <a:off x="1200150" y="2107792"/>
            <a:ext cx="10096500" cy="3329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len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4154A6-8150-B54B-BE61-402139DD2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3748" b="23126"/>
          <a:stretch/>
        </p:blipFill>
        <p:spPr>
          <a:xfrm>
            <a:off x="1200150" y="4868562"/>
            <a:ext cx="10096500" cy="568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027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1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09789-3EEA-6D46-92E1-9A4922B3B678}"/>
              </a:ext>
            </a:extLst>
          </p:cNvPr>
          <p:cNvSpPr/>
          <p:nvPr/>
        </p:nvSpPr>
        <p:spPr>
          <a:xfrm>
            <a:off x="2793164" y="1902941"/>
            <a:ext cx="6605672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atom_name</a:t>
            </a:r>
            <a:r>
              <a:rPr lang="en-US" sz="5400" dirty="0"/>
              <a:t> = </a:t>
            </a:r>
            <a:r>
              <a:rPr lang="en-US" sz="5400" dirty="0">
                <a:solidFill>
                  <a:srgbClr val="CE9178"/>
                </a:solidFill>
              </a:rPr>
              <a:t>‘helium’</a:t>
            </a:r>
          </a:p>
        </p:txBody>
      </p:sp>
    </p:spTree>
    <p:extLst>
      <p:ext uri="{BB962C8B-B14F-4D97-AF65-F5344CB8AC3E}">
        <p14:creationId xmlns:p14="http://schemas.microsoft.com/office/powerpoint/2010/main" val="3943981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09789-3EEA-6D46-92E1-9A4922B3B678}"/>
              </a:ext>
            </a:extLst>
          </p:cNvPr>
          <p:cNvSpPr/>
          <p:nvPr/>
        </p:nvSpPr>
        <p:spPr>
          <a:xfrm>
            <a:off x="2793164" y="1902941"/>
            <a:ext cx="6605672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atom_name</a:t>
            </a:r>
            <a:r>
              <a:rPr lang="en-US" sz="5400" dirty="0"/>
              <a:t> = </a:t>
            </a:r>
            <a:r>
              <a:rPr lang="en-US" sz="5400" dirty="0">
                <a:solidFill>
                  <a:srgbClr val="CE9178"/>
                </a:solidFill>
              </a:rPr>
              <a:t>‘helium’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8BFEA-E4DB-DD4B-8C42-AAE841657F2D}"/>
              </a:ext>
            </a:extLst>
          </p:cNvPr>
          <p:cNvSpPr/>
          <p:nvPr/>
        </p:nvSpPr>
        <p:spPr>
          <a:xfrm>
            <a:off x="3367484" y="3826206"/>
            <a:ext cx="515223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rgbClr val="7030A0"/>
                </a:solidFill>
              </a:rPr>
              <a:t>len</a:t>
            </a:r>
            <a:r>
              <a:rPr lang="en-US" sz="5400" dirty="0"/>
              <a:t>(</a:t>
            </a:r>
            <a:r>
              <a:rPr lang="en-US" sz="5400" dirty="0" err="1"/>
              <a:t>atom_name</a:t>
            </a:r>
            <a:r>
              <a:rPr lang="en-US" sz="5400" dirty="0"/>
              <a:t>)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02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0327-EF64-3D49-9ADF-A9E479522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132"/>
          <a:stretch/>
        </p:blipFill>
        <p:spPr>
          <a:xfrm>
            <a:off x="1347247" y="2357394"/>
            <a:ext cx="9802306" cy="1071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887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0327-EF64-3D49-9ADF-A9E47952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7" y="2357394"/>
            <a:ext cx="9802306" cy="290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15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0327-EF64-3D49-9ADF-A9E47952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7" y="2357394"/>
            <a:ext cx="9802306" cy="290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506CDB-DDA9-0341-9D50-251C0BDF9FED}"/>
              </a:ext>
            </a:extLst>
          </p:cNvPr>
          <p:cNvCxnSpPr>
            <a:cxnSpLocks/>
          </p:cNvCxnSpPr>
          <p:nvPr/>
        </p:nvCxnSpPr>
        <p:spPr>
          <a:xfrm flipH="1" flipV="1">
            <a:off x="5535828" y="3990203"/>
            <a:ext cx="1309815" cy="309948"/>
          </a:xfrm>
          <a:prstGeom prst="straightConnector1">
            <a:avLst/>
          </a:prstGeom>
          <a:ln w="57150">
            <a:solidFill>
              <a:srgbClr val="A2D74B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B92984-5675-7F44-997F-B79BCFF2EAD1}"/>
              </a:ext>
            </a:extLst>
          </p:cNvPr>
          <p:cNvSpPr txBox="1"/>
          <p:nvPr/>
        </p:nvSpPr>
        <p:spPr>
          <a:xfrm>
            <a:off x="6944497" y="4145177"/>
            <a:ext cx="1269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A2D74B"/>
                </a:solidFill>
                <a:latin typeface="Cambria" panose="02040503050406030204" pitchFamily="18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862870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E8189-7E09-2941-BF6D-0526CDCF1ECD}"/>
              </a:ext>
            </a:extLst>
          </p:cNvPr>
          <p:cNvSpPr/>
          <p:nvPr/>
        </p:nvSpPr>
        <p:spPr>
          <a:xfrm>
            <a:off x="1427018" y="1877291"/>
            <a:ext cx="9642764" cy="139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 list contains multiple values.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093805-DA4E-0242-B5A7-C9062AF059F9}"/>
              </a:ext>
            </a:extLst>
          </p:cNvPr>
          <p:cNvSpPr/>
          <p:nvPr/>
        </p:nvSpPr>
        <p:spPr>
          <a:xfrm>
            <a:off x="1420091" y="3818375"/>
            <a:ext cx="2646218" cy="1246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‘hello’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988AC-0641-A147-B03A-8EF1ECF48A23}"/>
              </a:ext>
            </a:extLst>
          </p:cNvPr>
          <p:cNvCxnSpPr>
            <a:cxnSpLocks/>
          </p:cNvCxnSpPr>
          <p:nvPr/>
        </p:nvCxnSpPr>
        <p:spPr>
          <a:xfrm>
            <a:off x="4274127" y="4483393"/>
            <a:ext cx="15794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FD1E80-2F12-7844-89E9-55C8B6AB2479}"/>
              </a:ext>
            </a:extLst>
          </p:cNvPr>
          <p:cNvSpPr/>
          <p:nvPr/>
        </p:nvSpPr>
        <p:spPr>
          <a:xfrm>
            <a:off x="6096000" y="3818375"/>
            <a:ext cx="4994564" cy="1246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‘h’ ‘e’ ’l’ ‘l’ ’o’</a:t>
            </a:r>
          </a:p>
        </p:txBody>
      </p:sp>
    </p:spTree>
    <p:extLst>
      <p:ext uri="{BB962C8B-B14F-4D97-AF65-F5344CB8AC3E}">
        <p14:creationId xmlns:p14="http://schemas.microsoft.com/office/powerpoint/2010/main" val="243108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EA060-4301-5043-978D-C666D39687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675754" y="1017608"/>
            <a:ext cx="6220128" cy="5355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98AFC18-1524-254E-B8FD-BD89FFCE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Course Page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3FC04-70C6-434F-BAAE-294CDA8160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755706" y="1722658"/>
            <a:ext cx="5966638" cy="4837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185CFE-FCBB-C740-9777-D6893D16B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5" y="2444275"/>
            <a:ext cx="5653320" cy="43029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9107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E8189-7E09-2941-BF6D-0526CDCF1ECD}"/>
              </a:ext>
            </a:extLst>
          </p:cNvPr>
          <p:cNvSpPr/>
          <p:nvPr/>
        </p:nvSpPr>
        <p:spPr>
          <a:xfrm>
            <a:off x="1427018" y="1877291"/>
            <a:ext cx="9642764" cy="139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 list contains multiple values.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2607F-FF2E-5744-A600-EE4492C0CE16}"/>
              </a:ext>
            </a:extLst>
          </p:cNvPr>
          <p:cNvSpPr/>
          <p:nvPr/>
        </p:nvSpPr>
        <p:spPr>
          <a:xfrm>
            <a:off x="1439829" y="4094475"/>
            <a:ext cx="515223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rgbClr val="7030A0"/>
                </a:solidFill>
              </a:rPr>
              <a:t>len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CE9178"/>
                </a:solidFill>
              </a:rPr>
              <a:t>‘hello’</a:t>
            </a:r>
            <a:r>
              <a:rPr lang="en-US" sz="5400" dirty="0"/>
              <a:t>)</a:t>
            </a:r>
            <a:endParaRPr lang="en-US" sz="5400" dirty="0">
              <a:solidFill>
                <a:srgbClr val="CE917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D5E73-A76F-C349-9613-AB73379E6405}"/>
              </a:ext>
            </a:extLst>
          </p:cNvPr>
          <p:cNvCxnSpPr>
            <a:cxnSpLocks/>
          </p:cNvCxnSpPr>
          <p:nvPr/>
        </p:nvCxnSpPr>
        <p:spPr>
          <a:xfrm>
            <a:off x="6781800" y="4857465"/>
            <a:ext cx="7273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87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E8189-7E09-2941-BF6D-0526CDCF1ECD}"/>
              </a:ext>
            </a:extLst>
          </p:cNvPr>
          <p:cNvSpPr/>
          <p:nvPr/>
        </p:nvSpPr>
        <p:spPr>
          <a:xfrm>
            <a:off x="1427018" y="1877291"/>
            <a:ext cx="9642764" cy="139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 list contains multiple values.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2607F-FF2E-5744-A600-EE4492C0CE16}"/>
              </a:ext>
            </a:extLst>
          </p:cNvPr>
          <p:cNvSpPr/>
          <p:nvPr/>
        </p:nvSpPr>
        <p:spPr>
          <a:xfrm>
            <a:off x="1439829" y="4094475"/>
            <a:ext cx="515223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rgbClr val="7030A0"/>
                </a:solidFill>
              </a:rPr>
              <a:t>len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CE9178"/>
                </a:solidFill>
              </a:rPr>
              <a:t>‘hello’</a:t>
            </a:r>
            <a:r>
              <a:rPr lang="en-US" sz="5400" dirty="0"/>
              <a:t>)</a:t>
            </a:r>
            <a:endParaRPr lang="en-US" sz="5400" dirty="0">
              <a:solidFill>
                <a:srgbClr val="CE917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D5E73-A76F-C349-9613-AB73379E6405}"/>
              </a:ext>
            </a:extLst>
          </p:cNvPr>
          <p:cNvCxnSpPr>
            <a:cxnSpLocks/>
          </p:cNvCxnSpPr>
          <p:nvPr/>
        </p:nvCxnSpPr>
        <p:spPr>
          <a:xfrm>
            <a:off x="6781800" y="4857465"/>
            <a:ext cx="7273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D9DC3-3987-964D-AA88-B412A6BC8C73}"/>
              </a:ext>
            </a:extLst>
          </p:cNvPr>
          <p:cNvSpPr/>
          <p:nvPr/>
        </p:nvSpPr>
        <p:spPr>
          <a:xfrm>
            <a:off x="7847556" y="4147220"/>
            <a:ext cx="3222226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5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83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E8189-7E09-2941-BF6D-0526CDCF1ECD}"/>
              </a:ext>
            </a:extLst>
          </p:cNvPr>
          <p:cNvSpPr/>
          <p:nvPr/>
        </p:nvSpPr>
        <p:spPr>
          <a:xfrm>
            <a:off x="1427018" y="1877291"/>
            <a:ext cx="9642764" cy="139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 list contains multiple values.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2607F-FF2E-5744-A600-EE4492C0CE16}"/>
              </a:ext>
            </a:extLst>
          </p:cNvPr>
          <p:cNvSpPr/>
          <p:nvPr/>
        </p:nvSpPr>
        <p:spPr>
          <a:xfrm>
            <a:off x="1439829" y="4094475"/>
            <a:ext cx="515223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rgbClr val="7030A0"/>
                </a:solidFill>
              </a:rPr>
              <a:t>len</a:t>
            </a:r>
            <a:r>
              <a:rPr lang="en-US" sz="5400" dirty="0"/>
              <a:t>(12345)</a:t>
            </a:r>
            <a:endParaRPr lang="en-US" sz="5400" dirty="0">
              <a:solidFill>
                <a:srgbClr val="CE917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D5E73-A76F-C349-9613-AB73379E6405}"/>
              </a:ext>
            </a:extLst>
          </p:cNvPr>
          <p:cNvCxnSpPr>
            <a:cxnSpLocks/>
          </p:cNvCxnSpPr>
          <p:nvPr/>
        </p:nvCxnSpPr>
        <p:spPr>
          <a:xfrm>
            <a:off x="6781800" y="4857465"/>
            <a:ext cx="7273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734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E8189-7E09-2941-BF6D-0526CDCF1ECD}"/>
              </a:ext>
            </a:extLst>
          </p:cNvPr>
          <p:cNvSpPr/>
          <p:nvPr/>
        </p:nvSpPr>
        <p:spPr>
          <a:xfrm>
            <a:off x="1427018" y="1877291"/>
            <a:ext cx="9642764" cy="139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 list contains multiple values.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2607F-FF2E-5744-A600-EE4492C0CE16}"/>
              </a:ext>
            </a:extLst>
          </p:cNvPr>
          <p:cNvSpPr/>
          <p:nvPr/>
        </p:nvSpPr>
        <p:spPr>
          <a:xfrm>
            <a:off x="1439829" y="4094475"/>
            <a:ext cx="515223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rgbClr val="7030A0"/>
                </a:solidFill>
              </a:rPr>
              <a:t>len</a:t>
            </a:r>
            <a:r>
              <a:rPr lang="en-US" sz="5400" dirty="0"/>
              <a:t>(12345)</a:t>
            </a:r>
            <a:endParaRPr lang="en-US" sz="5400" dirty="0">
              <a:solidFill>
                <a:srgbClr val="CE917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D5E73-A76F-C349-9613-AB73379E6405}"/>
              </a:ext>
            </a:extLst>
          </p:cNvPr>
          <p:cNvCxnSpPr>
            <a:cxnSpLocks/>
          </p:cNvCxnSpPr>
          <p:nvPr/>
        </p:nvCxnSpPr>
        <p:spPr>
          <a:xfrm>
            <a:off x="6781800" y="4857465"/>
            <a:ext cx="7273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D9DC3-3987-964D-AA88-B412A6BC8C73}"/>
              </a:ext>
            </a:extLst>
          </p:cNvPr>
          <p:cNvSpPr/>
          <p:nvPr/>
        </p:nvSpPr>
        <p:spPr>
          <a:xfrm>
            <a:off x="7847556" y="4147220"/>
            <a:ext cx="3222226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TypeError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25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E8189-7E09-2941-BF6D-0526CDCF1ECD}"/>
              </a:ext>
            </a:extLst>
          </p:cNvPr>
          <p:cNvSpPr/>
          <p:nvPr/>
        </p:nvSpPr>
        <p:spPr>
          <a:xfrm>
            <a:off x="1427018" y="1877291"/>
            <a:ext cx="9642764" cy="139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 list contains multiple values.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2607F-FF2E-5744-A600-EE4492C0CE16}"/>
              </a:ext>
            </a:extLst>
          </p:cNvPr>
          <p:cNvSpPr/>
          <p:nvPr/>
        </p:nvSpPr>
        <p:spPr>
          <a:xfrm>
            <a:off x="1439829" y="4094475"/>
            <a:ext cx="515223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[         ,          ]</a:t>
            </a:r>
            <a:endParaRPr lang="en-US" sz="5400" dirty="0">
              <a:solidFill>
                <a:srgbClr val="CE917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D5E73-A76F-C349-9613-AB73379E6405}"/>
              </a:ext>
            </a:extLst>
          </p:cNvPr>
          <p:cNvCxnSpPr>
            <a:cxnSpLocks/>
          </p:cNvCxnSpPr>
          <p:nvPr/>
        </p:nvCxnSpPr>
        <p:spPr>
          <a:xfrm>
            <a:off x="6781800" y="4857465"/>
            <a:ext cx="7273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D9DC3-3987-964D-AA88-B412A6BC8C73}"/>
              </a:ext>
            </a:extLst>
          </p:cNvPr>
          <p:cNvSpPr/>
          <p:nvPr/>
        </p:nvSpPr>
        <p:spPr>
          <a:xfrm>
            <a:off x="7847556" y="4147220"/>
            <a:ext cx="3222226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04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E8189-7E09-2941-BF6D-0526CDCF1ECD}"/>
              </a:ext>
            </a:extLst>
          </p:cNvPr>
          <p:cNvSpPr/>
          <p:nvPr/>
        </p:nvSpPr>
        <p:spPr>
          <a:xfrm>
            <a:off x="1427018" y="1877291"/>
            <a:ext cx="9642764" cy="139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 list contains multiple values.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2607F-FF2E-5744-A600-EE4492C0CE16}"/>
              </a:ext>
            </a:extLst>
          </p:cNvPr>
          <p:cNvSpPr/>
          <p:nvPr/>
        </p:nvSpPr>
        <p:spPr>
          <a:xfrm>
            <a:off x="1439829" y="4094475"/>
            <a:ext cx="515223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rgbClr val="7030A0"/>
                </a:solidFill>
              </a:rPr>
              <a:t>len</a:t>
            </a:r>
            <a:r>
              <a:rPr lang="en-US" sz="5400" dirty="0"/>
              <a:t>([1,2,3,4,5])</a:t>
            </a:r>
            <a:endParaRPr lang="en-US" sz="5400" dirty="0">
              <a:solidFill>
                <a:srgbClr val="CE917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D5E73-A76F-C349-9613-AB73379E6405}"/>
              </a:ext>
            </a:extLst>
          </p:cNvPr>
          <p:cNvCxnSpPr>
            <a:cxnSpLocks/>
          </p:cNvCxnSpPr>
          <p:nvPr/>
        </p:nvCxnSpPr>
        <p:spPr>
          <a:xfrm>
            <a:off x="6781800" y="4857465"/>
            <a:ext cx="7273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D9DC3-3987-964D-AA88-B412A6BC8C73}"/>
              </a:ext>
            </a:extLst>
          </p:cNvPr>
          <p:cNvSpPr/>
          <p:nvPr/>
        </p:nvSpPr>
        <p:spPr>
          <a:xfrm>
            <a:off x="7847556" y="4147220"/>
            <a:ext cx="3222226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71191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DEBE2F4-F994-CC49-947F-6BC9035AE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23126"/>
          <a:stretch/>
        </p:blipFill>
        <p:spPr>
          <a:xfrm>
            <a:off x="1200150" y="2107792"/>
            <a:ext cx="10096500" cy="3329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4154A6-8150-B54B-BE61-402139DD2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6875" b="1153"/>
          <a:stretch/>
        </p:blipFill>
        <p:spPr>
          <a:xfrm>
            <a:off x="1200150" y="5436973"/>
            <a:ext cx="10096500" cy="951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998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DEBE2F4-F994-CC49-947F-6BC9035AE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23126"/>
          <a:stretch/>
        </p:blipFill>
        <p:spPr>
          <a:xfrm>
            <a:off x="1200150" y="2107792"/>
            <a:ext cx="10096500" cy="3329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4154A6-8150-B54B-BE61-402139DD2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6875" b="1153"/>
          <a:stretch/>
        </p:blipFill>
        <p:spPr>
          <a:xfrm>
            <a:off x="1200150" y="5436973"/>
            <a:ext cx="10096500" cy="951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8217D7-60A8-B046-AB87-30047284244F}"/>
              </a:ext>
            </a:extLst>
          </p:cNvPr>
          <p:cNvSpPr/>
          <p:nvPr/>
        </p:nvSpPr>
        <p:spPr>
          <a:xfrm>
            <a:off x="4399005" y="5931243"/>
            <a:ext cx="1696995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0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53439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Types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5662A-326E-3A40-8463-0A8926239BCA}"/>
              </a:ext>
            </a:extLst>
          </p:cNvPr>
          <p:cNvSpPr/>
          <p:nvPr/>
        </p:nvSpPr>
        <p:spPr>
          <a:xfrm>
            <a:off x="4465983" y="457200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  <p:sp>
        <p:nvSpPr>
          <p:cNvPr id="6" name="AutoShape 10" descr="Iterated Local Search in Python - BLOCKGENI">
            <a:extLst>
              <a:ext uri="{FF2B5EF4-FFF2-40B4-BE49-F238E27FC236}">
                <a16:creationId xmlns:a16="http://schemas.microsoft.com/office/drawing/2014/main" id="{EE2EE186-18F6-F94B-9865-D05A2D44B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0C1B73-1A8A-6D4A-B95D-032B5EEF6D44}"/>
              </a:ext>
            </a:extLst>
          </p:cNvPr>
          <p:cNvSpPr/>
          <p:nvPr/>
        </p:nvSpPr>
        <p:spPr>
          <a:xfrm>
            <a:off x="4465983" y="250466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2.0 + 2.0</a:t>
            </a:r>
          </a:p>
        </p:txBody>
      </p:sp>
      <p:sp>
        <p:nvSpPr>
          <p:cNvPr id="10" name="AutoShape 10" descr="Iterated Local Search in Python - BLOCKGENI">
            <a:extLst>
              <a:ext uri="{FF2B5EF4-FFF2-40B4-BE49-F238E27FC236}">
                <a16:creationId xmlns:a16="http://schemas.microsoft.com/office/drawing/2014/main" id="{9306B9DE-EED4-E642-8934-A1405F3372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2033" y="11889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5CCE-4001-0E4C-A4D0-9E01FE7BE498}"/>
              </a:ext>
            </a:extLst>
          </p:cNvPr>
          <p:cNvSpPr/>
          <p:nvPr/>
        </p:nvSpPr>
        <p:spPr>
          <a:xfrm>
            <a:off x="4454416" y="417029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 + 2</a:t>
            </a:r>
          </a:p>
        </p:txBody>
      </p:sp>
    </p:spTree>
    <p:extLst>
      <p:ext uri="{BB962C8B-B14F-4D97-AF65-F5344CB8AC3E}">
        <p14:creationId xmlns:p14="http://schemas.microsoft.com/office/powerpoint/2010/main" val="551726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type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0E917-E789-6644-86A7-11C167743CAF}"/>
              </a:ext>
            </a:extLst>
          </p:cNvPr>
          <p:cNvSpPr/>
          <p:nvPr/>
        </p:nvSpPr>
        <p:spPr>
          <a:xfrm>
            <a:off x="2366505" y="2521225"/>
            <a:ext cx="7054585" cy="170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number = 2.0</a:t>
            </a:r>
          </a:p>
          <a:p>
            <a:pPr algn="ctr"/>
            <a:r>
              <a:rPr lang="en-US" sz="5400" dirty="0">
                <a:solidFill>
                  <a:srgbClr val="7030A0"/>
                </a:solidFill>
              </a:rPr>
              <a:t>print</a:t>
            </a:r>
            <a:r>
              <a:rPr lang="en-US" sz="5400" dirty="0">
                <a:solidFill>
                  <a:schemeClr val="tx1"/>
                </a:solidFill>
              </a:rPr>
              <a:t>(</a:t>
            </a:r>
            <a:r>
              <a:rPr lang="en-US" sz="5400" dirty="0">
                <a:solidFill>
                  <a:srgbClr val="7030A0"/>
                </a:solidFill>
              </a:rPr>
              <a:t>type</a:t>
            </a:r>
            <a:r>
              <a:rPr lang="en-US" sz="5400" dirty="0"/>
              <a:t>(number))</a:t>
            </a:r>
          </a:p>
        </p:txBody>
      </p:sp>
    </p:spTree>
    <p:extLst>
      <p:ext uri="{BB962C8B-B14F-4D97-AF65-F5344CB8AC3E}">
        <p14:creationId xmlns:p14="http://schemas.microsoft.com/office/powerpoint/2010/main" val="231668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F8F04A-25BB-5247-9E1E-A26146FFD6A6}"/>
              </a:ext>
            </a:extLst>
          </p:cNvPr>
          <p:cNvSpPr/>
          <p:nvPr/>
        </p:nvSpPr>
        <p:spPr>
          <a:xfrm>
            <a:off x="2775251" y="2791343"/>
            <a:ext cx="6641498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36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colab.research.google.com</a:t>
            </a: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0A2A0-7894-4F40-9956-38D6F370714A}"/>
              </a:ext>
            </a:extLst>
          </p:cNvPr>
          <p:cNvSpPr txBox="1">
            <a:spLocks/>
          </p:cNvSpPr>
          <p:nvPr/>
        </p:nvSpPr>
        <p:spPr>
          <a:xfrm>
            <a:off x="0" y="578938"/>
            <a:ext cx="2637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latin typeface="Cambria" panose="02040503050406030204" pitchFamily="18" charset="0"/>
              </a:rPr>
              <a:t>Google </a:t>
            </a:r>
            <a:br>
              <a:rPr lang="en-US" sz="5400" b="1">
                <a:latin typeface="Cambria" panose="02040503050406030204" pitchFamily="18" charset="0"/>
              </a:rPr>
            </a:br>
            <a:r>
              <a:rPr lang="en-US" sz="5400" b="1">
                <a:latin typeface="Cambria" panose="02040503050406030204" pitchFamily="18" charset="0"/>
              </a:rPr>
              <a:t>Colab</a:t>
            </a:r>
            <a:endParaRPr lang="en-US" sz="32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26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type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0E917-E789-6644-86A7-11C167743CAF}"/>
              </a:ext>
            </a:extLst>
          </p:cNvPr>
          <p:cNvSpPr/>
          <p:nvPr/>
        </p:nvSpPr>
        <p:spPr>
          <a:xfrm>
            <a:off x="2366505" y="2521226"/>
            <a:ext cx="7054585" cy="3325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number = 2.0</a:t>
            </a:r>
          </a:p>
          <a:p>
            <a:pPr algn="ctr"/>
            <a:r>
              <a:rPr lang="en-US" sz="5400" dirty="0">
                <a:solidFill>
                  <a:srgbClr val="7030A0"/>
                </a:solidFill>
              </a:rPr>
              <a:t>print</a:t>
            </a:r>
            <a:r>
              <a:rPr lang="en-US" sz="5400" dirty="0">
                <a:solidFill>
                  <a:schemeClr val="tx1"/>
                </a:solidFill>
              </a:rPr>
              <a:t>(</a:t>
            </a:r>
            <a:r>
              <a:rPr lang="en-US" sz="5400" dirty="0">
                <a:solidFill>
                  <a:srgbClr val="7030A0"/>
                </a:solidFill>
              </a:rPr>
              <a:t>type</a:t>
            </a:r>
            <a:r>
              <a:rPr lang="en-US" sz="5400" dirty="0"/>
              <a:t>(number))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&lt;class ‘float’&gt;</a:t>
            </a:r>
          </a:p>
        </p:txBody>
      </p:sp>
    </p:spTree>
    <p:extLst>
      <p:ext uri="{BB962C8B-B14F-4D97-AF65-F5344CB8AC3E}">
        <p14:creationId xmlns:p14="http://schemas.microsoft.com/office/powerpoint/2010/main" val="1087892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53439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5662A-326E-3A40-8463-0A8926239BCA}"/>
              </a:ext>
            </a:extLst>
          </p:cNvPr>
          <p:cNvSpPr/>
          <p:nvPr/>
        </p:nvSpPr>
        <p:spPr>
          <a:xfrm>
            <a:off x="4465983" y="457200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  <p:sp>
        <p:nvSpPr>
          <p:cNvPr id="6" name="AutoShape 10" descr="Iterated Local Search in Python - BLOCKGENI">
            <a:extLst>
              <a:ext uri="{FF2B5EF4-FFF2-40B4-BE49-F238E27FC236}">
                <a16:creationId xmlns:a16="http://schemas.microsoft.com/office/drawing/2014/main" id="{EE2EE186-18F6-F94B-9865-D05A2D44B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0C1B73-1A8A-6D4A-B95D-032B5EEF6D44}"/>
              </a:ext>
            </a:extLst>
          </p:cNvPr>
          <p:cNvSpPr/>
          <p:nvPr/>
        </p:nvSpPr>
        <p:spPr>
          <a:xfrm>
            <a:off x="4465983" y="2504661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2.0 + 2.0</a:t>
            </a:r>
          </a:p>
        </p:txBody>
      </p:sp>
      <p:sp>
        <p:nvSpPr>
          <p:cNvPr id="10" name="AutoShape 10" descr="Iterated Local Search in Python - BLOCKGENI">
            <a:extLst>
              <a:ext uri="{FF2B5EF4-FFF2-40B4-BE49-F238E27FC236}">
                <a16:creationId xmlns:a16="http://schemas.microsoft.com/office/drawing/2014/main" id="{9306B9DE-EED4-E642-8934-A1405F3372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2033" y="11889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5CCE-4001-0E4C-A4D0-9E01FE7BE498}"/>
              </a:ext>
            </a:extLst>
          </p:cNvPr>
          <p:cNvSpPr/>
          <p:nvPr/>
        </p:nvSpPr>
        <p:spPr>
          <a:xfrm>
            <a:off x="135924" y="2524953"/>
            <a:ext cx="40777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float</a:t>
            </a:r>
            <a:r>
              <a:rPr lang="en-US" sz="5400" dirty="0"/>
              <a:t>(2) + </a:t>
            </a:r>
            <a:r>
              <a:rPr lang="en-US" sz="5400" dirty="0">
                <a:solidFill>
                  <a:srgbClr val="7030A0"/>
                </a:solidFill>
              </a:rPr>
              <a:t>float</a:t>
            </a:r>
            <a:r>
              <a:rPr lang="en-US" sz="5400" dirty="0"/>
              <a:t>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8B3408-29D0-F94B-B963-987574CEBF88}"/>
              </a:ext>
            </a:extLst>
          </p:cNvPr>
          <p:cNvSpPr/>
          <p:nvPr/>
        </p:nvSpPr>
        <p:spPr>
          <a:xfrm>
            <a:off x="7978346" y="2498180"/>
            <a:ext cx="40777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float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) + </a:t>
            </a:r>
            <a:r>
              <a:rPr lang="en-US" sz="5400" dirty="0">
                <a:solidFill>
                  <a:srgbClr val="7030A0"/>
                </a:solidFill>
              </a:rPr>
              <a:t>float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A0758-EAC0-9347-80B6-1345F34D1807}"/>
              </a:ext>
            </a:extLst>
          </p:cNvPr>
          <p:cNvSpPr/>
          <p:nvPr/>
        </p:nvSpPr>
        <p:spPr>
          <a:xfrm>
            <a:off x="4454416" y="417029"/>
            <a:ext cx="32335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2 + 2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FF863-991B-C144-80D5-5BA24D4D1776}"/>
              </a:ext>
            </a:extLst>
          </p:cNvPr>
          <p:cNvSpPr/>
          <p:nvPr/>
        </p:nvSpPr>
        <p:spPr>
          <a:xfrm>
            <a:off x="135924" y="417029"/>
            <a:ext cx="40777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int</a:t>
            </a:r>
            <a:r>
              <a:rPr lang="en-US" sz="5400" dirty="0"/>
              <a:t>(2.0) + </a:t>
            </a:r>
            <a:r>
              <a:rPr lang="en-US" sz="5400" dirty="0">
                <a:solidFill>
                  <a:srgbClr val="7030A0"/>
                </a:solidFill>
              </a:rPr>
              <a:t>int</a:t>
            </a:r>
            <a:r>
              <a:rPr lang="en-US" sz="5400" dirty="0"/>
              <a:t>(2.0)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5305A-7DAA-3E48-BA8C-B468EE5F0F9F}"/>
              </a:ext>
            </a:extLst>
          </p:cNvPr>
          <p:cNvSpPr/>
          <p:nvPr/>
        </p:nvSpPr>
        <p:spPr>
          <a:xfrm>
            <a:off x="7978346" y="417029"/>
            <a:ext cx="40777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int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) + </a:t>
            </a:r>
            <a:r>
              <a:rPr lang="en-US" sz="5400" dirty="0">
                <a:solidFill>
                  <a:srgbClr val="7030A0"/>
                </a:solidFill>
              </a:rPr>
              <a:t>int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10EC66-DFFB-C843-A49D-030084C64043}"/>
              </a:ext>
            </a:extLst>
          </p:cNvPr>
          <p:cNvSpPr/>
          <p:nvPr/>
        </p:nvSpPr>
        <p:spPr>
          <a:xfrm>
            <a:off x="135924" y="4632877"/>
            <a:ext cx="40777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str</a:t>
            </a:r>
            <a:r>
              <a:rPr lang="en-US" sz="5400" dirty="0"/>
              <a:t>(2) + </a:t>
            </a:r>
            <a:r>
              <a:rPr lang="en-US" sz="5400" dirty="0">
                <a:solidFill>
                  <a:srgbClr val="7030A0"/>
                </a:solidFill>
              </a:rPr>
              <a:t>str</a:t>
            </a:r>
            <a:r>
              <a:rPr lang="en-US" sz="5400" dirty="0"/>
              <a:t>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4AD9F-FA42-C847-9608-E47F45E8A1D4}"/>
              </a:ext>
            </a:extLst>
          </p:cNvPr>
          <p:cNvSpPr/>
          <p:nvPr/>
        </p:nvSpPr>
        <p:spPr>
          <a:xfrm>
            <a:off x="8114270" y="4572001"/>
            <a:ext cx="4077730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str</a:t>
            </a:r>
            <a:r>
              <a:rPr lang="en-US" sz="5400" dirty="0"/>
              <a:t>(2.0) + </a:t>
            </a:r>
            <a:r>
              <a:rPr lang="en-US" sz="5400" dirty="0">
                <a:solidFill>
                  <a:srgbClr val="7030A0"/>
                </a:solidFill>
              </a:rPr>
              <a:t>str</a:t>
            </a:r>
            <a:r>
              <a:rPr lang="en-US" sz="5400" dirty="0"/>
              <a:t>(2.0)</a:t>
            </a:r>
          </a:p>
        </p:txBody>
      </p:sp>
    </p:spTree>
    <p:extLst>
      <p:ext uri="{BB962C8B-B14F-4D97-AF65-F5344CB8AC3E}">
        <p14:creationId xmlns:p14="http://schemas.microsoft.com/office/powerpoint/2010/main" val="15699473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FF329B8-F42C-8A4D-A1DB-A8E1C36F6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0507"/>
          <a:stretch/>
        </p:blipFill>
        <p:spPr>
          <a:xfrm>
            <a:off x="2207311" y="1512077"/>
            <a:ext cx="7777377" cy="926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0984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FF329B8-F42C-8A4D-A1DB-A8E1C36F6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7311" y="1512076"/>
            <a:ext cx="7777377" cy="4752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755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5 Best Funny Python Programming Memes | CodeItBro">
            <a:extLst>
              <a:ext uri="{FF2B5EF4-FFF2-40B4-BE49-F238E27FC236}">
                <a16:creationId xmlns:a16="http://schemas.microsoft.com/office/drawing/2014/main" id="{3A10FEA1-F866-FE4D-840E-691BC7FD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8" y="663437"/>
            <a:ext cx="5853043" cy="55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491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BREAK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69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BREAK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89205-D499-1F4D-AD47-233CF0CFEC13}"/>
              </a:ext>
            </a:extLst>
          </p:cNvPr>
          <p:cNvSpPr/>
          <p:nvPr/>
        </p:nvSpPr>
        <p:spPr>
          <a:xfrm>
            <a:off x="887895" y="1643271"/>
            <a:ext cx="10323443" cy="4452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Write code that asks for the tip percentage and bill amount, and prints the tip amount and total bill including tip, using the functions  </a:t>
            </a:r>
            <a:r>
              <a:rPr lang="en-US" sz="5400" dirty="0">
                <a:solidFill>
                  <a:srgbClr val="7030A0"/>
                </a:solidFill>
              </a:rPr>
              <a:t>input</a:t>
            </a:r>
            <a:r>
              <a:rPr lang="en-US" sz="5400" dirty="0"/>
              <a:t>(), </a:t>
            </a:r>
            <a:r>
              <a:rPr lang="en-US" sz="5400" dirty="0">
                <a:solidFill>
                  <a:srgbClr val="7030A0"/>
                </a:solidFill>
              </a:rPr>
              <a:t>float</a:t>
            </a:r>
            <a:r>
              <a:rPr lang="en-US" sz="5400" dirty="0"/>
              <a:t>(), and </a:t>
            </a:r>
            <a:r>
              <a:rPr lang="en-US" sz="5400" dirty="0">
                <a:solidFill>
                  <a:srgbClr val="7030A0"/>
                </a:solidFill>
              </a:rPr>
              <a:t>print</a:t>
            </a:r>
            <a:r>
              <a:rPr lang="en-US" sz="54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3753045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Indexing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BAF64-158E-FF4A-B550-50B612B0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7" y="2357394"/>
            <a:ext cx="9802306" cy="290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6157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Slicing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51F4B-517A-EF4D-8050-EC33915D0128}"/>
              </a:ext>
            </a:extLst>
          </p:cNvPr>
          <p:cNvSpPr/>
          <p:nvPr/>
        </p:nvSpPr>
        <p:spPr>
          <a:xfrm>
            <a:off x="1074858" y="1902941"/>
            <a:ext cx="515223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atom_name</a:t>
            </a:r>
            <a:r>
              <a:rPr lang="en-US" sz="5400" dirty="0"/>
              <a:t>[0]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AA859-AD41-7F44-A15E-2F86A2B0B700}"/>
              </a:ext>
            </a:extLst>
          </p:cNvPr>
          <p:cNvSpPr/>
          <p:nvPr/>
        </p:nvSpPr>
        <p:spPr>
          <a:xfrm>
            <a:off x="1074857" y="4135932"/>
            <a:ext cx="515223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atom_name</a:t>
            </a:r>
            <a:r>
              <a:rPr lang="en-US" sz="5400" dirty="0"/>
              <a:t>[0:3]</a:t>
            </a:r>
            <a:endParaRPr lang="en-US" sz="5400" dirty="0">
              <a:solidFill>
                <a:srgbClr val="CE9178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24B281-D788-B041-A788-C9761ABE425D}"/>
              </a:ext>
            </a:extLst>
          </p:cNvPr>
          <p:cNvCxnSpPr>
            <a:cxnSpLocks/>
          </p:cNvCxnSpPr>
          <p:nvPr/>
        </p:nvCxnSpPr>
        <p:spPr>
          <a:xfrm>
            <a:off x="6781800" y="4857465"/>
            <a:ext cx="7273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075C61-0770-E248-949A-4AF238241AB1}"/>
              </a:ext>
            </a:extLst>
          </p:cNvPr>
          <p:cNvCxnSpPr>
            <a:cxnSpLocks/>
          </p:cNvCxnSpPr>
          <p:nvPr/>
        </p:nvCxnSpPr>
        <p:spPr>
          <a:xfrm>
            <a:off x="6781800" y="2611222"/>
            <a:ext cx="7273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EBE437B-BB6B-2A4A-BCD6-E0E6E0EE4798}"/>
              </a:ext>
            </a:extLst>
          </p:cNvPr>
          <p:cNvSpPr/>
          <p:nvPr/>
        </p:nvSpPr>
        <p:spPr>
          <a:xfrm>
            <a:off x="7734076" y="1900977"/>
            <a:ext cx="1025611" cy="142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‘h’</a:t>
            </a:r>
          </a:p>
        </p:txBody>
      </p:sp>
    </p:spTree>
    <p:extLst>
      <p:ext uri="{BB962C8B-B14F-4D97-AF65-F5344CB8AC3E}">
        <p14:creationId xmlns:p14="http://schemas.microsoft.com/office/powerpoint/2010/main" val="12699696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Slicing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BAF64-158E-FF4A-B550-50B612B0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7" y="2357394"/>
            <a:ext cx="9802306" cy="290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B51F41-B5B1-D747-BA56-020F53AEF436}"/>
              </a:ext>
            </a:extLst>
          </p:cNvPr>
          <p:cNvSpPr/>
          <p:nvPr/>
        </p:nvSpPr>
        <p:spPr>
          <a:xfrm>
            <a:off x="2319130" y="3595816"/>
            <a:ext cx="1219200" cy="1532775"/>
          </a:xfrm>
          <a:prstGeom prst="rect">
            <a:avLst/>
          </a:prstGeom>
          <a:solidFill>
            <a:srgbClr val="B4EF54">
              <a:alpha val="32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2B6A2-B61F-0E46-8981-331217DE5A67}"/>
              </a:ext>
            </a:extLst>
          </p:cNvPr>
          <p:cNvSpPr/>
          <p:nvPr/>
        </p:nvSpPr>
        <p:spPr>
          <a:xfrm>
            <a:off x="1439829" y="2582088"/>
            <a:ext cx="9709724" cy="814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600" dirty="0">
                <a:solidFill>
                  <a:srgbClr val="7030A0"/>
                </a:solidFill>
              </a:rPr>
              <a:t>print</a:t>
            </a:r>
            <a:r>
              <a:rPr lang="en-US" sz="5600" dirty="0"/>
              <a:t>(</a:t>
            </a:r>
            <a:r>
              <a:rPr lang="en-US" sz="5600" dirty="0" err="1"/>
              <a:t>atom_name</a:t>
            </a:r>
            <a:r>
              <a:rPr lang="en-US" sz="5600" dirty="0"/>
              <a:t>[0:3])               </a:t>
            </a:r>
            <a:endParaRPr lang="en-US" sz="56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0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8AFC18-1524-254E-B8FD-BD89FFCE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8938"/>
            <a:ext cx="2637692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Google 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5400" b="1" dirty="0" err="1">
                <a:latin typeface="Cambria" panose="02040503050406030204" pitchFamily="18" charset="0"/>
              </a:rPr>
              <a:t>Colab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4F77B-B409-7646-85B0-F5380B7F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26" y="135509"/>
            <a:ext cx="7713603" cy="6586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776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Slicing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2B6A2-B61F-0E46-8981-331217DE5A67}"/>
              </a:ext>
            </a:extLst>
          </p:cNvPr>
          <p:cNvSpPr/>
          <p:nvPr/>
        </p:nvSpPr>
        <p:spPr>
          <a:xfrm>
            <a:off x="263233" y="1348759"/>
            <a:ext cx="11526988" cy="1934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600" dirty="0" err="1"/>
              <a:t>marvel_characters</a:t>
            </a:r>
            <a:r>
              <a:rPr lang="en-US" sz="5600" dirty="0"/>
              <a:t> = [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thor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‘vision’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captain_america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iron_man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]               </a:t>
            </a:r>
            <a:endParaRPr lang="en-US" sz="5600" dirty="0">
              <a:solidFill>
                <a:srgbClr val="CE917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CB064-9170-EE49-B360-6E71D0C7C0C0}"/>
              </a:ext>
            </a:extLst>
          </p:cNvPr>
          <p:cNvSpPr/>
          <p:nvPr/>
        </p:nvSpPr>
        <p:spPr>
          <a:xfrm>
            <a:off x="263233" y="3878660"/>
            <a:ext cx="5694222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7030A0"/>
                </a:solidFill>
              </a:rPr>
              <a:t>len</a:t>
            </a:r>
            <a:r>
              <a:rPr lang="en-US" sz="4400" dirty="0"/>
              <a:t>(</a:t>
            </a:r>
            <a:r>
              <a:rPr lang="en-US" sz="4400" dirty="0" err="1"/>
              <a:t>marvel_characters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62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Slicing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2B6A2-B61F-0E46-8981-331217DE5A67}"/>
              </a:ext>
            </a:extLst>
          </p:cNvPr>
          <p:cNvSpPr/>
          <p:nvPr/>
        </p:nvSpPr>
        <p:spPr>
          <a:xfrm>
            <a:off x="263233" y="1348759"/>
            <a:ext cx="11526988" cy="1934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600" dirty="0" err="1"/>
              <a:t>marvel_characters</a:t>
            </a:r>
            <a:r>
              <a:rPr lang="en-US" sz="5600" dirty="0"/>
              <a:t> = [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thor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‘vision’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captain_america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iron_man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]               </a:t>
            </a:r>
            <a:endParaRPr lang="en-US" sz="5600" dirty="0">
              <a:solidFill>
                <a:srgbClr val="CE917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CB064-9170-EE49-B360-6E71D0C7C0C0}"/>
              </a:ext>
            </a:extLst>
          </p:cNvPr>
          <p:cNvSpPr/>
          <p:nvPr/>
        </p:nvSpPr>
        <p:spPr>
          <a:xfrm>
            <a:off x="263233" y="3878660"/>
            <a:ext cx="5694222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7030A0"/>
                </a:solidFill>
              </a:rPr>
              <a:t>len</a:t>
            </a:r>
            <a:r>
              <a:rPr lang="en-US" sz="4400" dirty="0"/>
              <a:t>(</a:t>
            </a:r>
            <a:r>
              <a:rPr lang="en-US" sz="4400" dirty="0" err="1"/>
              <a:t>marvel_characters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C1ED1-F762-2342-8D7C-A0A8D5689F50}"/>
              </a:ext>
            </a:extLst>
          </p:cNvPr>
          <p:cNvSpPr/>
          <p:nvPr/>
        </p:nvSpPr>
        <p:spPr>
          <a:xfrm>
            <a:off x="263233" y="5439356"/>
            <a:ext cx="5694221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marvel_characters</a:t>
            </a:r>
            <a:r>
              <a:rPr lang="en-US" sz="4400" dirty="0"/>
              <a:t>[1:3]</a:t>
            </a:r>
            <a:endParaRPr lang="en-US" sz="4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588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Slicing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2B6A2-B61F-0E46-8981-331217DE5A67}"/>
              </a:ext>
            </a:extLst>
          </p:cNvPr>
          <p:cNvSpPr/>
          <p:nvPr/>
        </p:nvSpPr>
        <p:spPr>
          <a:xfrm>
            <a:off x="263233" y="1348759"/>
            <a:ext cx="11526988" cy="1934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600" dirty="0" err="1"/>
              <a:t>marvel_characters</a:t>
            </a:r>
            <a:r>
              <a:rPr lang="en-US" sz="5600" dirty="0"/>
              <a:t> = [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thor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‘vision’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captain_america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iron_man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]               </a:t>
            </a:r>
            <a:endParaRPr lang="en-US" sz="5600" dirty="0">
              <a:solidFill>
                <a:srgbClr val="CE917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CB064-9170-EE49-B360-6E71D0C7C0C0}"/>
              </a:ext>
            </a:extLst>
          </p:cNvPr>
          <p:cNvSpPr/>
          <p:nvPr/>
        </p:nvSpPr>
        <p:spPr>
          <a:xfrm>
            <a:off x="263233" y="3878660"/>
            <a:ext cx="5694222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7030A0"/>
                </a:solidFill>
              </a:rPr>
              <a:t>len</a:t>
            </a:r>
            <a:r>
              <a:rPr lang="en-US" sz="4400" dirty="0"/>
              <a:t>(</a:t>
            </a:r>
            <a:r>
              <a:rPr lang="en-US" sz="4400" dirty="0" err="1"/>
              <a:t>marvel_characters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C1ED1-F762-2342-8D7C-A0A8D5689F50}"/>
              </a:ext>
            </a:extLst>
          </p:cNvPr>
          <p:cNvSpPr/>
          <p:nvPr/>
        </p:nvSpPr>
        <p:spPr>
          <a:xfrm>
            <a:off x="263233" y="5439356"/>
            <a:ext cx="5694221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marvel_characters</a:t>
            </a:r>
            <a:r>
              <a:rPr lang="en-US" sz="4400" dirty="0"/>
              <a:t>[1:3]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87C57-7146-7A40-BEFE-7C26118765B7}"/>
              </a:ext>
            </a:extLst>
          </p:cNvPr>
          <p:cNvSpPr/>
          <p:nvPr/>
        </p:nvSpPr>
        <p:spPr>
          <a:xfrm>
            <a:off x="6096000" y="3878660"/>
            <a:ext cx="5694221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marvel_characters</a:t>
            </a:r>
            <a:r>
              <a:rPr lang="en-US" sz="4400" dirty="0">
                <a:highlight>
                  <a:srgbClr val="B4EF54"/>
                </a:highlight>
              </a:rPr>
              <a:t>[-1]</a:t>
            </a:r>
            <a:endParaRPr lang="en-US" sz="4400" dirty="0">
              <a:solidFill>
                <a:srgbClr val="CE9178"/>
              </a:solidFill>
              <a:highlight>
                <a:srgbClr val="B4EF5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00185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Slicing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2B6A2-B61F-0E46-8981-331217DE5A67}"/>
              </a:ext>
            </a:extLst>
          </p:cNvPr>
          <p:cNvSpPr/>
          <p:nvPr/>
        </p:nvSpPr>
        <p:spPr>
          <a:xfrm>
            <a:off x="263233" y="1348759"/>
            <a:ext cx="11526988" cy="1934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600" dirty="0" err="1"/>
              <a:t>marvel_characters</a:t>
            </a:r>
            <a:r>
              <a:rPr lang="en-US" sz="5600" dirty="0"/>
              <a:t> = [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thor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‘vision’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captain_america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iron_man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]               </a:t>
            </a:r>
            <a:endParaRPr lang="en-US" sz="5600" dirty="0">
              <a:solidFill>
                <a:srgbClr val="CE917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CB064-9170-EE49-B360-6E71D0C7C0C0}"/>
              </a:ext>
            </a:extLst>
          </p:cNvPr>
          <p:cNvSpPr/>
          <p:nvPr/>
        </p:nvSpPr>
        <p:spPr>
          <a:xfrm>
            <a:off x="263233" y="3878660"/>
            <a:ext cx="5694222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7030A0"/>
                </a:solidFill>
              </a:rPr>
              <a:t>len</a:t>
            </a:r>
            <a:r>
              <a:rPr lang="en-US" sz="4400" dirty="0"/>
              <a:t>(</a:t>
            </a:r>
            <a:r>
              <a:rPr lang="en-US" sz="4400" dirty="0" err="1"/>
              <a:t>marvel_characters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C1ED1-F762-2342-8D7C-A0A8D5689F50}"/>
              </a:ext>
            </a:extLst>
          </p:cNvPr>
          <p:cNvSpPr/>
          <p:nvPr/>
        </p:nvSpPr>
        <p:spPr>
          <a:xfrm>
            <a:off x="263233" y="5439356"/>
            <a:ext cx="5694221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marvel_characters</a:t>
            </a:r>
            <a:r>
              <a:rPr lang="en-US" sz="4400" dirty="0"/>
              <a:t>[1:3]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87C57-7146-7A40-BEFE-7C26118765B7}"/>
              </a:ext>
            </a:extLst>
          </p:cNvPr>
          <p:cNvSpPr/>
          <p:nvPr/>
        </p:nvSpPr>
        <p:spPr>
          <a:xfrm>
            <a:off x="6096000" y="3878660"/>
            <a:ext cx="5694221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marvel_characters</a:t>
            </a:r>
            <a:r>
              <a:rPr lang="en-US" sz="4400" dirty="0"/>
              <a:t>[-1]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D95E2-1721-7C4F-B602-5F5F18CA9DEF}"/>
              </a:ext>
            </a:extLst>
          </p:cNvPr>
          <p:cNvSpPr/>
          <p:nvPr/>
        </p:nvSpPr>
        <p:spPr>
          <a:xfrm>
            <a:off x="6096000" y="5439356"/>
            <a:ext cx="5694221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 err="1"/>
              <a:t>marvel_characters</a:t>
            </a:r>
            <a:r>
              <a:rPr lang="en-US" sz="4400" dirty="0">
                <a:highlight>
                  <a:srgbClr val="B4EF54"/>
                </a:highlight>
              </a:rPr>
              <a:t>[1][1]</a:t>
            </a:r>
            <a:endParaRPr lang="en-US" sz="4400" dirty="0">
              <a:solidFill>
                <a:srgbClr val="CE9178"/>
              </a:solidFill>
              <a:highlight>
                <a:srgbClr val="B4EF5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02497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F8C04-5667-064A-B592-28B22B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4015947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Slicing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2B6A2-B61F-0E46-8981-331217DE5A67}"/>
              </a:ext>
            </a:extLst>
          </p:cNvPr>
          <p:cNvSpPr/>
          <p:nvPr/>
        </p:nvSpPr>
        <p:spPr>
          <a:xfrm>
            <a:off x="263233" y="1348759"/>
            <a:ext cx="11526988" cy="1934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600" dirty="0" err="1"/>
              <a:t>marvel_characters</a:t>
            </a:r>
            <a:r>
              <a:rPr lang="en-US" sz="5600" dirty="0"/>
              <a:t> = [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thor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‘vision’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captain_america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, </a:t>
            </a:r>
            <a:r>
              <a:rPr lang="en-US" sz="5600" dirty="0">
                <a:solidFill>
                  <a:srgbClr val="CE9178"/>
                </a:solidFill>
              </a:rPr>
              <a:t>‘</a:t>
            </a:r>
            <a:r>
              <a:rPr lang="en-US" sz="5600" dirty="0" err="1">
                <a:solidFill>
                  <a:srgbClr val="CE9178"/>
                </a:solidFill>
              </a:rPr>
              <a:t>iron_man</a:t>
            </a:r>
            <a:r>
              <a:rPr lang="en-US" sz="5600" dirty="0">
                <a:solidFill>
                  <a:srgbClr val="CE9178"/>
                </a:solidFill>
              </a:rPr>
              <a:t>’</a:t>
            </a:r>
            <a:r>
              <a:rPr lang="en-US" sz="5600" dirty="0"/>
              <a:t>]               </a:t>
            </a:r>
            <a:endParaRPr lang="en-US" sz="5600" dirty="0">
              <a:solidFill>
                <a:srgbClr val="CE917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CB064-9170-EE49-B360-6E71D0C7C0C0}"/>
              </a:ext>
            </a:extLst>
          </p:cNvPr>
          <p:cNvSpPr/>
          <p:nvPr/>
        </p:nvSpPr>
        <p:spPr>
          <a:xfrm>
            <a:off x="263233" y="3878660"/>
            <a:ext cx="5694222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marvel_characters</a:t>
            </a:r>
            <a:r>
              <a:rPr lang="en-US" sz="4400" dirty="0"/>
              <a:t>[:]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87C57-7146-7A40-BEFE-7C26118765B7}"/>
              </a:ext>
            </a:extLst>
          </p:cNvPr>
          <p:cNvSpPr/>
          <p:nvPr/>
        </p:nvSpPr>
        <p:spPr>
          <a:xfrm>
            <a:off x="6096000" y="3878660"/>
            <a:ext cx="5694221" cy="133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marvel_characters</a:t>
            </a:r>
            <a:r>
              <a:rPr lang="en-US" sz="4400" dirty="0"/>
              <a:t>[</a:t>
            </a:r>
            <a:r>
              <a:rPr lang="en-US" sz="4400" dirty="0">
                <a:highlight>
                  <a:srgbClr val="FF0000"/>
                </a:highlight>
              </a:rPr>
              <a:t>5</a:t>
            </a:r>
            <a:r>
              <a:rPr lang="en-US" sz="4400" dirty="0"/>
              <a:t>]</a:t>
            </a:r>
            <a:endParaRPr lang="en-US" sz="4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110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4A4A3-1EA9-D449-9385-43348EE410B7}"/>
              </a:ext>
            </a:extLst>
          </p:cNvPr>
          <p:cNvSpPr/>
          <p:nvPr/>
        </p:nvSpPr>
        <p:spPr>
          <a:xfrm>
            <a:off x="4326835" y="1697111"/>
            <a:ext cx="3233530" cy="1087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</p:spTree>
    <p:extLst>
      <p:ext uri="{BB962C8B-B14F-4D97-AF65-F5344CB8AC3E}">
        <p14:creationId xmlns:p14="http://schemas.microsoft.com/office/powerpoint/2010/main" val="26761075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4A4A3-1EA9-D449-9385-43348EE410B7}"/>
              </a:ext>
            </a:extLst>
          </p:cNvPr>
          <p:cNvSpPr/>
          <p:nvPr/>
        </p:nvSpPr>
        <p:spPr>
          <a:xfrm>
            <a:off x="4326835" y="1697111"/>
            <a:ext cx="3233530" cy="1087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7BE62-D18A-3540-A2B7-753A5FAF2E39}"/>
              </a:ext>
            </a:extLst>
          </p:cNvPr>
          <p:cNvSpPr/>
          <p:nvPr/>
        </p:nvSpPr>
        <p:spPr>
          <a:xfrm>
            <a:off x="2937164" y="3276600"/>
            <a:ext cx="6317672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[1,</a:t>
            </a:r>
            <a:r>
              <a:rPr lang="en-US" sz="5400" dirty="0">
                <a:solidFill>
                  <a:srgbClr val="CE9178"/>
                </a:solidFill>
              </a:rPr>
              <a:t> ‘2’</a:t>
            </a:r>
            <a:r>
              <a:rPr lang="en-US" sz="5400" dirty="0">
                <a:solidFill>
                  <a:schemeClr val="tx1"/>
                </a:solidFill>
              </a:rPr>
              <a:t>, 3]</a:t>
            </a:r>
            <a:r>
              <a:rPr lang="en-US" sz="5400" dirty="0"/>
              <a:t> + [</a:t>
            </a:r>
            <a:r>
              <a:rPr lang="en-US" sz="5400" dirty="0">
                <a:solidFill>
                  <a:srgbClr val="CE9178"/>
                </a:solidFill>
              </a:rPr>
              <a:t>’4’</a:t>
            </a:r>
            <a:r>
              <a:rPr lang="en-US" sz="5400" dirty="0">
                <a:solidFill>
                  <a:schemeClr val="tx1"/>
                </a:solidFill>
              </a:rPr>
              <a:t>, 5, </a:t>
            </a:r>
            <a:r>
              <a:rPr lang="en-US" sz="5400" dirty="0">
                <a:solidFill>
                  <a:srgbClr val="CE9178"/>
                </a:solidFill>
              </a:rPr>
              <a:t>‘6’</a:t>
            </a:r>
            <a:r>
              <a:rPr lang="en-US" sz="5400" dirty="0">
                <a:solidFill>
                  <a:schemeClr val="tx1"/>
                </a:solidFill>
              </a:rPr>
              <a:t>]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816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4A4A3-1EA9-D449-9385-43348EE410B7}"/>
              </a:ext>
            </a:extLst>
          </p:cNvPr>
          <p:cNvSpPr/>
          <p:nvPr/>
        </p:nvSpPr>
        <p:spPr>
          <a:xfrm>
            <a:off x="4326835" y="1697111"/>
            <a:ext cx="3233530" cy="1087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7BE62-D18A-3540-A2B7-753A5FAF2E39}"/>
              </a:ext>
            </a:extLst>
          </p:cNvPr>
          <p:cNvSpPr/>
          <p:nvPr/>
        </p:nvSpPr>
        <p:spPr>
          <a:xfrm>
            <a:off x="2937164" y="3276600"/>
            <a:ext cx="6317672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[1,</a:t>
            </a:r>
            <a:r>
              <a:rPr lang="en-US" sz="5400" dirty="0">
                <a:solidFill>
                  <a:srgbClr val="CE9178"/>
                </a:solidFill>
              </a:rPr>
              <a:t> ‘2’</a:t>
            </a:r>
            <a:r>
              <a:rPr lang="en-US" sz="5400" dirty="0">
                <a:solidFill>
                  <a:schemeClr val="tx1"/>
                </a:solidFill>
              </a:rPr>
              <a:t>, 3]</a:t>
            </a:r>
            <a:r>
              <a:rPr lang="en-US" sz="5400" dirty="0"/>
              <a:t> + [</a:t>
            </a:r>
            <a:r>
              <a:rPr lang="en-US" sz="5400" dirty="0">
                <a:solidFill>
                  <a:srgbClr val="CE9178"/>
                </a:solidFill>
              </a:rPr>
              <a:t>’4’</a:t>
            </a:r>
            <a:r>
              <a:rPr lang="en-US" sz="5400" dirty="0">
                <a:solidFill>
                  <a:schemeClr val="tx1"/>
                </a:solidFill>
              </a:rPr>
              <a:t>, 5, </a:t>
            </a:r>
            <a:r>
              <a:rPr lang="en-US" sz="5400" dirty="0">
                <a:solidFill>
                  <a:srgbClr val="CE9178"/>
                </a:solidFill>
              </a:rPr>
              <a:t>‘6’</a:t>
            </a:r>
            <a:r>
              <a:rPr lang="en-US" sz="5400" dirty="0">
                <a:solidFill>
                  <a:schemeClr val="tx1"/>
                </a:solidFill>
              </a:rPr>
              <a:t>]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068FA-1E7B-B74D-96D6-7BC3A6CEC0D2}"/>
              </a:ext>
            </a:extLst>
          </p:cNvPr>
          <p:cNvSpPr/>
          <p:nvPr/>
        </p:nvSpPr>
        <p:spPr>
          <a:xfrm>
            <a:off x="173180" y="5154564"/>
            <a:ext cx="11811001" cy="83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today = [</a:t>
            </a:r>
            <a:r>
              <a:rPr lang="en-US" sz="4400" dirty="0">
                <a:solidFill>
                  <a:srgbClr val="CE9178"/>
                </a:solidFill>
              </a:rPr>
              <a:t>‘06-02-2021’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;</a:t>
            </a:r>
            <a:r>
              <a:rPr lang="en-US" sz="4400" dirty="0">
                <a:solidFill>
                  <a:schemeClr val="tx1"/>
                </a:solidFill>
              </a:rPr>
              <a:t> tomorrow = [</a:t>
            </a:r>
            <a:r>
              <a:rPr lang="en-US" sz="4400" dirty="0">
                <a:solidFill>
                  <a:srgbClr val="CE9178"/>
                </a:solidFill>
              </a:rPr>
              <a:t>‘06-03-2021’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70028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4A4A3-1EA9-D449-9385-43348EE410B7}"/>
              </a:ext>
            </a:extLst>
          </p:cNvPr>
          <p:cNvSpPr/>
          <p:nvPr/>
        </p:nvSpPr>
        <p:spPr>
          <a:xfrm>
            <a:off x="4326835" y="1697111"/>
            <a:ext cx="3233530" cy="1087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7BE62-D18A-3540-A2B7-753A5FAF2E39}"/>
              </a:ext>
            </a:extLst>
          </p:cNvPr>
          <p:cNvSpPr/>
          <p:nvPr/>
        </p:nvSpPr>
        <p:spPr>
          <a:xfrm>
            <a:off x="2937164" y="3276600"/>
            <a:ext cx="6317672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[1,</a:t>
            </a:r>
            <a:r>
              <a:rPr lang="en-US" sz="5400" dirty="0">
                <a:solidFill>
                  <a:srgbClr val="CE9178"/>
                </a:solidFill>
              </a:rPr>
              <a:t> ‘2’</a:t>
            </a:r>
            <a:r>
              <a:rPr lang="en-US" sz="5400" dirty="0">
                <a:solidFill>
                  <a:schemeClr val="tx1"/>
                </a:solidFill>
              </a:rPr>
              <a:t>, 3]</a:t>
            </a:r>
            <a:r>
              <a:rPr lang="en-US" sz="5400" dirty="0"/>
              <a:t> + [</a:t>
            </a:r>
            <a:r>
              <a:rPr lang="en-US" sz="5400" dirty="0">
                <a:solidFill>
                  <a:srgbClr val="CE9178"/>
                </a:solidFill>
              </a:rPr>
              <a:t>’4’</a:t>
            </a:r>
            <a:r>
              <a:rPr lang="en-US" sz="5400" dirty="0">
                <a:solidFill>
                  <a:schemeClr val="tx1"/>
                </a:solidFill>
              </a:rPr>
              <a:t>, 5, </a:t>
            </a:r>
            <a:r>
              <a:rPr lang="en-US" sz="5400" dirty="0">
                <a:solidFill>
                  <a:srgbClr val="CE9178"/>
                </a:solidFill>
              </a:rPr>
              <a:t>‘6’</a:t>
            </a:r>
            <a:r>
              <a:rPr lang="en-US" sz="5400" dirty="0">
                <a:solidFill>
                  <a:schemeClr val="tx1"/>
                </a:solidFill>
              </a:rPr>
              <a:t>]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068FA-1E7B-B74D-96D6-7BC3A6CEC0D2}"/>
              </a:ext>
            </a:extLst>
          </p:cNvPr>
          <p:cNvSpPr/>
          <p:nvPr/>
        </p:nvSpPr>
        <p:spPr>
          <a:xfrm>
            <a:off x="173180" y="5154564"/>
            <a:ext cx="11811001" cy="83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today = [</a:t>
            </a:r>
            <a:r>
              <a:rPr lang="en-US" sz="4400" dirty="0">
                <a:solidFill>
                  <a:srgbClr val="CE9178"/>
                </a:solidFill>
              </a:rPr>
              <a:t>‘06-02-2021’</a:t>
            </a:r>
            <a:r>
              <a:rPr lang="en-US" sz="4400" dirty="0">
                <a:solidFill>
                  <a:schemeClr val="tx1"/>
                </a:solidFill>
              </a:rPr>
              <a:t>]; tomorrow = [</a:t>
            </a:r>
            <a:r>
              <a:rPr lang="en-US" sz="4400" dirty="0">
                <a:solidFill>
                  <a:srgbClr val="CE9178"/>
                </a:solidFill>
              </a:rPr>
              <a:t>‘06-03-2021’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4B388-7D3D-864C-B6B3-B8C38A0F75C8}"/>
              </a:ext>
            </a:extLst>
          </p:cNvPr>
          <p:cNvSpPr/>
          <p:nvPr/>
        </p:nvSpPr>
        <p:spPr>
          <a:xfrm>
            <a:off x="190499" y="6105151"/>
            <a:ext cx="11811001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 = [</a:t>
            </a:r>
            <a:r>
              <a:rPr lang="en-US" sz="4400" dirty="0">
                <a:solidFill>
                  <a:srgbClr val="CE9178"/>
                </a:solidFill>
              </a:rPr>
              <a:t>‘06-01-2021’</a:t>
            </a:r>
            <a:r>
              <a:rPr lang="en-US" sz="4400" dirty="0">
                <a:solidFill>
                  <a:schemeClr val="tx1"/>
                </a:solidFill>
              </a:rPr>
              <a:t>] 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+ today + tomorrow</a:t>
            </a:r>
          </a:p>
        </p:txBody>
      </p:sp>
    </p:spTree>
    <p:extLst>
      <p:ext uri="{BB962C8B-B14F-4D97-AF65-F5344CB8AC3E}">
        <p14:creationId xmlns:p14="http://schemas.microsoft.com/office/powerpoint/2010/main" val="15689284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4A4A3-1EA9-D449-9385-43348EE410B7}"/>
              </a:ext>
            </a:extLst>
          </p:cNvPr>
          <p:cNvSpPr/>
          <p:nvPr/>
        </p:nvSpPr>
        <p:spPr>
          <a:xfrm>
            <a:off x="4326835" y="1697111"/>
            <a:ext cx="3233530" cy="1087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E9178"/>
                </a:solidFill>
              </a:rPr>
              <a:t>‘2’</a:t>
            </a:r>
            <a:r>
              <a:rPr lang="en-US" sz="5400" dirty="0"/>
              <a:t> + </a:t>
            </a:r>
            <a:r>
              <a:rPr lang="en-US" sz="5400" dirty="0">
                <a:solidFill>
                  <a:srgbClr val="CE9178"/>
                </a:solidFill>
              </a:rPr>
              <a:t>’2’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7BE62-D18A-3540-A2B7-753A5FAF2E39}"/>
              </a:ext>
            </a:extLst>
          </p:cNvPr>
          <p:cNvSpPr/>
          <p:nvPr/>
        </p:nvSpPr>
        <p:spPr>
          <a:xfrm>
            <a:off x="2937164" y="3276600"/>
            <a:ext cx="6317672" cy="1510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[1,</a:t>
            </a:r>
            <a:r>
              <a:rPr lang="en-US" sz="5400" dirty="0">
                <a:solidFill>
                  <a:srgbClr val="CE9178"/>
                </a:solidFill>
              </a:rPr>
              <a:t> ‘2’</a:t>
            </a:r>
            <a:r>
              <a:rPr lang="en-US" sz="5400" dirty="0">
                <a:solidFill>
                  <a:schemeClr val="tx1"/>
                </a:solidFill>
              </a:rPr>
              <a:t>, 3]</a:t>
            </a:r>
            <a:r>
              <a:rPr lang="en-US" sz="5400" dirty="0"/>
              <a:t> + [</a:t>
            </a:r>
            <a:r>
              <a:rPr lang="en-US" sz="5400" dirty="0">
                <a:solidFill>
                  <a:srgbClr val="CE9178"/>
                </a:solidFill>
              </a:rPr>
              <a:t>’4’</a:t>
            </a:r>
            <a:r>
              <a:rPr lang="en-US" sz="5400" dirty="0">
                <a:solidFill>
                  <a:schemeClr val="tx1"/>
                </a:solidFill>
              </a:rPr>
              <a:t>, 5, </a:t>
            </a:r>
            <a:r>
              <a:rPr lang="en-US" sz="5400" dirty="0">
                <a:solidFill>
                  <a:srgbClr val="CE9178"/>
                </a:solidFill>
              </a:rPr>
              <a:t>‘6’</a:t>
            </a:r>
            <a:r>
              <a:rPr lang="en-US" sz="5400" dirty="0">
                <a:solidFill>
                  <a:schemeClr val="tx1"/>
                </a:solidFill>
              </a:rPr>
              <a:t>]</a:t>
            </a:r>
            <a:endParaRPr lang="en-US" sz="5400" dirty="0">
              <a:solidFill>
                <a:srgbClr val="CE9178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068FA-1E7B-B74D-96D6-7BC3A6CEC0D2}"/>
              </a:ext>
            </a:extLst>
          </p:cNvPr>
          <p:cNvSpPr/>
          <p:nvPr/>
        </p:nvSpPr>
        <p:spPr>
          <a:xfrm>
            <a:off x="173180" y="5154564"/>
            <a:ext cx="11811001" cy="83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today = [</a:t>
            </a:r>
            <a:r>
              <a:rPr lang="en-US" sz="4400" dirty="0">
                <a:solidFill>
                  <a:srgbClr val="CE9178"/>
                </a:solidFill>
              </a:rPr>
              <a:t>‘06-02-2021’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;</a:t>
            </a:r>
            <a:r>
              <a:rPr lang="en-US" sz="4400" dirty="0">
                <a:solidFill>
                  <a:schemeClr val="tx1"/>
                </a:solidFill>
              </a:rPr>
              <a:t> tomorrow = [</a:t>
            </a:r>
            <a:r>
              <a:rPr lang="en-US" sz="4400" dirty="0">
                <a:solidFill>
                  <a:srgbClr val="CE9178"/>
                </a:solidFill>
              </a:rPr>
              <a:t>‘06-03-2021’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4B388-7D3D-864C-B6B3-B8C38A0F75C8}"/>
              </a:ext>
            </a:extLst>
          </p:cNvPr>
          <p:cNvSpPr/>
          <p:nvPr/>
        </p:nvSpPr>
        <p:spPr>
          <a:xfrm>
            <a:off x="190499" y="6105151"/>
            <a:ext cx="11811001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 = [</a:t>
            </a:r>
            <a:r>
              <a:rPr lang="en-US" sz="4400" dirty="0">
                <a:solidFill>
                  <a:srgbClr val="CE9178"/>
                </a:solidFill>
              </a:rPr>
              <a:t>‘06-01-2021’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today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tomorrow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174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8AFC18-1524-254E-B8FD-BD89FFCE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78938"/>
            <a:ext cx="813683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Markdown vs. Code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4CB97-5452-5449-95B1-A3224628DAF9}"/>
              </a:ext>
            </a:extLst>
          </p:cNvPr>
          <p:cNvSpPr/>
          <p:nvPr/>
        </p:nvSpPr>
        <p:spPr>
          <a:xfrm>
            <a:off x="1467138" y="2967335"/>
            <a:ext cx="8952923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colab.research.google.com</a:t>
            </a:r>
            <a:r>
              <a:rPr lang="en-US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/notebooks/</a:t>
            </a:r>
            <a:r>
              <a:rPr lang="en-US" sz="24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markdown_guide.ipynb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255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4B388-7D3D-864C-B6B3-B8C38A0F75C8}"/>
              </a:ext>
            </a:extLst>
          </p:cNvPr>
          <p:cNvSpPr/>
          <p:nvPr/>
        </p:nvSpPr>
        <p:spPr>
          <a:xfrm>
            <a:off x="190499" y="1796388"/>
            <a:ext cx="11811001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 = [</a:t>
            </a:r>
            <a:r>
              <a:rPr lang="en-US" sz="4400" dirty="0">
                <a:solidFill>
                  <a:srgbClr val="CE9178"/>
                </a:solidFill>
              </a:rPr>
              <a:t>‘06-01-2021’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today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tomorrow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6FCDB-5570-7A40-B789-36EE924EC4B6}"/>
              </a:ext>
            </a:extLst>
          </p:cNvPr>
          <p:cNvSpPr/>
          <p:nvPr/>
        </p:nvSpPr>
        <p:spPr>
          <a:xfrm>
            <a:off x="190499" y="3708314"/>
            <a:ext cx="4326084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dates[1]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CA6A6-C12E-8D45-976E-12A5F50B21A7}"/>
              </a:ext>
            </a:extLst>
          </p:cNvPr>
          <p:cNvCxnSpPr>
            <a:cxnSpLocks/>
          </p:cNvCxnSpPr>
          <p:nvPr/>
        </p:nvCxnSpPr>
        <p:spPr>
          <a:xfrm>
            <a:off x="4953000" y="4052095"/>
            <a:ext cx="24314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409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4B388-7D3D-864C-B6B3-B8C38A0F75C8}"/>
              </a:ext>
            </a:extLst>
          </p:cNvPr>
          <p:cNvSpPr/>
          <p:nvPr/>
        </p:nvSpPr>
        <p:spPr>
          <a:xfrm>
            <a:off x="190499" y="1796388"/>
            <a:ext cx="11811001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 = [</a:t>
            </a:r>
            <a:r>
              <a:rPr lang="en-US" sz="4400" dirty="0">
                <a:solidFill>
                  <a:srgbClr val="CE9178"/>
                </a:solidFill>
              </a:rPr>
              <a:t>‘06-01-2021’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today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tomorrow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6FCDB-5570-7A40-B789-36EE924EC4B6}"/>
              </a:ext>
            </a:extLst>
          </p:cNvPr>
          <p:cNvSpPr/>
          <p:nvPr/>
        </p:nvSpPr>
        <p:spPr>
          <a:xfrm>
            <a:off x="190499" y="3708314"/>
            <a:ext cx="4326084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dates[1]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CA6A6-C12E-8D45-976E-12A5F50B21A7}"/>
              </a:ext>
            </a:extLst>
          </p:cNvPr>
          <p:cNvCxnSpPr>
            <a:cxnSpLocks/>
          </p:cNvCxnSpPr>
          <p:nvPr/>
        </p:nvCxnSpPr>
        <p:spPr>
          <a:xfrm>
            <a:off x="4953000" y="4052095"/>
            <a:ext cx="24314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26450D-BE4D-914E-8259-C7B07F1D820A}"/>
              </a:ext>
            </a:extLst>
          </p:cNvPr>
          <p:cNvSpPr/>
          <p:nvPr/>
        </p:nvSpPr>
        <p:spPr>
          <a:xfrm>
            <a:off x="7675416" y="3708313"/>
            <a:ext cx="3851566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[</a:t>
            </a:r>
            <a:r>
              <a:rPr lang="en-US" sz="4400" dirty="0">
                <a:solidFill>
                  <a:srgbClr val="CE9178"/>
                </a:solidFill>
              </a:rPr>
              <a:t>‘06-02-2021’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00191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4B388-7D3D-864C-B6B3-B8C38A0F75C8}"/>
              </a:ext>
            </a:extLst>
          </p:cNvPr>
          <p:cNvSpPr/>
          <p:nvPr/>
        </p:nvSpPr>
        <p:spPr>
          <a:xfrm>
            <a:off x="190499" y="1796388"/>
            <a:ext cx="11811001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 = [</a:t>
            </a:r>
            <a:r>
              <a:rPr lang="en-US" sz="4400" dirty="0">
                <a:solidFill>
                  <a:srgbClr val="CE9178"/>
                </a:solidFill>
              </a:rPr>
              <a:t>‘06-01-2021’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today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tomorrow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6FCDB-5570-7A40-B789-36EE924EC4B6}"/>
              </a:ext>
            </a:extLst>
          </p:cNvPr>
          <p:cNvSpPr/>
          <p:nvPr/>
        </p:nvSpPr>
        <p:spPr>
          <a:xfrm>
            <a:off x="190499" y="3708314"/>
            <a:ext cx="4326084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dates[1]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D8245-5FCB-8441-A4D1-E4ED5690C19B}"/>
              </a:ext>
            </a:extLst>
          </p:cNvPr>
          <p:cNvSpPr/>
          <p:nvPr/>
        </p:nvSpPr>
        <p:spPr>
          <a:xfrm>
            <a:off x="190499" y="5384714"/>
            <a:ext cx="4326084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dates[1][1]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F8F137-07E6-C84F-8EE4-42C0B6F382BE}"/>
              </a:ext>
            </a:extLst>
          </p:cNvPr>
          <p:cNvCxnSpPr>
            <a:cxnSpLocks/>
          </p:cNvCxnSpPr>
          <p:nvPr/>
        </p:nvCxnSpPr>
        <p:spPr>
          <a:xfrm>
            <a:off x="5049982" y="5799575"/>
            <a:ext cx="24314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CA6A6-C12E-8D45-976E-12A5F50B21A7}"/>
              </a:ext>
            </a:extLst>
          </p:cNvPr>
          <p:cNvCxnSpPr>
            <a:cxnSpLocks/>
          </p:cNvCxnSpPr>
          <p:nvPr/>
        </p:nvCxnSpPr>
        <p:spPr>
          <a:xfrm>
            <a:off x="4953000" y="4052095"/>
            <a:ext cx="24314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26450D-BE4D-914E-8259-C7B07F1D820A}"/>
              </a:ext>
            </a:extLst>
          </p:cNvPr>
          <p:cNvSpPr/>
          <p:nvPr/>
        </p:nvSpPr>
        <p:spPr>
          <a:xfrm>
            <a:off x="7675416" y="3708313"/>
            <a:ext cx="3851566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[</a:t>
            </a:r>
            <a:r>
              <a:rPr lang="en-US" sz="4400" dirty="0">
                <a:solidFill>
                  <a:srgbClr val="CE9178"/>
                </a:solidFill>
              </a:rPr>
              <a:t>‘06-02-2021’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007622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4B388-7D3D-864C-B6B3-B8C38A0F75C8}"/>
              </a:ext>
            </a:extLst>
          </p:cNvPr>
          <p:cNvSpPr/>
          <p:nvPr/>
        </p:nvSpPr>
        <p:spPr>
          <a:xfrm>
            <a:off x="190499" y="1796388"/>
            <a:ext cx="11811001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 = [</a:t>
            </a:r>
            <a:r>
              <a:rPr lang="en-US" sz="4400" dirty="0">
                <a:solidFill>
                  <a:srgbClr val="CE9178"/>
                </a:solidFill>
              </a:rPr>
              <a:t>‘06-01-2021’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today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tomorrow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6FCDB-5570-7A40-B789-36EE924EC4B6}"/>
              </a:ext>
            </a:extLst>
          </p:cNvPr>
          <p:cNvSpPr/>
          <p:nvPr/>
        </p:nvSpPr>
        <p:spPr>
          <a:xfrm>
            <a:off x="190499" y="3708314"/>
            <a:ext cx="4326084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dates[1]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D8245-5FCB-8441-A4D1-E4ED5690C19B}"/>
              </a:ext>
            </a:extLst>
          </p:cNvPr>
          <p:cNvSpPr/>
          <p:nvPr/>
        </p:nvSpPr>
        <p:spPr>
          <a:xfrm>
            <a:off x="190499" y="5384714"/>
            <a:ext cx="4326084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dates[1][1]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F8F137-07E6-C84F-8EE4-42C0B6F382BE}"/>
              </a:ext>
            </a:extLst>
          </p:cNvPr>
          <p:cNvCxnSpPr>
            <a:cxnSpLocks/>
          </p:cNvCxnSpPr>
          <p:nvPr/>
        </p:nvCxnSpPr>
        <p:spPr>
          <a:xfrm>
            <a:off x="5049982" y="5799575"/>
            <a:ext cx="24314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CA6A6-C12E-8D45-976E-12A5F50B21A7}"/>
              </a:ext>
            </a:extLst>
          </p:cNvPr>
          <p:cNvCxnSpPr>
            <a:cxnSpLocks/>
          </p:cNvCxnSpPr>
          <p:nvPr/>
        </p:nvCxnSpPr>
        <p:spPr>
          <a:xfrm>
            <a:off x="4953000" y="4052095"/>
            <a:ext cx="24314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26450D-BE4D-914E-8259-C7B07F1D820A}"/>
              </a:ext>
            </a:extLst>
          </p:cNvPr>
          <p:cNvSpPr/>
          <p:nvPr/>
        </p:nvSpPr>
        <p:spPr>
          <a:xfrm>
            <a:off x="7675416" y="3708313"/>
            <a:ext cx="3851566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[</a:t>
            </a:r>
            <a:r>
              <a:rPr lang="en-US" sz="4400" dirty="0">
                <a:solidFill>
                  <a:srgbClr val="CE9178"/>
                </a:solidFill>
              </a:rPr>
              <a:t>‘06-02-2021’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9DB5FC-C27D-FF4F-AD3C-AF3D0B62C1F8}"/>
              </a:ext>
            </a:extLst>
          </p:cNvPr>
          <p:cNvSpPr/>
          <p:nvPr/>
        </p:nvSpPr>
        <p:spPr>
          <a:xfrm>
            <a:off x="7675416" y="5433203"/>
            <a:ext cx="3851566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FF0000"/>
                </a:solidFill>
              </a:rPr>
              <a:t>IndexError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815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Concatenation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4B388-7D3D-864C-B6B3-B8C38A0F75C8}"/>
              </a:ext>
            </a:extLst>
          </p:cNvPr>
          <p:cNvSpPr/>
          <p:nvPr/>
        </p:nvSpPr>
        <p:spPr>
          <a:xfrm>
            <a:off x="190499" y="1796388"/>
            <a:ext cx="11811001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 = [</a:t>
            </a:r>
            <a:r>
              <a:rPr lang="en-US" sz="4400" dirty="0">
                <a:solidFill>
                  <a:srgbClr val="CE9178"/>
                </a:solidFill>
              </a:rPr>
              <a:t>‘06-01-2021’</a:t>
            </a:r>
            <a:r>
              <a:rPr lang="en-US" sz="4400" dirty="0">
                <a:solidFill>
                  <a:schemeClr val="tx1"/>
                </a:solidFill>
              </a:rPr>
              <a:t>] + [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today</a:t>
            </a:r>
            <a:r>
              <a:rPr lang="en-US" sz="4400" dirty="0">
                <a:solidFill>
                  <a:schemeClr val="tx1"/>
                </a:solidFill>
              </a:rPr>
              <a:t> + </a:t>
            </a:r>
            <a:r>
              <a:rPr lang="en-US" sz="4400" dirty="0">
                <a:solidFill>
                  <a:schemeClr val="tx1"/>
                </a:solidFill>
                <a:highlight>
                  <a:srgbClr val="B4EF54"/>
                </a:highlight>
              </a:rPr>
              <a:t>tomorrow</a:t>
            </a:r>
            <a:r>
              <a:rPr lang="en-US" sz="4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6FCDB-5570-7A40-B789-36EE924EC4B6}"/>
              </a:ext>
            </a:extLst>
          </p:cNvPr>
          <p:cNvSpPr/>
          <p:nvPr/>
        </p:nvSpPr>
        <p:spPr>
          <a:xfrm>
            <a:off x="190499" y="3708314"/>
            <a:ext cx="4326084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dates[1]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D8245-5FCB-8441-A4D1-E4ED5690C19B}"/>
              </a:ext>
            </a:extLst>
          </p:cNvPr>
          <p:cNvSpPr/>
          <p:nvPr/>
        </p:nvSpPr>
        <p:spPr>
          <a:xfrm>
            <a:off x="190499" y="5384714"/>
            <a:ext cx="4326084" cy="67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dates[1][1]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F8F137-07E6-C84F-8EE4-42C0B6F382BE}"/>
              </a:ext>
            </a:extLst>
          </p:cNvPr>
          <p:cNvCxnSpPr>
            <a:cxnSpLocks/>
          </p:cNvCxnSpPr>
          <p:nvPr/>
        </p:nvCxnSpPr>
        <p:spPr>
          <a:xfrm>
            <a:off x="5049982" y="5799575"/>
            <a:ext cx="24314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CA6A6-C12E-8D45-976E-12A5F50B21A7}"/>
              </a:ext>
            </a:extLst>
          </p:cNvPr>
          <p:cNvCxnSpPr>
            <a:cxnSpLocks/>
          </p:cNvCxnSpPr>
          <p:nvPr/>
        </p:nvCxnSpPr>
        <p:spPr>
          <a:xfrm>
            <a:off x="4953000" y="4052095"/>
            <a:ext cx="24314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090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5458693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max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min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round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7755A-3C0A-C642-8ED4-3BFFA9BBCA06}"/>
              </a:ext>
            </a:extLst>
          </p:cNvPr>
          <p:cNvSpPr/>
          <p:nvPr/>
        </p:nvSpPr>
        <p:spPr>
          <a:xfrm>
            <a:off x="166253" y="2055341"/>
            <a:ext cx="11859494" cy="152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dirty="0" err="1"/>
              <a:t>number_list</a:t>
            </a:r>
            <a:r>
              <a:rPr lang="en-US" sz="5400" dirty="0"/>
              <a:t> = [6.25, 8, 1.5, 15, 2, 5, 12, 3]              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380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max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min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sum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round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1C1D4-CC80-734A-BE2B-3F85BA53A2DD}"/>
              </a:ext>
            </a:extLst>
          </p:cNvPr>
          <p:cNvSpPr/>
          <p:nvPr/>
        </p:nvSpPr>
        <p:spPr>
          <a:xfrm>
            <a:off x="1149930" y="4339281"/>
            <a:ext cx="4308767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7030A0"/>
                </a:solidFill>
              </a:rPr>
              <a:t>max</a:t>
            </a:r>
            <a:r>
              <a:rPr lang="en-US" sz="4400" dirty="0"/>
              <a:t>(</a:t>
            </a:r>
            <a:r>
              <a:rPr lang="en-US" sz="4400" dirty="0" err="1"/>
              <a:t>number_list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B7F3E-2A93-9B4B-BED0-E575156C45D7}"/>
              </a:ext>
            </a:extLst>
          </p:cNvPr>
          <p:cNvSpPr/>
          <p:nvPr/>
        </p:nvSpPr>
        <p:spPr>
          <a:xfrm>
            <a:off x="1149929" y="5614273"/>
            <a:ext cx="4308767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7030A0"/>
                </a:solidFill>
              </a:rPr>
              <a:t>min </a:t>
            </a:r>
            <a:r>
              <a:rPr lang="en-US" sz="4400" dirty="0"/>
              <a:t>(</a:t>
            </a:r>
            <a:r>
              <a:rPr lang="en-US" sz="4400" dirty="0" err="1"/>
              <a:t>number_list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A7C90-CB95-1440-9B40-F43A301907A0}"/>
              </a:ext>
            </a:extLst>
          </p:cNvPr>
          <p:cNvSpPr/>
          <p:nvPr/>
        </p:nvSpPr>
        <p:spPr>
          <a:xfrm>
            <a:off x="6567049" y="4339281"/>
            <a:ext cx="4475021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sum</a:t>
            </a:r>
            <a:r>
              <a:rPr lang="en-US" sz="4400" dirty="0"/>
              <a:t>(</a:t>
            </a:r>
            <a:r>
              <a:rPr lang="en-US" sz="4400" dirty="0" err="1"/>
              <a:t>number_list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1BD5D-1A43-274A-A29F-E9525BF6D68B}"/>
              </a:ext>
            </a:extLst>
          </p:cNvPr>
          <p:cNvSpPr/>
          <p:nvPr/>
        </p:nvSpPr>
        <p:spPr>
          <a:xfrm>
            <a:off x="6567049" y="5614273"/>
            <a:ext cx="4641278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7030A0"/>
                </a:solidFill>
              </a:rPr>
              <a:t>round</a:t>
            </a:r>
            <a:r>
              <a:rPr lang="en-US" sz="4400" dirty="0"/>
              <a:t>(</a:t>
            </a:r>
            <a:r>
              <a:rPr lang="en-US" sz="4400" dirty="0" err="1"/>
              <a:t>number_list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288E1-F05F-684D-97DB-BB4106EA9046}"/>
              </a:ext>
            </a:extLst>
          </p:cNvPr>
          <p:cNvSpPr/>
          <p:nvPr/>
        </p:nvSpPr>
        <p:spPr>
          <a:xfrm>
            <a:off x="166253" y="2055341"/>
            <a:ext cx="11859494" cy="152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dirty="0" err="1"/>
              <a:t>number_list</a:t>
            </a:r>
            <a:r>
              <a:rPr lang="en-US" sz="5400" dirty="0"/>
              <a:t> = [6.25, 8, 1.5, 15, 2, 5, 12, 3]              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06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max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min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sum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round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1C1D4-CC80-734A-BE2B-3F85BA53A2DD}"/>
              </a:ext>
            </a:extLst>
          </p:cNvPr>
          <p:cNvSpPr/>
          <p:nvPr/>
        </p:nvSpPr>
        <p:spPr>
          <a:xfrm>
            <a:off x="1149930" y="4339281"/>
            <a:ext cx="4308767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7030A0"/>
                </a:solidFill>
              </a:rPr>
              <a:t>max</a:t>
            </a:r>
            <a:r>
              <a:rPr lang="en-US" sz="4400" dirty="0"/>
              <a:t>(</a:t>
            </a:r>
            <a:r>
              <a:rPr lang="en-US" sz="4400" dirty="0" err="1"/>
              <a:t>number_list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B7F3E-2A93-9B4B-BED0-E575156C45D7}"/>
              </a:ext>
            </a:extLst>
          </p:cNvPr>
          <p:cNvSpPr/>
          <p:nvPr/>
        </p:nvSpPr>
        <p:spPr>
          <a:xfrm>
            <a:off x="1149929" y="5614273"/>
            <a:ext cx="4308767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7030A0"/>
                </a:solidFill>
              </a:rPr>
              <a:t>min </a:t>
            </a:r>
            <a:r>
              <a:rPr lang="en-US" sz="4400" dirty="0"/>
              <a:t>(</a:t>
            </a:r>
            <a:r>
              <a:rPr lang="en-US" sz="4400" dirty="0" err="1"/>
              <a:t>number_list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A7C90-CB95-1440-9B40-F43A301907A0}"/>
              </a:ext>
            </a:extLst>
          </p:cNvPr>
          <p:cNvSpPr/>
          <p:nvPr/>
        </p:nvSpPr>
        <p:spPr>
          <a:xfrm>
            <a:off x="6567049" y="4339281"/>
            <a:ext cx="4475021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sum</a:t>
            </a:r>
            <a:r>
              <a:rPr lang="en-US" sz="4400" dirty="0"/>
              <a:t>(</a:t>
            </a:r>
            <a:r>
              <a:rPr lang="en-US" sz="4400" dirty="0" err="1"/>
              <a:t>number_list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1BD5D-1A43-274A-A29F-E9525BF6D68B}"/>
              </a:ext>
            </a:extLst>
          </p:cNvPr>
          <p:cNvSpPr/>
          <p:nvPr/>
        </p:nvSpPr>
        <p:spPr>
          <a:xfrm>
            <a:off x="6567049" y="5614273"/>
            <a:ext cx="4641278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7030A0"/>
                </a:solidFill>
              </a:rPr>
              <a:t>round</a:t>
            </a:r>
            <a:r>
              <a:rPr lang="en-US" sz="4400" dirty="0"/>
              <a:t>(</a:t>
            </a:r>
            <a:r>
              <a:rPr lang="en-US" sz="4400" dirty="0" err="1">
                <a:highlight>
                  <a:srgbClr val="FF0000"/>
                </a:highlight>
              </a:rPr>
              <a:t>number_list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59CB9-0A26-B448-8A5C-2673C3B26D56}"/>
              </a:ext>
            </a:extLst>
          </p:cNvPr>
          <p:cNvSpPr/>
          <p:nvPr/>
        </p:nvSpPr>
        <p:spPr>
          <a:xfrm>
            <a:off x="166253" y="2055341"/>
            <a:ext cx="11859494" cy="152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dirty="0" err="1"/>
              <a:t>number_list</a:t>
            </a:r>
            <a:r>
              <a:rPr lang="en-US" sz="5400" dirty="0"/>
              <a:t> = [6.25, 8, 1.5, 15, 2, 5, 12, 3]              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372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5FF140-D87E-B742-BED6-9652DDB6D9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657350" y="685800"/>
            <a:ext cx="88773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16034C-C3E1-364B-A45B-D9EA4EF1704A}"/>
              </a:ext>
            </a:extLst>
          </p:cNvPr>
          <p:cNvCxnSpPr>
            <a:cxnSpLocks/>
          </p:cNvCxnSpPr>
          <p:nvPr/>
        </p:nvCxnSpPr>
        <p:spPr>
          <a:xfrm>
            <a:off x="4031673" y="4973782"/>
            <a:ext cx="9836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D32F2A6-39BC-2943-AE2C-D74B6EB866E6}"/>
              </a:ext>
            </a:extLst>
          </p:cNvPr>
          <p:cNvSpPr/>
          <p:nvPr/>
        </p:nvSpPr>
        <p:spPr>
          <a:xfrm>
            <a:off x="3394364" y="4128655"/>
            <a:ext cx="7140286" cy="1634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DD24-517C-164C-8FDC-C3C16F1C8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7" t="62752" b="7450"/>
          <a:stretch/>
        </p:blipFill>
        <p:spPr>
          <a:xfrm>
            <a:off x="3394364" y="4128655"/>
            <a:ext cx="7140286" cy="163483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231977-8ADF-1A4A-9529-40145B52F658}"/>
              </a:ext>
            </a:extLst>
          </p:cNvPr>
          <p:cNvCxnSpPr>
            <a:cxnSpLocks/>
          </p:cNvCxnSpPr>
          <p:nvPr/>
        </p:nvCxnSpPr>
        <p:spPr>
          <a:xfrm>
            <a:off x="4059378" y="4973777"/>
            <a:ext cx="9836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461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max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min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sum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round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1BD5D-1A43-274A-A29F-E9525BF6D68B}"/>
              </a:ext>
            </a:extLst>
          </p:cNvPr>
          <p:cNvSpPr/>
          <p:nvPr/>
        </p:nvSpPr>
        <p:spPr>
          <a:xfrm>
            <a:off x="2466109" y="4187255"/>
            <a:ext cx="6899564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round</a:t>
            </a:r>
            <a:r>
              <a:rPr lang="en-US" sz="4400" dirty="0"/>
              <a:t>(</a:t>
            </a:r>
            <a:r>
              <a:rPr lang="en-US" sz="4400" dirty="0" err="1"/>
              <a:t>number_list</a:t>
            </a:r>
            <a:r>
              <a:rPr lang="en-US" sz="4400" dirty="0">
                <a:highlight>
                  <a:srgbClr val="B4EF54"/>
                </a:highlight>
              </a:rPr>
              <a:t>[0]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8B96B1-0EC8-214D-A2D6-F2DBB6818275}"/>
              </a:ext>
            </a:extLst>
          </p:cNvPr>
          <p:cNvSpPr/>
          <p:nvPr/>
        </p:nvSpPr>
        <p:spPr>
          <a:xfrm>
            <a:off x="166253" y="2055341"/>
            <a:ext cx="11859494" cy="152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dirty="0" err="1"/>
              <a:t>number_list</a:t>
            </a:r>
            <a:r>
              <a:rPr lang="en-US" sz="5400" dirty="0"/>
              <a:t> = [6.25, 8, 1.5, 15, 2, 5, 12, 3]              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4A22F-F71D-1043-9EF6-2F97E51F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7"/>
          <a:stretch/>
        </p:blipFill>
        <p:spPr>
          <a:xfrm>
            <a:off x="4480920" y="2524953"/>
            <a:ext cx="3230160" cy="1503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7013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5FF140-D87E-B742-BED6-9652DDB6D9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657350" y="685800"/>
            <a:ext cx="88773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16034C-C3E1-364B-A45B-D9EA4EF1704A}"/>
              </a:ext>
            </a:extLst>
          </p:cNvPr>
          <p:cNvCxnSpPr>
            <a:cxnSpLocks/>
          </p:cNvCxnSpPr>
          <p:nvPr/>
        </p:nvCxnSpPr>
        <p:spPr>
          <a:xfrm>
            <a:off x="4031673" y="4973782"/>
            <a:ext cx="9836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D32F2A6-39BC-2943-AE2C-D74B6EB866E6}"/>
              </a:ext>
            </a:extLst>
          </p:cNvPr>
          <p:cNvSpPr/>
          <p:nvPr/>
        </p:nvSpPr>
        <p:spPr>
          <a:xfrm>
            <a:off x="3394364" y="4128655"/>
            <a:ext cx="7140286" cy="1634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DD24-517C-164C-8FDC-C3C16F1C8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7" t="62752" b="7450"/>
          <a:stretch/>
        </p:blipFill>
        <p:spPr>
          <a:xfrm>
            <a:off x="3394364" y="4128655"/>
            <a:ext cx="7140286" cy="163483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231977-8ADF-1A4A-9529-40145B52F658}"/>
              </a:ext>
            </a:extLst>
          </p:cNvPr>
          <p:cNvCxnSpPr>
            <a:cxnSpLocks/>
          </p:cNvCxnSpPr>
          <p:nvPr/>
        </p:nvCxnSpPr>
        <p:spPr>
          <a:xfrm>
            <a:off x="4059378" y="4973777"/>
            <a:ext cx="9836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A47EE8-9D1E-8A41-A9E2-3BF0560909CE}"/>
              </a:ext>
            </a:extLst>
          </p:cNvPr>
          <p:cNvCxnSpPr>
            <a:cxnSpLocks/>
          </p:cNvCxnSpPr>
          <p:nvPr/>
        </p:nvCxnSpPr>
        <p:spPr>
          <a:xfrm>
            <a:off x="5167747" y="4502721"/>
            <a:ext cx="15239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065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Functions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max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min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sum</a:t>
            </a:r>
            <a:r>
              <a:rPr lang="en-US" sz="4000" dirty="0">
                <a:latin typeface="Cambria" panose="02040503050406030204" pitchFamily="18" charset="0"/>
              </a:rPr>
              <a:t>(), </a:t>
            </a:r>
            <a:r>
              <a:rPr lang="en-US" sz="4000" dirty="0">
                <a:solidFill>
                  <a:srgbClr val="FFD966"/>
                </a:solidFill>
                <a:latin typeface="Cambria" panose="02040503050406030204" pitchFamily="18" charset="0"/>
              </a:rPr>
              <a:t>round</a:t>
            </a:r>
            <a:r>
              <a:rPr lang="en-US" sz="4000" dirty="0">
                <a:latin typeface="Cambria" panose="02040503050406030204" pitchFamily="18" charset="0"/>
              </a:rPr>
              <a:t>()</a:t>
            </a:r>
            <a:endParaRPr lang="en-US" sz="40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1BD5D-1A43-274A-A29F-E9525BF6D68B}"/>
              </a:ext>
            </a:extLst>
          </p:cNvPr>
          <p:cNvSpPr/>
          <p:nvPr/>
        </p:nvSpPr>
        <p:spPr>
          <a:xfrm>
            <a:off x="2466109" y="4187255"/>
            <a:ext cx="6899564" cy="1034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round</a:t>
            </a:r>
            <a:r>
              <a:rPr lang="en-US" sz="4400" dirty="0"/>
              <a:t>(</a:t>
            </a:r>
            <a:r>
              <a:rPr lang="en-US" sz="4400" dirty="0" err="1"/>
              <a:t>number_list</a:t>
            </a:r>
            <a:r>
              <a:rPr lang="en-US" sz="4400" dirty="0"/>
              <a:t>[0], </a:t>
            </a:r>
            <a:r>
              <a:rPr lang="en-US" sz="4400" dirty="0">
                <a:highlight>
                  <a:srgbClr val="B4EF54"/>
                </a:highlight>
              </a:rPr>
              <a:t>1</a:t>
            </a:r>
            <a:r>
              <a:rPr lang="en-US" sz="4400" dirty="0"/>
              <a:t>)</a:t>
            </a:r>
            <a:endParaRPr lang="en-US" sz="4400" dirty="0">
              <a:solidFill>
                <a:srgbClr val="CE9178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8B96B1-0EC8-214D-A2D6-F2DBB6818275}"/>
              </a:ext>
            </a:extLst>
          </p:cNvPr>
          <p:cNvSpPr/>
          <p:nvPr/>
        </p:nvSpPr>
        <p:spPr>
          <a:xfrm>
            <a:off x="166253" y="2055341"/>
            <a:ext cx="11859494" cy="152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dirty="0" err="1"/>
              <a:t>number_list</a:t>
            </a:r>
            <a:r>
              <a:rPr lang="en-US" sz="5400" dirty="0"/>
              <a:t> = [6.25, 8, 1.5, 15, 2, 5, 12, 3]              </a:t>
            </a:r>
            <a:endParaRPr lang="en-US" sz="54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797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88608"/>
            <a:ext cx="6664038" cy="181433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Questions?</a:t>
            </a:r>
            <a:br>
              <a:rPr lang="en-US" sz="5400" b="1" dirty="0">
                <a:latin typeface="Cambria" panose="02040503050406030204" pitchFamily="18" charset="0"/>
              </a:rPr>
            </a:br>
            <a:endParaRPr lang="en-US" sz="40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3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1287</Words>
  <Application>Microsoft Macintosh PowerPoint</Application>
  <PresentationFormat>Widescreen</PresentationFormat>
  <Paragraphs>315</Paragraphs>
  <Slides>92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Calibri Light</vt:lpstr>
      <vt:lpstr>Cambria</vt:lpstr>
      <vt:lpstr>Office Theme</vt:lpstr>
      <vt:lpstr>Introduction to Python Columbia Biological Sciences</vt:lpstr>
      <vt:lpstr>Course Page</vt:lpstr>
      <vt:lpstr>Course Page</vt:lpstr>
      <vt:lpstr>Course Page</vt:lpstr>
      <vt:lpstr>Course Page</vt:lpstr>
      <vt:lpstr>PowerPoint Presentation</vt:lpstr>
      <vt:lpstr>Google  Colab</vt:lpstr>
      <vt:lpstr>Markdown vs. Code</vt:lpstr>
      <vt:lpstr>PowerPoint Presentation</vt:lpstr>
      <vt:lpstr>Expressions</vt:lpstr>
      <vt:lpstr>Expressions</vt:lpstr>
      <vt:lpstr>Expressions</vt:lpstr>
      <vt:lpstr>Math Operators</vt:lpstr>
      <vt:lpstr>Expressions</vt:lpstr>
      <vt:lpstr>Expressions</vt:lpstr>
      <vt:lpstr>Expressions</vt:lpstr>
      <vt:lpstr>Expressions</vt:lpstr>
      <vt:lpstr>Expressions</vt:lpstr>
      <vt:lpstr>Expressions</vt:lpstr>
      <vt:lpstr>Expressions</vt:lpstr>
      <vt:lpstr>Expressions</vt:lpstr>
      <vt:lpstr>Expressions</vt:lpstr>
      <vt:lpstr>Expressions</vt:lpstr>
      <vt:lpstr>Types</vt:lpstr>
      <vt:lpstr>Types</vt:lpstr>
      <vt:lpstr>Types</vt:lpstr>
      <vt:lpstr>Variables</vt:lpstr>
      <vt:lpstr>Math Operators</vt:lpstr>
      <vt:lpstr>Comparison Operators</vt:lpstr>
      <vt:lpstr>Operators</vt:lpstr>
      <vt:lpstr>Comparison Operators</vt:lpstr>
      <vt:lpstr>Boolean Operators</vt:lpstr>
      <vt:lpstr>Boolean Operators</vt:lpstr>
      <vt:lpstr>Boolean Operators</vt:lpstr>
      <vt:lpstr>Boolean and Comparison Operators</vt:lpstr>
      <vt:lpstr>Functions </vt:lpstr>
      <vt:lpstr>Functions print()</vt:lpstr>
      <vt:lpstr>Functions print()</vt:lpstr>
      <vt:lpstr>Functions print()</vt:lpstr>
      <vt:lpstr>Functions print()</vt:lpstr>
      <vt:lpstr>Functions input()</vt:lpstr>
      <vt:lpstr>Functions len()</vt:lpstr>
      <vt:lpstr>Lists </vt:lpstr>
      <vt:lpstr>Lists </vt:lpstr>
      <vt:lpstr>Lists </vt:lpstr>
      <vt:lpstr>Lists </vt:lpstr>
      <vt:lpstr>Lists </vt:lpstr>
      <vt:lpstr>Lists </vt:lpstr>
      <vt:lpstr>Lists </vt:lpstr>
      <vt:lpstr>Lists </vt:lpstr>
      <vt:lpstr>Lists </vt:lpstr>
      <vt:lpstr>Lists </vt:lpstr>
      <vt:lpstr>Lists </vt:lpstr>
      <vt:lpstr>Lists </vt:lpstr>
      <vt:lpstr>Lists </vt:lpstr>
      <vt:lpstr>Functions </vt:lpstr>
      <vt:lpstr>Functions </vt:lpstr>
      <vt:lpstr>Types</vt:lpstr>
      <vt:lpstr>Functions type()</vt:lpstr>
      <vt:lpstr>Functions type()</vt:lpstr>
      <vt:lpstr>PowerPoint Presentation</vt:lpstr>
      <vt:lpstr>Functions </vt:lpstr>
      <vt:lpstr>Functions </vt:lpstr>
      <vt:lpstr>PowerPoint Presentation</vt:lpstr>
      <vt:lpstr>BREAK </vt:lpstr>
      <vt:lpstr>BREAK </vt:lpstr>
      <vt:lpstr>Indexing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Concatenation </vt:lpstr>
      <vt:lpstr>Concatenation </vt:lpstr>
      <vt:lpstr>Concatenation </vt:lpstr>
      <vt:lpstr>Concatenation </vt:lpstr>
      <vt:lpstr>Concatenation </vt:lpstr>
      <vt:lpstr>Concatenation </vt:lpstr>
      <vt:lpstr>Concatenation </vt:lpstr>
      <vt:lpstr>Concatenation </vt:lpstr>
      <vt:lpstr>Concatenation </vt:lpstr>
      <vt:lpstr>Concatenation </vt:lpstr>
      <vt:lpstr>Functions max(), min(), round()</vt:lpstr>
      <vt:lpstr>Functions max(), min(), sum(), round()</vt:lpstr>
      <vt:lpstr>Functions max(), min(), sum(), round()</vt:lpstr>
      <vt:lpstr>PowerPoint Presentation</vt:lpstr>
      <vt:lpstr>Functions max(), min(), sum(), round()</vt:lpstr>
      <vt:lpstr>PowerPoint Presentation</vt:lpstr>
      <vt:lpstr>Functions max(), min(), sum(), round()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Rahim Hashim</dc:creator>
  <cp:lastModifiedBy>Rahim Hashim</cp:lastModifiedBy>
  <cp:revision>61</cp:revision>
  <dcterms:created xsi:type="dcterms:W3CDTF">2021-06-25T17:02:51Z</dcterms:created>
  <dcterms:modified xsi:type="dcterms:W3CDTF">2021-07-02T21:32:27Z</dcterms:modified>
</cp:coreProperties>
</file>