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383" r:id="rId3"/>
    <p:sldId id="291" r:id="rId4"/>
    <p:sldId id="385" r:id="rId5"/>
    <p:sldId id="272" r:id="rId6"/>
    <p:sldId id="384" r:id="rId7"/>
    <p:sldId id="386" r:id="rId8"/>
    <p:sldId id="387" r:id="rId9"/>
    <p:sldId id="288" r:id="rId10"/>
    <p:sldId id="389" r:id="rId11"/>
    <p:sldId id="388" r:id="rId12"/>
    <p:sldId id="391" r:id="rId13"/>
    <p:sldId id="393" r:id="rId14"/>
    <p:sldId id="392" r:id="rId15"/>
    <p:sldId id="304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289" r:id="rId25"/>
    <p:sldId id="403" r:id="rId26"/>
    <p:sldId id="402" r:id="rId27"/>
    <p:sldId id="404" r:id="rId28"/>
    <p:sldId id="405" r:id="rId29"/>
    <p:sldId id="4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B4EF54"/>
    <a:srgbClr val="C686C1"/>
    <a:srgbClr val="FFFFFF"/>
    <a:srgbClr val="FFD966"/>
    <a:srgbClr val="A2D74B"/>
    <a:srgbClr val="AF7B65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57"/>
    <p:restoredTop sz="89467"/>
  </p:normalViewPr>
  <p:slideViewPr>
    <p:cSldViewPr snapToGrid="0" snapToObjects="1">
      <p:cViewPr varScale="1">
        <p:scale>
          <a:sx n="90" d="100"/>
          <a:sy n="90" d="100"/>
        </p:scale>
        <p:origin x="2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64CB-9B71-0E49-BD1A-F2CA6E84FF3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D055-98EF-7049-B118-D2D3B2FE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5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73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5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5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9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3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D055-98EF-7049-B118-D2D3B2FE6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123-98F5-2A43-A5BE-A37C2B3D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64A67-993C-7641-9487-3DCEBA98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D608-50E8-AD47-9CC6-6DD7094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27F2-E456-3A4C-A5ED-ECB2163C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0EF6-98BD-1F4F-BB16-F477554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6FF3-BBF0-274F-8E5F-E1775C0C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346EF-536B-D54F-A728-CA7B4979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3F06-5F2A-4C4A-A1C1-1B30BC95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C20-1191-CC46-AD7D-9A9F285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E5B6-77F8-944B-A3CB-4FB5985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75076-852B-634D-95F2-CBC359CFF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D69F-8277-3E4D-81EB-F01F3BF2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B5E8-C1BE-AF40-A43C-8A9A4FB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F62F-A105-C449-BDD7-F818EC2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0A7D-1C7B-EF46-9D6F-4392E425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A80-5995-484B-BA5C-A487C43B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52E1-5A7E-DD41-8F52-7581E52C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BA58-439D-CB4F-B3EE-2E2B8CB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E1B9-74FE-2243-B9BE-EDFCC71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DD90-049C-294F-9F87-7BF08CC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1C89-ADD6-924C-A40A-2569076B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A80A-7B98-854B-B7D6-42237CCD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6B34-C771-FD49-8357-8B1A0396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FFFF-163E-924C-B993-FFFA309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788D-61D2-6A43-9AC1-3082064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3E20-706C-4248-AF56-89BA912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876C-500C-A74F-8CC2-C54E4B398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64BB-67EF-FF4E-95BF-5B9DBFE1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3EB6-B073-BC45-8BB5-0D7C64D1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8668-E411-5B4E-B50E-359D0EF3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442E0-C4AE-5B4E-8A39-C0EA20A5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C326-9B9F-014F-BA07-81E56650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B18F-2B61-6E41-9F64-844B8601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52BBF-0299-784D-884C-3446803E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D9003-D9E3-C94A-AD72-8F4036247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9DC7E-B2FD-0946-B915-97001CE3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3F3C-7E8E-7845-A5BD-C454A075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40D5-5A6D-6F47-815B-6FD6006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83AB-8CAB-C94A-AD25-F3ED288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F6C1-12D0-1644-91F6-F62A3C0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0F68B-089B-B94C-A12A-314019B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0CA6-7A84-9C4A-9D90-09DCC2C6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73261-9230-1A46-9E3D-407CE5EE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2F5C0-1B3E-AF45-BE0A-C512CDDC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BE103-9CFD-024D-85F6-18D385AC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C71B1-D294-E942-8664-F3263DA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376-393A-E44E-84A4-7394C0B6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CC2C-47AC-2D40-8C6C-11759DF7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5437-366C-7A4B-B6C3-9862C2F8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FCA4-85E1-004E-92AE-73396299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4DE-1B54-1846-9664-32420E73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E3B4-546C-E14B-B089-E6EB5972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F336-53ED-064B-BFDA-EB0A90D8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698E8-F592-8640-8C46-AA2C8DA0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D54E-50C6-5048-8A66-2155B9AA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6273-7B7B-4F41-A33E-357615E0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D205-95A6-7C4D-A025-5653430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77F8-B4E0-8B43-BC07-19FEE6B2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DA9D-1AA2-544B-BF30-DB449608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1DBF-D59F-AF48-9E72-DE1D8FBE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917F-BB1B-3042-A42B-4BB7D9EE9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6FAA-650F-904E-B813-5A785287D55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BAB4-7D94-F647-95F6-B003DA340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C782-C683-2C43-A9FA-160DCFD0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D2C7-A8D5-0B44-A9C8-AD905F27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im-hashim/Intro-Python-Biolo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ython Programming for Beginners: 103 Examples">
            <a:extLst>
              <a:ext uri="{FF2B5EF4-FFF2-40B4-BE49-F238E27FC236}">
                <a16:creationId xmlns:a16="http://schemas.microsoft.com/office/drawing/2014/main" id="{9C34A353-AD4B-C74E-AE0C-B8409117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24" y="2067231"/>
            <a:ext cx="8312552" cy="46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B1F61D-4008-4747-A265-5299EC40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554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Introduction to Python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Cambria" panose="02040503050406030204" pitchFamily="18" charset="0"/>
              </a:rPr>
              <a:t>Columbia Biological Sciences</a:t>
            </a:r>
          </a:p>
        </p:txBody>
      </p:sp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5278056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Variable Scope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B42E-9642-664B-BE59-87F19DFE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" y="1325563"/>
            <a:ext cx="4959196" cy="5443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95484-5120-754C-B109-6D2C4CB57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61" y="1274077"/>
            <a:ext cx="4959196" cy="3798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C6CC9-B0FE-2047-9B00-1FECAF9AB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99" y="5187055"/>
            <a:ext cx="4967234" cy="15823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C7A43B-DC30-2845-83B3-F570065C3693}"/>
              </a:ext>
            </a:extLst>
          </p:cNvPr>
          <p:cNvSpPr/>
          <p:nvPr/>
        </p:nvSpPr>
        <p:spPr>
          <a:xfrm>
            <a:off x="1412111" y="5440101"/>
            <a:ext cx="2187616" cy="16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6315E-E4DF-FB48-8544-556ED41709CA}"/>
              </a:ext>
            </a:extLst>
          </p:cNvPr>
          <p:cNvSpPr/>
          <p:nvPr/>
        </p:nvSpPr>
        <p:spPr>
          <a:xfrm>
            <a:off x="7695296" y="3311325"/>
            <a:ext cx="3613169" cy="23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D566C-280D-0348-95AE-BBFE607B4210}"/>
              </a:ext>
            </a:extLst>
          </p:cNvPr>
          <p:cNvSpPr txBox="1"/>
          <p:nvPr/>
        </p:nvSpPr>
        <p:spPr>
          <a:xfrm>
            <a:off x="4496705" y="3448409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</a:rPr>
              <a:t>local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0D3F3-2B84-CD41-9C0E-C24618855CD1}"/>
              </a:ext>
            </a:extLst>
          </p:cNvPr>
          <p:cNvCxnSpPr>
            <a:stCxn id="5" idx="3"/>
          </p:cNvCxnSpPr>
          <p:nvPr/>
        </p:nvCxnSpPr>
        <p:spPr>
          <a:xfrm flipH="1">
            <a:off x="3599727" y="4047478"/>
            <a:ext cx="1778612" cy="1300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DF84B-E1AB-A24C-92BF-08DCDE125BCC}"/>
              </a:ext>
            </a:extLst>
          </p:cNvPr>
          <p:cNvSpPr/>
          <p:nvPr/>
        </p:nvSpPr>
        <p:spPr>
          <a:xfrm>
            <a:off x="4515122" y="3448409"/>
            <a:ext cx="2715782" cy="58824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A24CE9-2308-1C43-9272-61455616CA81}"/>
              </a:ext>
            </a:extLst>
          </p:cNvPr>
          <p:cNvCxnSpPr>
            <a:cxnSpLocks/>
          </p:cNvCxnSpPr>
          <p:nvPr/>
        </p:nvCxnSpPr>
        <p:spPr>
          <a:xfrm flipV="1">
            <a:off x="7321981" y="3661955"/>
            <a:ext cx="878561" cy="263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3885E-666C-D243-AD7F-7D77ECD84CF6}"/>
              </a:ext>
            </a:extLst>
          </p:cNvPr>
          <p:cNvSpPr/>
          <p:nvPr/>
        </p:nvSpPr>
        <p:spPr>
          <a:xfrm>
            <a:off x="3946428" y="5510759"/>
            <a:ext cx="2981448" cy="57604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714EC-F011-A740-A614-17BB7E95AF8F}"/>
              </a:ext>
            </a:extLst>
          </p:cNvPr>
          <p:cNvSpPr txBox="1"/>
          <p:nvPr/>
        </p:nvSpPr>
        <p:spPr>
          <a:xfrm>
            <a:off x="3902364" y="5457454"/>
            <a:ext cx="3184758" cy="64633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ambria" panose="02040503050406030204" pitchFamily="18" charset="0"/>
              </a:rPr>
              <a:t>global variable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C68EB-121B-D248-B47E-B8A0DAB5643C}"/>
              </a:ext>
            </a:extLst>
          </p:cNvPr>
          <p:cNvCxnSpPr>
            <a:cxnSpLocks/>
          </p:cNvCxnSpPr>
          <p:nvPr/>
        </p:nvCxnSpPr>
        <p:spPr>
          <a:xfrm>
            <a:off x="6904738" y="5935388"/>
            <a:ext cx="1295804" cy="42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425446-DEE9-9047-92D9-84370F16E31E}"/>
              </a:ext>
            </a:extLst>
          </p:cNvPr>
          <p:cNvCxnSpPr>
            <a:cxnSpLocks/>
          </p:cNvCxnSpPr>
          <p:nvPr/>
        </p:nvCxnSpPr>
        <p:spPr>
          <a:xfrm flipH="1">
            <a:off x="2199505" y="5819603"/>
            <a:ext cx="1619820" cy="2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7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81BE6BC-2E8B-354D-890A-9DE526689B96}"/>
              </a:ext>
            </a:extLst>
          </p:cNvPr>
          <p:cNvSpPr txBox="1">
            <a:spLocks/>
          </p:cNvSpPr>
          <p:nvPr/>
        </p:nvSpPr>
        <p:spPr>
          <a:xfrm>
            <a:off x="0" y="88608"/>
            <a:ext cx="52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Cambria" panose="02040503050406030204" pitchFamily="18" charset="0"/>
              </a:rPr>
              <a:t>Variable Scope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31F815-A655-4F4D-8654-57C8BCF4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1" y="2062307"/>
            <a:ext cx="8222561" cy="4104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81BE6BC-2E8B-354D-890A-9DE526689B96}"/>
              </a:ext>
            </a:extLst>
          </p:cNvPr>
          <p:cNvSpPr txBox="1">
            <a:spLocks/>
          </p:cNvSpPr>
          <p:nvPr/>
        </p:nvSpPr>
        <p:spPr>
          <a:xfrm>
            <a:off x="0" y="88608"/>
            <a:ext cx="52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Cambria" panose="02040503050406030204" pitchFamily="18" charset="0"/>
              </a:rPr>
              <a:t>For Loops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F6ECF-8376-944C-98C4-9C055088E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7" t="3095"/>
          <a:stretch/>
        </p:blipFill>
        <p:spPr>
          <a:xfrm>
            <a:off x="3046070" y="1944546"/>
            <a:ext cx="6099860" cy="44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81BE6BC-2E8B-354D-890A-9DE526689B96}"/>
              </a:ext>
            </a:extLst>
          </p:cNvPr>
          <p:cNvSpPr txBox="1">
            <a:spLocks/>
          </p:cNvSpPr>
          <p:nvPr/>
        </p:nvSpPr>
        <p:spPr>
          <a:xfrm>
            <a:off x="0" y="88608"/>
            <a:ext cx="52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Cambria" panose="02040503050406030204" pitchFamily="18" charset="0"/>
              </a:rPr>
              <a:t>For Loops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F6ECF-8376-944C-98C4-9C055088E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7" t="3095"/>
          <a:stretch/>
        </p:blipFill>
        <p:spPr>
          <a:xfrm>
            <a:off x="3046070" y="1944546"/>
            <a:ext cx="6099860" cy="44232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2709-577F-8740-8449-78E9720F0A25}"/>
              </a:ext>
            </a:extLst>
          </p:cNvPr>
          <p:cNvSpPr/>
          <p:nvPr/>
        </p:nvSpPr>
        <p:spPr>
          <a:xfrm>
            <a:off x="4016414" y="2210765"/>
            <a:ext cx="833377" cy="544010"/>
          </a:xfrm>
          <a:prstGeom prst="rect">
            <a:avLst/>
          </a:prstGeom>
          <a:noFill/>
          <a:ln w="38100">
            <a:solidFill>
              <a:srgbClr val="C68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A9CB-5FA0-E145-9698-D9A075F5D776}"/>
              </a:ext>
            </a:extLst>
          </p:cNvPr>
          <p:cNvSpPr txBox="1"/>
          <p:nvPr/>
        </p:nvSpPr>
        <p:spPr>
          <a:xfrm>
            <a:off x="1799730" y="1321601"/>
            <a:ext cx="152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771279-1E8D-AB4A-BD93-0A0834640D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324250" y="1583211"/>
            <a:ext cx="970344" cy="523381"/>
          </a:xfrm>
          <a:prstGeom prst="straightConnector1">
            <a:avLst/>
          </a:prstGeom>
          <a:ln w="28575">
            <a:solidFill>
              <a:srgbClr val="C68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2778CF-419D-1F44-977D-AD6980079632}"/>
              </a:ext>
            </a:extLst>
          </p:cNvPr>
          <p:cNvSpPr txBox="1"/>
          <p:nvPr/>
        </p:nvSpPr>
        <p:spPr>
          <a:xfrm>
            <a:off x="5004034" y="228570"/>
            <a:ext cx="218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4EF54"/>
                </a:solidFill>
                <a:latin typeface="Cambria" panose="02040503050406030204" pitchFamily="18" charset="0"/>
              </a:rPr>
              <a:t>loop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83C05-9402-2645-9293-23316D4F52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278056" y="751790"/>
            <a:ext cx="817944" cy="1458975"/>
          </a:xfrm>
          <a:prstGeom prst="straightConnector1">
            <a:avLst/>
          </a:prstGeom>
          <a:ln w="28575">
            <a:solidFill>
              <a:srgbClr val="B4E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C81FF5-7C9E-EE45-BDEA-FBFEA429F17D}"/>
              </a:ext>
            </a:extLst>
          </p:cNvPr>
          <p:cNvSpPr txBox="1"/>
          <p:nvPr/>
        </p:nvSpPr>
        <p:spPr>
          <a:xfrm>
            <a:off x="7878868" y="563338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mbria" panose="02040503050406030204" pitchFamily="18" charset="0"/>
              </a:rPr>
              <a:t>loop condition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43802D-D729-814F-BDF0-CEAB666E01D2}"/>
              </a:ext>
            </a:extLst>
          </p:cNvPr>
          <p:cNvCxnSpPr>
            <a:cxnSpLocks/>
          </p:cNvCxnSpPr>
          <p:nvPr/>
        </p:nvCxnSpPr>
        <p:spPr>
          <a:xfrm flipH="1">
            <a:off x="7342211" y="1034391"/>
            <a:ext cx="1525539" cy="12449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23F0E-50D2-2141-9D1F-244A6B2915E0}"/>
              </a:ext>
            </a:extLst>
          </p:cNvPr>
          <p:cNvSpPr/>
          <p:nvPr/>
        </p:nvSpPr>
        <p:spPr>
          <a:xfrm>
            <a:off x="4977296" y="2210765"/>
            <a:ext cx="462806" cy="544010"/>
          </a:xfrm>
          <a:prstGeom prst="rect">
            <a:avLst/>
          </a:prstGeom>
          <a:noFill/>
          <a:ln w="38100">
            <a:solidFill>
              <a:srgbClr val="B4E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631FD-B6AF-5F49-BDAE-0A1F646D299D}"/>
              </a:ext>
            </a:extLst>
          </p:cNvPr>
          <p:cNvSpPr/>
          <p:nvPr/>
        </p:nvSpPr>
        <p:spPr>
          <a:xfrm>
            <a:off x="6342720" y="2210765"/>
            <a:ext cx="2164671" cy="544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8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81BE6BC-2E8B-354D-890A-9DE526689B96}"/>
              </a:ext>
            </a:extLst>
          </p:cNvPr>
          <p:cNvSpPr txBox="1">
            <a:spLocks/>
          </p:cNvSpPr>
          <p:nvPr/>
        </p:nvSpPr>
        <p:spPr>
          <a:xfrm>
            <a:off x="0" y="88608"/>
            <a:ext cx="52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Cambria" panose="02040503050406030204" pitchFamily="18" charset="0"/>
              </a:rPr>
              <a:t>For Loops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3F4F2-534B-A640-8106-A342794B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69" y="2038912"/>
            <a:ext cx="9461500" cy="368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2DC63-6CAB-2D44-B124-AAD87563D077}"/>
              </a:ext>
            </a:extLst>
          </p:cNvPr>
          <p:cNvSpPr/>
          <p:nvPr/>
        </p:nvSpPr>
        <p:spPr>
          <a:xfrm>
            <a:off x="2349660" y="3064613"/>
            <a:ext cx="833377" cy="544010"/>
          </a:xfrm>
          <a:prstGeom prst="rect">
            <a:avLst/>
          </a:prstGeom>
          <a:noFill/>
          <a:ln w="38100">
            <a:solidFill>
              <a:srgbClr val="C68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66ABE-4AF3-0146-B882-43506FA88648}"/>
              </a:ext>
            </a:extLst>
          </p:cNvPr>
          <p:cNvSpPr txBox="1"/>
          <p:nvPr/>
        </p:nvSpPr>
        <p:spPr>
          <a:xfrm>
            <a:off x="132976" y="2175449"/>
            <a:ext cx="152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562F3E-C170-734F-9460-61947521E0B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57496" y="2437059"/>
            <a:ext cx="970344" cy="523381"/>
          </a:xfrm>
          <a:prstGeom prst="straightConnector1">
            <a:avLst/>
          </a:prstGeom>
          <a:ln w="28575">
            <a:solidFill>
              <a:srgbClr val="C68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457CE4-8DD4-7E41-9B61-859C862D4B09}"/>
              </a:ext>
            </a:extLst>
          </p:cNvPr>
          <p:cNvSpPr txBox="1"/>
          <p:nvPr/>
        </p:nvSpPr>
        <p:spPr>
          <a:xfrm>
            <a:off x="3270390" y="1082418"/>
            <a:ext cx="218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4EF54"/>
                </a:solidFill>
                <a:latin typeface="Cambria" panose="02040503050406030204" pitchFamily="18" charset="0"/>
              </a:rPr>
              <a:t>loop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167AC-4FCA-064F-9D0A-7E8367FA68C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73347" y="1605638"/>
            <a:ext cx="589009" cy="1354802"/>
          </a:xfrm>
          <a:prstGeom prst="straightConnector1">
            <a:avLst/>
          </a:prstGeom>
          <a:ln w="28575">
            <a:solidFill>
              <a:srgbClr val="B4E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67ACB-8A40-B249-9BB6-74A1A97F4988}"/>
              </a:ext>
            </a:extLst>
          </p:cNvPr>
          <p:cNvSpPr/>
          <p:nvPr/>
        </p:nvSpPr>
        <p:spPr>
          <a:xfrm>
            <a:off x="3243651" y="3064613"/>
            <a:ext cx="969533" cy="544010"/>
          </a:xfrm>
          <a:prstGeom prst="rect">
            <a:avLst/>
          </a:prstGeom>
          <a:noFill/>
          <a:ln w="38100">
            <a:solidFill>
              <a:srgbClr val="B4E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30A4A1-388D-9040-ACF6-BA9FC3885E8F}"/>
              </a:ext>
            </a:extLst>
          </p:cNvPr>
          <p:cNvCxnSpPr>
            <a:cxnSpLocks/>
          </p:cNvCxnSpPr>
          <p:nvPr/>
        </p:nvCxnSpPr>
        <p:spPr>
          <a:xfrm flipH="1">
            <a:off x="5507863" y="1715517"/>
            <a:ext cx="1525539" cy="12449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930EA-2659-F843-9507-86026A561B8E}"/>
              </a:ext>
            </a:extLst>
          </p:cNvPr>
          <p:cNvSpPr/>
          <p:nvPr/>
        </p:nvSpPr>
        <p:spPr>
          <a:xfrm>
            <a:off x="4923189" y="3064613"/>
            <a:ext cx="1230686" cy="544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E7F29-DD72-0D42-A5D6-DFC6273E3A37}"/>
              </a:ext>
            </a:extLst>
          </p:cNvPr>
          <p:cNvSpPr txBox="1"/>
          <p:nvPr/>
        </p:nvSpPr>
        <p:spPr>
          <a:xfrm>
            <a:off x="6264623" y="1082418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mbria" panose="02040503050406030204" pitchFamily="18" charset="0"/>
              </a:rPr>
              <a:t>loop condition</a:t>
            </a:r>
          </a:p>
        </p:txBody>
      </p:sp>
    </p:spTree>
    <p:extLst>
      <p:ext uri="{BB962C8B-B14F-4D97-AF65-F5344CB8AC3E}">
        <p14:creationId xmlns:p14="http://schemas.microsoft.com/office/powerpoint/2010/main" val="20366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2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Comparison Operators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A258B63-6A28-D643-A8A0-B3B8707A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9754" y="1871283"/>
            <a:ext cx="9055100" cy="412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93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Pandas Filtering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15E67-4E4E-0145-9EF2-E99568D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82" y="2030278"/>
            <a:ext cx="10472236" cy="38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85214-5F21-7E4F-B046-E63B03D3FF07}"/>
              </a:ext>
            </a:extLst>
          </p:cNvPr>
          <p:cNvSpPr txBox="1"/>
          <p:nvPr/>
        </p:nvSpPr>
        <p:spPr>
          <a:xfrm>
            <a:off x="760708" y="1822165"/>
            <a:ext cx="10670583" cy="52322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The most common type of flow control statement is the </a:t>
            </a:r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if</a:t>
            </a:r>
            <a:r>
              <a:rPr lang="en-US" sz="2800" dirty="0">
                <a:latin typeface="Cambria" panose="02040503050406030204" pitchFamily="18" charset="0"/>
              </a:rPr>
              <a:t> statement.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579BA-8B23-2E4A-A286-04CF67CA3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5" b="33962"/>
          <a:stretch/>
        </p:blipFill>
        <p:spPr>
          <a:xfrm>
            <a:off x="201479" y="3276600"/>
            <a:ext cx="4951708" cy="15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85214-5F21-7E4F-B046-E63B03D3FF07}"/>
              </a:ext>
            </a:extLst>
          </p:cNvPr>
          <p:cNvSpPr txBox="1"/>
          <p:nvPr/>
        </p:nvSpPr>
        <p:spPr>
          <a:xfrm>
            <a:off x="760708" y="1822165"/>
            <a:ext cx="10670583" cy="52322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The most common type of flow control statement is the </a:t>
            </a:r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if</a:t>
            </a:r>
            <a:r>
              <a:rPr lang="en-US" sz="2800" dirty="0">
                <a:latin typeface="Cambria" panose="02040503050406030204" pitchFamily="18" charset="0"/>
              </a:rPr>
              <a:t> statement.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579BA-8B23-2E4A-A286-04CF67CA3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5" b="33962"/>
          <a:stretch/>
        </p:blipFill>
        <p:spPr>
          <a:xfrm>
            <a:off x="201479" y="3276600"/>
            <a:ext cx="4951708" cy="15263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63F0C0-67FD-274C-B673-1A1220AA1C51}"/>
              </a:ext>
            </a:extLst>
          </p:cNvPr>
          <p:cNvSpPr/>
          <p:nvPr/>
        </p:nvSpPr>
        <p:spPr>
          <a:xfrm>
            <a:off x="201479" y="3476237"/>
            <a:ext cx="559229" cy="544010"/>
          </a:xfrm>
          <a:prstGeom prst="rect">
            <a:avLst/>
          </a:prstGeom>
          <a:noFill/>
          <a:ln w="38100">
            <a:solidFill>
              <a:srgbClr val="C68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112E0-BA1E-5947-8F70-34A1E1756486}"/>
              </a:ext>
            </a:extLst>
          </p:cNvPr>
          <p:cNvSpPr txBox="1"/>
          <p:nvPr/>
        </p:nvSpPr>
        <p:spPr>
          <a:xfrm>
            <a:off x="350005" y="2379306"/>
            <a:ext cx="152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keyword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BC396-E5E6-D244-86BE-147E68B8CB61}"/>
              </a:ext>
            </a:extLst>
          </p:cNvPr>
          <p:cNvCxnSpPr>
            <a:cxnSpLocks/>
          </p:cNvCxnSpPr>
          <p:nvPr/>
        </p:nvCxnSpPr>
        <p:spPr>
          <a:xfrm flipH="1">
            <a:off x="350005" y="2981069"/>
            <a:ext cx="559229" cy="447931"/>
          </a:xfrm>
          <a:prstGeom prst="straightConnector1">
            <a:avLst/>
          </a:prstGeom>
          <a:ln w="28575">
            <a:solidFill>
              <a:srgbClr val="C686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190ED1-D640-904C-9499-2F1B29728EDF}"/>
              </a:ext>
            </a:extLst>
          </p:cNvPr>
          <p:cNvSpPr txBox="1"/>
          <p:nvPr/>
        </p:nvSpPr>
        <p:spPr>
          <a:xfrm>
            <a:off x="2903349" y="245405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4EF54"/>
                </a:solidFill>
                <a:latin typeface="Cambria" panose="02040503050406030204" pitchFamily="18" charset="0"/>
              </a:rPr>
              <a:t>condition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180AA-B4B9-2B48-A056-BA5460FDE125}"/>
              </a:ext>
            </a:extLst>
          </p:cNvPr>
          <p:cNvCxnSpPr>
            <a:cxnSpLocks/>
          </p:cNvCxnSpPr>
          <p:nvPr/>
        </p:nvCxnSpPr>
        <p:spPr>
          <a:xfrm flipH="1">
            <a:off x="2903349" y="2977274"/>
            <a:ext cx="596405" cy="451726"/>
          </a:xfrm>
          <a:prstGeom prst="straightConnector1">
            <a:avLst/>
          </a:prstGeom>
          <a:ln w="28575">
            <a:solidFill>
              <a:srgbClr val="B4E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C148D-375D-2144-9DC6-8616BE4A1118}"/>
              </a:ext>
            </a:extLst>
          </p:cNvPr>
          <p:cNvSpPr/>
          <p:nvPr/>
        </p:nvSpPr>
        <p:spPr>
          <a:xfrm>
            <a:off x="909234" y="3457988"/>
            <a:ext cx="3988230" cy="544010"/>
          </a:xfrm>
          <a:prstGeom prst="rect">
            <a:avLst/>
          </a:prstGeom>
          <a:noFill/>
          <a:ln w="38100">
            <a:solidFill>
              <a:srgbClr val="B4E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9EC24-A841-094B-8078-F959CF83A014}"/>
              </a:ext>
            </a:extLst>
          </p:cNvPr>
          <p:cNvSpPr/>
          <p:nvPr/>
        </p:nvSpPr>
        <p:spPr>
          <a:xfrm>
            <a:off x="201479" y="4071829"/>
            <a:ext cx="428140" cy="544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FE8A0D-9720-784A-AA39-0B51D2036C3A}"/>
              </a:ext>
            </a:extLst>
          </p:cNvPr>
          <p:cNvSpPr/>
          <p:nvPr/>
        </p:nvSpPr>
        <p:spPr>
          <a:xfrm>
            <a:off x="4939117" y="3459996"/>
            <a:ext cx="106873" cy="544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DE0A45-051F-2E43-8089-85344AD92448}"/>
              </a:ext>
            </a:extLst>
          </p:cNvPr>
          <p:cNvCxnSpPr>
            <a:cxnSpLocks/>
          </p:cNvCxnSpPr>
          <p:nvPr/>
        </p:nvCxnSpPr>
        <p:spPr>
          <a:xfrm flipH="1" flipV="1">
            <a:off x="760708" y="4615840"/>
            <a:ext cx="3787643" cy="8705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C7EA7-C791-9F4D-9770-225CB2600ECF}"/>
              </a:ext>
            </a:extLst>
          </p:cNvPr>
          <p:cNvCxnSpPr>
            <a:cxnSpLocks/>
          </p:cNvCxnSpPr>
          <p:nvPr/>
        </p:nvCxnSpPr>
        <p:spPr>
          <a:xfrm flipH="1" flipV="1">
            <a:off x="4939117" y="4164114"/>
            <a:ext cx="214070" cy="10129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DD5FB9-0E82-DB45-AA60-89F85BAFE803}"/>
              </a:ext>
            </a:extLst>
          </p:cNvPr>
          <p:cNvSpPr txBox="1"/>
          <p:nvPr/>
        </p:nvSpPr>
        <p:spPr>
          <a:xfrm>
            <a:off x="4684503" y="5177068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mbria" panose="02040503050406030204" pitchFamily="18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119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16" grpId="0" animBg="1"/>
      <p:bldP spid="24" grpId="0" animBg="1"/>
      <p:bldP spid="25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8A84C0-602E-514C-897E-0DDE7D2F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" y="3287066"/>
            <a:ext cx="5334000" cy="2451100"/>
          </a:xfrm>
          <a:prstGeom prst="rect">
            <a:avLst/>
          </a:prstGeom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85214-5F21-7E4F-B046-E63B03D3FF07}"/>
              </a:ext>
            </a:extLst>
          </p:cNvPr>
          <p:cNvSpPr txBox="1"/>
          <p:nvPr/>
        </p:nvSpPr>
        <p:spPr>
          <a:xfrm>
            <a:off x="760708" y="1822165"/>
            <a:ext cx="10670583" cy="52322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The most common type of flow control statement is the </a:t>
            </a:r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if</a:t>
            </a:r>
            <a:r>
              <a:rPr lang="en-US" sz="2800" dirty="0">
                <a:latin typeface="Cambria" panose="02040503050406030204" pitchFamily="18" charset="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24443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AFC18-1524-254E-B8FD-BD89FFCE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Course Page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14637-1895-A94F-BA81-7E16556BE99F}"/>
              </a:ext>
            </a:extLst>
          </p:cNvPr>
          <p:cNvSpPr/>
          <p:nvPr/>
        </p:nvSpPr>
        <p:spPr>
          <a:xfrm>
            <a:off x="955636" y="3105834"/>
            <a:ext cx="1058552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3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rahim-hashim</a:t>
            </a: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/Intro-Python-Biology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270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8A84C0-602E-514C-897E-0DDE7D2F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" y="3287066"/>
            <a:ext cx="5334000" cy="2451100"/>
          </a:xfrm>
          <a:prstGeom prst="rect">
            <a:avLst/>
          </a:prstGeom>
        </p:spPr>
      </p:pic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85214-5F21-7E4F-B046-E63B03D3FF07}"/>
              </a:ext>
            </a:extLst>
          </p:cNvPr>
          <p:cNvSpPr txBox="1"/>
          <p:nvPr/>
        </p:nvSpPr>
        <p:spPr>
          <a:xfrm>
            <a:off x="760708" y="1822165"/>
            <a:ext cx="10670583" cy="52322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The most common type of flow control statement is the </a:t>
            </a:r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if</a:t>
            </a:r>
            <a:r>
              <a:rPr lang="en-US" sz="2800" dirty="0">
                <a:latin typeface="Cambria" panose="02040503050406030204" pitchFamily="18" charset="0"/>
              </a:rPr>
              <a:t> statement.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3BC0CE4-B428-2A42-B2E9-B7F5B04472EA}"/>
              </a:ext>
            </a:extLst>
          </p:cNvPr>
          <p:cNvSpPr/>
          <p:nvPr/>
        </p:nvSpPr>
        <p:spPr>
          <a:xfrm>
            <a:off x="5681529" y="4270299"/>
            <a:ext cx="97840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5542F-D6AF-2A42-BDB3-FA55B133A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01" y="3276600"/>
            <a:ext cx="5295900" cy="2349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5499B1-9BC0-4148-A79D-708F863BD108}"/>
              </a:ext>
            </a:extLst>
          </p:cNvPr>
          <p:cNvSpPr/>
          <p:nvPr/>
        </p:nvSpPr>
        <p:spPr>
          <a:xfrm>
            <a:off x="909233" y="3457988"/>
            <a:ext cx="4087309" cy="544010"/>
          </a:xfrm>
          <a:prstGeom prst="rect">
            <a:avLst/>
          </a:prstGeom>
          <a:noFill/>
          <a:ln w="38100">
            <a:solidFill>
              <a:srgbClr val="B4E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C562E-0A38-974A-AFEC-B721509FD3B4}"/>
              </a:ext>
            </a:extLst>
          </p:cNvPr>
          <p:cNvSpPr/>
          <p:nvPr/>
        </p:nvSpPr>
        <p:spPr>
          <a:xfrm>
            <a:off x="7579990" y="3457988"/>
            <a:ext cx="1106810" cy="544010"/>
          </a:xfrm>
          <a:prstGeom prst="rect">
            <a:avLst/>
          </a:prstGeom>
          <a:noFill/>
          <a:ln w="38100">
            <a:solidFill>
              <a:srgbClr val="B4E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722D3-2821-3C44-A8B8-75BF43C9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8" y="2017486"/>
            <a:ext cx="889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For Loop + 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ACC06-EE66-CF47-B159-67B4B3D0FF58}"/>
              </a:ext>
            </a:extLst>
          </p:cNvPr>
          <p:cNvSpPr txBox="1"/>
          <p:nvPr/>
        </p:nvSpPr>
        <p:spPr>
          <a:xfrm>
            <a:off x="760708" y="2521059"/>
            <a:ext cx="10670583" cy="181588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Write a function that takes in a list, checks to see that the element is an ‘int’, and if so, prints whether it is even or odd. 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</a:rPr>
              <a:t>Hint: </a:t>
            </a:r>
            <a:r>
              <a:rPr lang="en-US" sz="2800" dirty="0">
                <a:latin typeface="Cambria" panose="02040503050406030204" pitchFamily="18" charset="0"/>
              </a:rPr>
              <a:t>use the % operation </a:t>
            </a:r>
          </a:p>
        </p:txBody>
      </p:sp>
    </p:spTree>
    <p:extLst>
      <p:ext uri="{BB962C8B-B14F-4D97-AF65-F5344CB8AC3E}">
        <p14:creationId xmlns:p14="http://schemas.microsoft.com/office/powerpoint/2010/main" val="362761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8" y="88608"/>
            <a:ext cx="7712765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For Loop + Conditionals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ACC06-EE66-CF47-B159-67B4B3D0FF58}"/>
              </a:ext>
            </a:extLst>
          </p:cNvPr>
          <p:cNvSpPr txBox="1"/>
          <p:nvPr/>
        </p:nvSpPr>
        <p:spPr>
          <a:xfrm>
            <a:off x="760708" y="2521059"/>
            <a:ext cx="10670583" cy="138499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Write a function that takes in a list, checks to see that the element is an ‘int’, and if so, prints whether it is even or odd </a:t>
            </a:r>
            <a:r>
              <a:rPr lang="en-US" sz="2800" dirty="0">
                <a:solidFill>
                  <a:srgbClr val="C686C1"/>
                </a:solidFill>
                <a:latin typeface="Cambria" panose="02040503050406030204" pitchFamily="18" charset="0"/>
              </a:rPr>
              <a:t>and</a:t>
            </a:r>
            <a:r>
              <a:rPr lang="en-US" sz="2800" dirty="0">
                <a:latin typeface="Cambria" panose="02040503050406030204" pitchFamily="18" charset="0"/>
              </a:rPr>
              <a:t> large (&gt;10) or small (&lt;=10) </a:t>
            </a:r>
          </a:p>
        </p:txBody>
      </p:sp>
    </p:spTree>
    <p:extLst>
      <p:ext uri="{BB962C8B-B14F-4D97-AF65-F5344CB8AC3E}">
        <p14:creationId xmlns:p14="http://schemas.microsoft.com/office/powerpoint/2010/main" val="196089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Dictionaries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48BA6-2BCB-4A4E-BED9-D07A1E5793BD}"/>
              </a:ext>
            </a:extLst>
          </p:cNvPr>
          <p:cNvSpPr txBox="1"/>
          <p:nvPr/>
        </p:nvSpPr>
        <p:spPr>
          <a:xfrm>
            <a:off x="760708" y="2521059"/>
            <a:ext cx="11040767" cy="181588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Like a list, a </a:t>
            </a:r>
            <a:r>
              <a:rPr lang="en-US" sz="2800" b="1" dirty="0">
                <a:latin typeface="Cambria" panose="02040503050406030204" pitchFamily="18" charset="0"/>
              </a:rPr>
              <a:t>dictionary</a:t>
            </a:r>
            <a:r>
              <a:rPr lang="en-US" sz="2800" dirty="0">
                <a:latin typeface="Cambria" panose="02040503050406030204" pitchFamily="18" charset="0"/>
              </a:rPr>
              <a:t> is a mutable collection of many values. But unlike indexes for lists, </a:t>
            </a:r>
            <a:r>
              <a:rPr lang="en-US" sz="2800" u="sng" dirty="0">
                <a:latin typeface="Cambria" panose="02040503050406030204" pitchFamily="18" charset="0"/>
              </a:rPr>
              <a:t>indexes for dictionaries can use many different data types, not just integers</a:t>
            </a:r>
            <a:r>
              <a:rPr lang="en-US" sz="2800" dirty="0">
                <a:latin typeface="Cambria" panose="02040503050406030204" pitchFamily="18" charset="0"/>
              </a:rPr>
              <a:t>. Indexes for dictionaries are called keys, and a key with its associated value is called a key-value pair.</a:t>
            </a:r>
          </a:p>
        </p:txBody>
      </p:sp>
    </p:spTree>
    <p:extLst>
      <p:ext uri="{BB962C8B-B14F-4D97-AF65-F5344CB8AC3E}">
        <p14:creationId xmlns:p14="http://schemas.microsoft.com/office/powerpoint/2010/main" val="8944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085975" cy="107729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5FB3D-F971-DD4F-B038-B82469066F79}"/>
              </a:ext>
            </a:extLst>
          </p:cNvPr>
          <p:cNvSpPr/>
          <p:nvPr/>
        </p:nvSpPr>
        <p:spPr>
          <a:xfrm>
            <a:off x="180106" y="1005854"/>
            <a:ext cx="11526988" cy="2751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 =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       [</a:t>
            </a:r>
            <a:r>
              <a:rPr lang="en-US" sz="3600" dirty="0">
                <a:solidFill>
                  <a:srgbClr val="CE9178"/>
                </a:solidFill>
              </a:rPr>
              <a:t>‘hippocampus’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E9178"/>
                </a:solidFill>
              </a:rPr>
              <a:t>‘amygdala’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E9178"/>
                </a:solidFill>
              </a:rPr>
              <a:t>‘</a:t>
            </a:r>
            <a:r>
              <a:rPr lang="en-US" sz="3600" dirty="0" err="1">
                <a:solidFill>
                  <a:srgbClr val="CE9178"/>
                </a:solidFill>
              </a:rPr>
              <a:t>prefrontal_cortex</a:t>
            </a:r>
            <a:r>
              <a:rPr lang="en-US" sz="3600" dirty="0">
                <a:solidFill>
                  <a:srgbClr val="CE9178"/>
                </a:solidFill>
              </a:rPr>
              <a:t>’</a:t>
            </a:r>
            <a:r>
              <a:rPr lang="en-US" sz="3600" dirty="0"/>
              <a:t>]</a:t>
            </a:r>
          </a:p>
          <a:p>
            <a:endParaRPr lang="en-US" sz="3600" dirty="0">
              <a:solidFill>
                <a:srgbClr val="CE9178"/>
              </a:solidFill>
            </a:endParaRPr>
          </a:p>
          <a:p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highlight>
                  <a:srgbClr val="B4EF54"/>
                </a:highlight>
              </a:rPr>
              <a:t>1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‘amygdala’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281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085975" cy="107729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List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5FB3D-F971-DD4F-B038-B82469066F79}"/>
              </a:ext>
            </a:extLst>
          </p:cNvPr>
          <p:cNvSpPr/>
          <p:nvPr/>
        </p:nvSpPr>
        <p:spPr>
          <a:xfrm>
            <a:off x="180106" y="1005854"/>
            <a:ext cx="11526988" cy="2751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 =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       [</a:t>
            </a:r>
            <a:r>
              <a:rPr lang="en-US" sz="3600" dirty="0">
                <a:solidFill>
                  <a:srgbClr val="CE9178"/>
                </a:solidFill>
              </a:rPr>
              <a:t>‘hippocampus’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E9178"/>
                </a:solidFill>
              </a:rPr>
              <a:t>‘amygdala’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E9178"/>
                </a:solidFill>
              </a:rPr>
              <a:t>‘</a:t>
            </a:r>
            <a:r>
              <a:rPr lang="en-US" sz="3600" dirty="0" err="1">
                <a:solidFill>
                  <a:srgbClr val="CE9178"/>
                </a:solidFill>
              </a:rPr>
              <a:t>prefrontal_cortex</a:t>
            </a:r>
            <a:r>
              <a:rPr lang="en-US" sz="3600" dirty="0">
                <a:solidFill>
                  <a:srgbClr val="CE9178"/>
                </a:solidFill>
              </a:rPr>
              <a:t>’</a:t>
            </a:r>
            <a:r>
              <a:rPr lang="en-US" sz="3600" dirty="0"/>
              <a:t>]</a:t>
            </a:r>
          </a:p>
          <a:p>
            <a:endParaRPr lang="en-US" sz="3600" dirty="0">
              <a:solidFill>
                <a:srgbClr val="CE9178"/>
              </a:solidFill>
            </a:endParaRPr>
          </a:p>
          <a:p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highlight>
                  <a:srgbClr val="B4EF54"/>
                </a:highlight>
              </a:rPr>
              <a:t>1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‘amygdala’</a:t>
            </a: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038A36-CD24-8345-BC0F-4D1E49837E03}"/>
              </a:ext>
            </a:extLst>
          </p:cNvPr>
          <p:cNvSpPr txBox="1">
            <a:spLocks/>
          </p:cNvSpPr>
          <p:nvPr/>
        </p:nvSpPr>
        <p:spPr>
          <a:xfrm>
            <a:off x="6986589" y="3809384"/>
            <a:ext cx="4552080" cy="95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Cambria" panose="02040503050406030204" pitchFamily="18" charset="0"/>
              </a:rPr>
              <a:t>Dictionaries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BDF3C-93E0-F649-A0D0-BF50FF85A4F6}"/>
              </a:ext>
            </a:extLst>
          </p:cNvPr>
          <p:cNvSpPr/>
          <p:nvPr/>
        </p:nvSpPr>
        <p:spPr>
          <a:xfrm>
            <a:off x="180106" y="4815238"/>
            <a:ext cx="11526988" cy="1442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solidFill>
                  <a:srgbClr val="CE9178"/>
                </a:solidFill>
                <a:highlight>
                  <a:srgbClr val="B4EF54"/>
                </a:highlight>
              </a:rPr>
              <a:t>‘amygdala’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‘emotions’ </a:t>
            </a:r>
          </a:p>
        </p:txBody>
      </p:sp>
    </p:spTree>
    <p:extLst>
      <p:ext uri="{BB962C8B-B14F-4D97-AF65-F5344CB8AC3E}">
        <p14:creationId xmlns:p14="http://schemas.microsoft.com/office/powerpoint/2010/main" val="328445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Dictionaries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E569-BCB9-BA4C-B853-3EBD3AEFE648}"/>
              </a:ext>
            </a:extLst>
          </p:cNvPr>
          <p:cNvSpPr/>
          <p:nvPr/>
        </p:nvSpPr>
        <p:spPr>
          <a:xfrm>
            <a:off x="180106" y="1414171"/>
            <a:ext cx="11526988" cy="484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solidFill>
                  <a:srgbClr val="CE9178"/>
                </a:solidFill>
                <a:highlight>
                  <a:srgbClr val="B4EF54"/>
                </a:highlight>
              </a:rPr>
              <a:t>‘amygdala’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‘emotions’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CE917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solidFill>
                  <a:srgbClr val="CE9178"/>
                </a:solidFill>
                <a:highlight>
                  <a:srgbClr val="B4EF54"/>
                </a:highlight>
              </a:rPr>
              <a:t>‘hippocampus’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‘memory’ 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CE917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[</a:t>
            </a:r>
            <a:r>
              <a:rPr lang="en-US" sz="3600" dirty="0">
                <a:solidFill>
                  <a:srgbClr val="CE9178"/>
                </a:solidFill>
                <a:highlight>
                  <a:srgbClr val="B4EF54"/>
                </a:highlight>
              </a:rPr>
              <a:t>‘</a:t>
            </a:r>
            <a:r>
              <a:rPr lang="en-US" sz="3600" dirty="0" err="1">
                <a:solidFill>
                  <a:srgbClr val="CE9178"/>
                </a:solidFill>
                <a:highlight>
                  <a:srgbClr val="B4EF54"/>
                </a:highlight>
              </a:rPr>
              <a:t>prefrontal_cortex</a:t>
            </a:r>
            <a:r>
              <a:rPr lang="en-US" sz="3600" dirty="0">
                <a:solidFill>
                  <a:srgbClr val="CE9178"/>
                </a:solidFill>
                <a:highlight>
                  <a:srgbClr val="B4EF54"/>
                </a:highlight>
              </a:rPr>
              <a:t>’</a:t>
            </a:r>
            <a:r>
              <a:rPr lang="en-US" sz="3600" dirty="0"/>
              <a:t>] = </a:t>
            </a:r>
            <a:r>
              <a:rPr lang="en-US" sz="3600" dirty="0">
                <a:solidFill>
                  <a:srgbClr val="CE9178"/>
                </a:solidFill>
              </a:rPr>
              <a:t>‘</a:t>
            </a:r>
            <a:r>
              <a:rPr lang="en-US" sz="3600" dirty="0" err="1">
                <a:solidFill>
                  <a:srgbClr val="CE9178"/>
                </a:solidFill>
              </a:rPr>
              <a:t>decision_making</a:t>
            </a:r>
            <a:r>
              <a:rPr lang="en-US" sz="3600" dirty="0">
                <a:solidFill>
                  <a:srgbClr val="CE9178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348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4160134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Dictionaries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E569-BCB9-BA4C-B853-3EBD3AEFE648}"/>
              </a:ext>
            </a:extLst>
          </p:cNvPr>
          <p:cNvSpPr/>
          <p:nvPr/>
        </p:nvSpPr>
        <p:spPr>
          <a:xfrm>
            <a:off x="180106" y="1528763"/>
            <a:ext cx="11526988" cy="4729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brain_areas</a:t>
            </a:r>
            <a:r>
              <a:rPr lang="en-US" sz="36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CE9178"/>
                </a:solidFill>
              </a:rPr>
              <a:t>	‘amygdala’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CE9178"/>
                </a:solidFill>
              </a:rPr>
              <a:t>‘emotions’</a:t>
            </a:r>
            <a:r>
              <a:rPr lang="en-US" sz="3600" dirty="0"/>
              <a:t>,</a:t>
            </a:r>
            <a:endParaRPr lang="en-US" sz="3600" dirty="0">
              <a:solidFill>
                <a:srgbClr val="CE917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CE9178"/>
                </a:solidFill>
              </a:rPr>
              <a:t>	‘hippocampus’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CE9178"/>
                </a:solidFill>
              </a:rPr>
              <a:t>‘memory’</a:t>
            </a:r>
            <a:r>
              <a:rPr lang="en-US" sz="3600" dirty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CE9178"/>
                </a:solidFill>
              </a:rPr>
              <a:t>	‘</a:t>
            </a:r>
            <a:r>
              <a:rPr lang="en-US" sz="3600" dirty="0" err="1">
                <a:solidFill>
                  <a:srgbClr val="CE9178"/>
                </a:solidFill>
              </a:rPr>
              <a:t>prefrontal_cortex</a:t>
            </a:r>
            <a:r>
              <a:rPr lang="en-US" sz="3600" dirty="0">
                <a:solidFill>
                  <a:srgbClr val="CE9178"/>
                </a:solidFill>
              </a:rPr>
              <a:t>’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CE9178"/>
                </a:solidFill>
              </a:rPr>
              <a:t>‘</a:t>
            </a:r>
            <a:r>
              <a:rPr lang="en-US" sz="3600" dirty="0" err="1">
                <a:solidFill>
                  <a:srgbClr val="CE9178"/>
                </a:solidFill>
              </a:rPr>
              <a:t>decision_making</a:t>
            </a:r>
            <a:r>
              <a:rPr lang="en-US" sz="3600" dirty="0">
                <a:solidFill>
                  <a:srgbClr val="CE9178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8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6757988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Nested Dictionaries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E569-BCB9-BA4C-B853-3EBD3AEFE648}"/>
              </a:ext>
            </a:extLst>
          </p:cNvPr>
          <p:cNvSpPr/>
          <p:nvPr/>
        </p:nvSpPr>
        <p:spPr>
          <a:xfrm>
            <a:off x="180105" y="1414171"/>
            <a:ext cx="11807107" cy="484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200" dirty="0" err="1"/>
              <a:t>brain_areas</a:t>
            </a:r>
            <a:r>
              <a:rPr lang="en-US" sz="32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E9178"/>
                </a:solidFill>
              </a:rPr>
              <a:t>  ‘amygdala’</a:t>
            </a:r>
            <a:r>
              <a:rPr lang="en-US" sz="3200" dirty="0"/>
              <a:t>: {</a:t>
            </a:r>
            <a:r>
              <a:rPr lang="en-US" sz="3200" dirty="0">
                <a:solidFill>
                  <a:srgbClr val="CE9178"/>
                </a:solidFill>
              </a:rPr>
              <a:t>‘function’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‘emotions’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E9178"/>
                </a:solidFill>
              </a:rPr>
              <a:t>‘location’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‘limbic’</a:t>
            </a:r>
            <a:r>
              <a:rPr lang="en-US" sz="3200" dirty="0"/>
              <a:t>},</a:t>
            </a:r>
            <a:endParaRPr lang="en-US" sz="3200" dirty="0">
              <a:solidFill>
                <a:srgbClr val="CE917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E9178"/>
                </a:solidFill>
              </a:rPr>
              <a:t>  ‘hippocampus’</a:t>
            </a:r>
            <a:r>
              <a:rPr lang="en-US" sz="3200" dirty="0"/>
              <a:t>: {</a:t>
            </a:r>
            <a:r>
              <a:rPr lang="en-US" sz="3200" dirty="0">
                <a:solidFill>
                  <a:srgbClr val="CE9178"/>
                </a:solidFill>
              </a:rPr>
              <a:t>‘function’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‘memory’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E9178"/>
                </a:solidFill>
              </a:rPr>
              <a:t>‘location’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‘limbic’</a:t>
            </a:r>
            <a:r>
              <a:rPr lang="en-US" sz="3200" dirty="0"/>
              <a:t>},</a:t>
            </a:r>
            <a:endParaRPr lang="en-US" sz="3200" dirty="0">
              <a:solidFill>
                <a:srgbClr val="CE917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E9178"/>
                </a:solidFill>
              </a:rPr>
              <a:t>  ‘</a:t>
            </a:r>
            <a:r>
              <a:rPr lang="en-US" sz="3200" dirty="0" err="1">
                <a:solidFill>
                  <a:srgbClr val="CE9178"/>
                </a:solidFill>
              </a:rPr>
              <a:t>prefrontal_cortex</a:t>
            </a:r>
            <a:r>
              <a:rPr lang="en-US" sz="3200" dirty="0">
                <a:solidFill>
                  <a:srgbClr val="CE9178"/>
                </a:solidFill>
              </a:rPr>
              <a:t>’</a:t>
            </a:r>
            <a:r>
              <a:rPr lang="en-US" sz="3200" dirty="0"/>
              <a:t>: {</a:t>
            </a:r>
            <a:r>
              <a:rPr lang="en-US" sz="3200" dirty="0">
                <a:solidFill>
                  <a:srgbClr val="CE9178"/>
                </a:solidFill>
              </a:rPr>
              <a:t>‘function’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</a:t>
            </a:r>
            <a:r>
              <a:rPr lang="en-US" sz="3200" dirty="0" err="1">
                <a:solidFill>
                  <a:srgbClr val="CE9178"/>
                </a:solidFill>
              </a:rPr>
              <a:t>decision_making</a:t>
            </a:r>
            <a:r>
              <a:rPr lang="en-US" sz="3200" dirty="0">
                <a:solidFill>
                  <a:srgbClr val="CE9178"/>
                </a:solidFill>
              </a:rPr>
              <a:t>’ ‘location’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E9178"/>
                </a:solidFill>
              </a:rPr>
              <a:t>‘cortex’</a:t>
            </a:r>
            <a:r>
              <a:rPr lang="en-US" sz="3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CE9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58DC7-92BB-4988-B3C4-58A3A95D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27" y="515784"/>
            <a:ext cx="8861545" cy="5965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0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F3DAD-F89F-4445-AE98-0CDCA3159F1D}"/>
              </a:ext>
            </a:extLst>
          </p:cNvPr>
          <p:cNvSpPr/>
          <p:nvPr/>
        </p:nvSpPr>
        <p:spPr>
          <a:xfrm>
            <a:off x="2224908" y="3105834"/>
            <a:ext cx="7742184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deepmind</a:t>
            </a:r>
            <a:r>
              <a:rPr lang="en-US" sz="3600" dirty="0"/>
              <a:t>/</a:t>
            </a:r>
            <a:r>
              <a:rPr lang="en-US" sz="3600" dirty="0" err="1"/>
              <a:t>alphafold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46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45C353-0500-A94E-8DBA-E0F4EE270322}"/>
              </a:ext>
            </a:extLst>
          </p:cNvPr>
          <p:cNvSpPr txBox="1">
            <a:spLocks/>
          </p:cNvSpPr>
          <p:nvPr/>
        </p:nvSpPr>
        <p:spPr>
          <a:xfrm>
            <a:off x="-1" y="14466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ipynb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7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E9967-B062-5C45-9D80-3711ADBE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" y="1325563"/>
            <a:ext cx="4959196" cy="54438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D6A37F7-CD2C-6A41-A05C-ED1684D216AB}"/>
              </a:ext>
            </a:extLst>
          </p:cNvPr>
          <p:cNvSpPr txBox="1">
            <a:spLocks/>
          </p:cNvSpPr>
          <p:nvPr/>
        </p:nvSpPr>
        <p:spPr>
          <a:xfrm>
            <a:off x="-1" y="14466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ipynb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5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E9967-B062-5C45-9D80-3711ADBE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" y="1325563"/>
            <a:ext cx="4959196" cy="5443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BB4F2-CEC0-074C-9E46-A0C6A53B9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61" y="1274077"/>
            <a:ext cx="4959196" cy="37985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EFE706-F83E-DB4C-B40A-906CE9F2F605}"/>
              </a:ext>
            </a:extLst>
          </p:cNvPr>
          <p:cNvSpPr txBox="1">
            <a:spLocks/>
          </p:cNvSpPr>
          <p:nvPr/>
        </p:nvSpPr>
        <p:spPr>
          <a:xfrm>
            <a:off x="-1" y="14466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ipynb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B564E-5ED5-D444-9D91-8EF56287B0E4}"/>
              </a:ext>
            </a:extLst>
          </p:cNvPr>
          <p:cNvSpPr txBox="1">
            <a:spLocks/>
          </p:cNvSpPr>
          <p:nvPr/>
        </p:nvSpPr>
        <p:spPr>
          <a:xfrm>
            <a:off x="6553199" y="0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py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E9967-B062-5C45-9D80-3711ADBE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" y="1325563"/>
            <a:ext cx="4959196" cy="5443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BB4F2-CEC0-074C-9E46-A0C6A53B9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61" y="1274077"/>
            <a:ext cx="4959196" cy="379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FFE93-F8EA-5249-936D-91DA9626C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99" y="5187055"/>
            <a:ext cx="4967234" cy="15823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EFE706-F83E-DB4C-B40A-906CE9F2F605}"/>
              </a:ext>
            </a:extLst>
          </p:cNvPr>
          <p:cNvSpPr txBox="1">
            <a:spLocks/>
          </p:cNvSpPr>
          <p:nvPr/>
        </p:nvSpPr>
        <p:spPr>
          <a:xfrm>
            <a:off x="-1" y="14466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ipynb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B564E-5ED5-D444-9D91-8EF56287B0E4}"/>
              </a:ext>
            </a:extLst>
          </p:cNvPr>
          <p:cNvSpPr txBox="1">
            <a:spLocks/>
          </p:cNvSpPr>
          <p:nvPr/>
        </p:nvSpPr>
        <p:spPr>
          <a:xfrm>
            <a:off x="6553199" y="0"/>
            <a:ext cx="5797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Cambria" panose="02040503050406030204" pitchFamily="18" charset="0"/>
              </a:rPr>
              <a:t>.</a:t>
            </a:r>
            <a:r>
              <a:rPr lang="en-US" sz="5400" b="1" i="1" dirty="0" err="1">
                <a:latin typeface="Cambria" panose="02040503050406030204" pitchFamily="18" charset="0"/>
              </a:rPr>
              <a:t>py</a:t>
            </a:r>
            <a:endParaRPr lang="en-US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Iterated Local Search in Python - BLOCKGENI">
            <a:extLst>
              <a:ext uri="{FF2B5EF4-FFF2-40B4-BE49-F238E27FC236}">
                <a16:creationId xmlns:a16="http://schemas.microsoft.com/office/drawing/2014/main" id="{54BCCBBD-FAB3-9E4B-8D0F-DC8C83E65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E2879-0414-3545-8E6C-9ADDAB2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8"/>
            <a:ext cx="5278056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Variable Scope</a:t>
            </a:r>
            <a:endParaRPr lang="en-US" sz="3200" i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B42E-9642-664B-BE59-87F19DFE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" y="1325563"/>
            <a:ext cx="4959196" cy="5443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95484-5120-754C-B109-6D2C4CB57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61" y="1274077"/>
            <a:ext cx="4959196" cy="3798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C6CC9-B0FE-2047-9B00-1FECAF9AB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99" y="5187055"/>
            <a:ext cx="4967234" cy="15823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C7A43B-DC30-2845-83B3-F570065C3693}"/>
              </a:ext>
            </a:extLst>
          </p:cNvPr>
          <p:cNvSpPr/>
          <p:nvPr/>
        </p:nvSpPr>
        <p:spPr>
          <a:xfrm>
            <a:off x="1412111" y="5440101"/>
            <a:ext cx="2187616" cy="16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6315E-E4DF-FB48-8544-556ED41709CA}"/>
              </a:ext>
            </a:extLst>
          </p:cNvPr>
          <p:cNvSpPr/>
          <p:nvPr/>
        </p:nvSpPr>
        <p:spPr>
          <a:xfrm>
            <a:off x="7695296" y="3311325"/>
            <a:ext cx="3613169" cy="23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D566C-280D-0348-95AE-BBFE607B4210}"/>
              </a:ext>
            </a:extLst>
          </p:cNvPr>
          <p:cNvSpPr txBox="1"/>
          <p:nvPr/>
        </p:nvSpPr>
        <p:spPr>
          <a:xfrm>
            <a:off x="4496705" y="3448409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</a:rPr>
              <a:t>local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0D3F3-2B84-CD41-9C0E-C24618855CD1}"/>
              </a:ext>
            </a:extLst>
          </p:cNvPr>
          <p:cNvCxnSpPr>
            <a:stCxn id="5" idx="3"/>
          </p:cNvCxnSpPr>
          <p:nvPr/>
        </p:nvCxnSpPr>
        <p:spPr>
          <a:xfrm flipH="1">
            <a:off x="3599727" y="4047478"/>
            <a:ext cx="1778612" cy="1300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DF84B-E1AB-A24C-92BF-08DCDE125BCC}"/>
              </a:ext>
            </a:extLst>
          </p:cNvPr>
          <p:cNvSpPr/>
          <p:nvPr/>
        </p:nvSpPr>
        <p:spPr>
          <a:xfrm>
            <a:off x="4515122" y="3448409"/>
            <a:ext cx="2715782" cy="58824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A24CE9-2308-1C43-9272-61455616CA81}"/>
              </a:ext>
            </a:extLst>
          </p:cNvPr>
          <p:cNvCxnSpPr>
            <a:cxnSpLocks/>
          </p:cNvCxnSpPr>
          <p:nvPr/>
        </p:nvCxnSpPr>
        <p:spPr>
          <a:xfrm flipV="1">
            <a:off x="7321981" y="3661955"/>
            <a:ext cx="878561" cy="263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6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494</Words>
  <Application>Microsoft Macintosh PowerPoint</Application>
  <PresentationFormat>Widescreen</PresentationFormat>
  <Paragraphs>107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Office Theme</vt:lpstr>
      <vt:lpstr>Introduction to Python Columbia Biological Sciences</vt:lpstr>
      <vt:lpstr>Course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Scope</vt:lpstr>
      <vt:lpstr>Variable Scope</vt:lpstr>
      <vt:lpstr>PowerPoint Presentation</vt:lpstr>
      <vt:lpstr>PowerPoint Presentation</vt:lpstr>
      <vt:lpstr>PowerPoint Presentation</vt:lpstr>
      <vt:lpstr>PowerPoint Presentation</vt:lpstr>
      <vt:lpstr>Comparison Operators</vt:lpstr>
      <vt:lpstr>Pandas Filtering</vt:lpstr>
      <vt:lpstr>Conditionals</vt:lpstr>
      <vt:lpstr>Conditionals</vt:lpstr>
      <vt:lpstr>Conditionals</vt:lpstr>
      <vt:lpstr>Conditionals</vt:lpstr>
      <vt:lpstr>Conditionals</vt:lpstr>
      <vt:lpstr>For Loop + Conditionals</vt:lpstr>
      <vt:lpstr>For Loop + Conditionals</vt:lpstr>
      <vt:lpstr>Dictionaries</vt:lpstr>
      <vt:lpstr>List</vt:lpstr>
      <vt:lpstr>List</vt:lpstr>
      <vt:lpstr>Dictionaries</vt:lpstr>
      <vt:lpstr>Dictionaries</vt:lpstr>
      <vt:lpstr>Nested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Rahim Hashim</dc:creator>
  <cp:lastModifiedBy>Rahim Hashim</cp:lastModifiedBy>
  <cp:revision>101</cp:revision>
  <dcterms:created xsi:type="dcterms:W3CDTF">2021-06-25T17:02:51Z</dcterms:created>
  <dcterms:modified xsi:type="dcterms:W3CDTF">2021-07-22T14:30:15Z</dcterms:modified>
</cp:coreProperties>
</file>