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3"/>
    <p:restoredTop sz="96197"/>
  </p:normalViewPr>
  <p:slideViewPr>
    <p:cSldViewPr snapToGrid="0" snapToObjects="1">
      <p:cViewPr varScale="1">
        <p:scale>
          <a:sx n="90" d="100"/>
          <a:sy n="90" d="100"/>
        </p:scale>
        <p:origin x="232"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D27FD6-ED12-7B4B-8EE9-E356A70C2736}" type="doc">
      <dgm:prSet loTypeId="urn:microsoft.com/office/officeart/2005/8/layout/chevron2" loCatId="" qsTypeId="urn:microsoft.com/office/officeart/2005/8/quickstyle/simple1" qsCatId="simple" csTypeId="urn:microsoft.com/office/officeart/2005/8/colors/colorful3" csCatId="colorful" phldr="1"/>
      <dgm:spPr/>
      <dgm:t>
        <a:bodyPr/>
        <a:lstStyle/>
        <a:p>
          <a:endParaRPr lang="en-US"/>
        </a:p>
      </dgm:t>
    </dgm:pt>
    <dgm:pt modelId="{D77D5E1A-2A0A-F546-8B22-9830F4C31156}">
      <dgm:prSet phldrT="[Text]" custT="1"/>
      <dgm:spPr/>
      <dgm:t>
        <a:bodyPr/>
        <a:lstStyle/>
        <a:p>
          <a:r>
            <a:rPr lang="en-US" sz="2000" dirty="0"/>
            <a:t>Data Extraction</a:t>
          </a:r>
        </a:p>
      </dgm:t>
    </dgm:pt>
    <dgm:pt modelId="{0ED1A4CB-8EBA-8445-8FD6-C2C471F70DF7}" type="parTrans" cxnId="{E5CB8191-3918-AA40-AA6F-56DFABA7E5C6}">
      <dgm:prSet/>
      <dgm:spPr/>
      <dgm:t>
        <a:bodyPr/>
        <a:lstStyle/>
        <a:p>
          <a:endParaRPr lang="en-US"/>
        </a:p>
      </dgm:t>
    </dgm:pt>
    <dgm:pt modelId="{B069FF4F-1335-C944-AC21-B8CDB22EE74A}" type="sibTrans" cxnId="{E5CB8191-3918-AA40-AA6F-56DFABA7E5C6}">
      <dgm:prSet/>
      <dgm:spPr/>
      <dgm:t>
        <a:bodyPr/>
        <a:lstStyle/>
        <a:p>
          <a:endParaRPr lang="en-US"/>
        </a:p>
      </dgm:t>
    </dgm:pt>
    <dgm:pt modelId="{2C950E43-8FF7-4942-8903-5723A4A3BCA8}">
      <dgm:prSet phldrT="[Text]" custT="1"/>
      <dgm:spPr/>
      <dgm:t>
        <a:bodyPr/>
        <a:lstStyle/>
        <a:p>
          <a:r>
            <a:rPr lang="en-US" sz="1800" b="0" i="0" u="none" dirty="0"/>
            <a:t>We used data from the UK Government website and the Office for National Statistics. In order to extract the data, there were 2 different methods in use; the first one using Selenium, a python automation module, and the second one using a module called </a:t>
          </a:r>
          <a:r>
            <a:rPr lang="en-US" sz="1800" b="0" i="0" u="none" dirty="0" err="1"/>
            <a:t>Urllib.request</a:t>
          </a:r>
          <a:r>
            <a:rPr lang="en-US" sz="1800" b="0" i="0" u="none" dirty="0"/>
            <a:t>.</a:t>
          </a:r>
          <a:endParaRPr lang="en-US" sz="1800" dirty="0"/>
        </a:p>
      </dgm:t>
    </dgm:pt>
    <dgm:pt modelId="{A730B07D-4B1D-2B48-98FD-B94A0056AD64}" type="parTrans" cxnId="{C7B8C8F6-E9FA-044D-B477-15E87B03D6B8}">
      <dgm:prSet/>
      <dgm:spPr/>
      <dgm:t>
        <a:bodyPr/>
        <a:lstStyle/>
        <a:p>
          <a:endParaRPr lang="en-US"/>
        </a:p>
      </dgm:t>
    </dgm:pt>
    <dgm:pt modelId="{8651FE25-DAC5-1F4F-A695-8FF654B1F9DC}" type="sibTrans" cxnId="{C7B8C8F6-E9FA-044D-B477-15E87B03D6B8}">
      <dgm:prSet/>
      <dgm:spPr/>
      <dgm:t>
        <a:bodyPr/>
        <a:lstStyle/>
        <a:p>
          <a:endParaRPr lang="en-US"/>
        </a:p>
      </dgm:t>
    </dgm:pt>
    <dgm:pt modelId="{91CAF9DA-114D-B642-ADFE-BCB98CDE1246}">
      <dgm:prSet phldrT="[Text]" custT="1"/>
      <dgm:spPr/>
      <dgm:t>
        <a:bodyPr/>
        <a:lstStyle/>
        <a:p>
          <a:r>
            <a:rPr lang="en-US" sz="2000" dirty="0"/>
            <a:t>Data Cleaning </a:t>
          </a:r>
        </a:p>
      </dgm:t>
    </dgm:pt>
    <dgm:pt modelId="{EDA85B6B-4280-8F48-B4AE-7DEAE959B587}" type="parTrans" cxnId="{8721C457-5689-7846-930F-BD481CAB722F}">
      <dgm:prSet/>
      <dgm:spPr/>
      <dgm:t>
        <a:bodyPr/>
        <a:lstStyle/>
        <a:p>
          <a:endParaRPr lang="en-US"/>
        </a:p>
      </dgm:t>
    </dgm:pt>
    <dgm:pt modelId="{16FB5D24-1DF0-8246-9BA1-616ADC105255}" type="sibTrans" cxnId="{8721C457-5689-7846-930F-BD481CAB722F}">
      <dgm:prSet/>
      <dgm:spPr/>
      <dgm:t>
        <a:bodyPr/>
        <a:lstStyle/>
        <a:p>
          <a:endParaRPr lang="en-US"/>
        </a:p>
      </dgm:t>
    </dgm:pt>
    <dgm:pt modelId="{068A76A1-E568-2D46-831D-151A280FBDF4}">
      <dgm:prSet phldrT="[Text]" custT="1"/>
      <dgm:spPr/>
      <dgm:t>
        <a:bodyPr/>
        <a:lstStyle/>
        <a:p>
          <a:r>
            <a:rPr lang="en-US" sz="2000" b="0" i="0" u="none" dirty="0"/>
            <a:t>With the extracted data it was cleaned to show only the key columns we desired and set two different date ranges for the new data frames.</a:t>
          </a:r>
          <a:endParaRPr lang="en-US" sz="2000" dirty="0"/>
        </a:p>
      </dgm:t>
    </dgm:pt>
    <dgm:pt modelId="{471B8D14-1694-F642-84E5-E7BFBEA7ADFF}" type="parTrans" cxnId="{1F44BBD3-1B6C-0A4E-8205-3C228763225A}">
      <dgm:prSet/>
      <dgm:spPr/>
      <dgm:t>
        <a:bodyPr/>
        <a:lstStyle/>
        <a:p>
          <a:endParaRPr lang="en-US"/>
        </a:p>
      </dgm:t>
    </dgm:pt>
    <dgm:pt modelId="{836488C8-EC59-E74A-BDA1-6F2226083413}" type="sibTrans" cxnId="{1F44BBD3-1B6C-0A4E-8205-3C228763225A}">
      <dgm:prSet/>
      <dgm:spPr/>
      <dgm:t>
        <a:bodyPr/>
        <a:lstStyle/>
        <a:p>
          <a:endParaRPr lang="en-US"/>
        </a:p>
      </dgm:t>
    </dgm:pt>
    <dgm:pt modelId="{AD3930AD-8FBC-804E-BAB9-315D5583C2E7}">
      <dgm:prSet phldrT="[Text]" custT="1"/>
      <dgm:spPr/>
      <dgm:t>
        <a:bodyPr/>
        <a:lstStyle/>
        <a:p>
          <a:r>
            <a:rPr lang="en-US" sz="2000" dirty="0"/>
            <a:t>Loading</a:t>
          </a:r>
        </a:p>
      </dgm:t>
    </dgm:pt>
    <dgm:pt modelId="{B92CB87C-B5E3-4B45-AA81-8A33823356FC}" type="parTrans" cxnId="{F2D02690-8AB5-3746-8693-07FAB329E2E7}">
      <dgm:prSet/>
      <dgm:spPr/>
      <dgm:t>
        <a:bodyPr/>
        <a:lstStyle/>
        <a:p>
          <a:endParaRPr lang="en-US"/>
        </a:p>
      </dgm:t>
    </dgm:pt>
    <dgm:pt modelId="{AEB9CCCF-86CA-2D49-AB8E-AAF8A0DE2C67}" type="sibTrans" cxnId="{F2D02690-8AB5-3746-8693-07FAB329E2E7}">
      <dgm:prSet/>
      <dgm:spPr/>
      <dgm:t>
        <a:bodyPr/>
        <a:lstStyle/>
        <a:p>
          <a:endParaRPr lang="en-US"/>
        </a:p>
      </dgm:t>
    </dgm:pt>
    <dgm:pt modelId="{23FF36CB-D287-2348-811C-A3250B629CC3}">
      <dgm:prSet phldrT="[Text]" custT="1"/>
      <dgm:spPr/>
      <dgm:t>
        <a:bodyPr/>
        <a:lstStyle/>
        <a:p>
          <a:r>
            <a:rPr lang="en-US" sz="1600" b="0" i="0" u="none" dirty="0"/>
            <a:t>Cleaned data was loaded to a relational database. Within </a:t>
          </a:r>
          <a:r>
            <a:rPr lang="en-US" sz="1600" b="0" i="0" u="none" dirty="0" err="1"/>
            <a:t>housingdb</a:t>
          </a:r>
          <a:r>
            <a:rPr lang="en-US" sz="1600" b="0" i="0" u="none" dirty="0"/>
            <a:t> database 3 tables were created:</a:t>
          </a:r>
          <a:endParaRPr lang="en-US" sz="1600" dirty="0"/>
        </a:p>
      </dgm:t>
    </dgm:pt>
    <dgm:pt modelId="{5B652D06-11E0-A842-BF9C-126F8BCE00CC}" type="parTrans" cxnId="{55109912-4745-8847-9715-CC64F0787AD8}">
      <dgm:prSet/>
      <dgm:spPr/>
      <dgm:t>
        <a:bodyPr/>
        <a:lstStyle/>
        <a:p>
          <a:endParaRPr lang="en-US"/>
        </a:p>
      </dgm:t>
    </dgm:pt>
    <dgm:pt modelId="{63D5EA94-E056-374A-B9EB-409053DB7F94}" type="sibTrans" cxnId="{55109912-4745-8847-9715-CC64F0787AD8}">
      <dgm:prSet/>
      <dgm:spPr/>
      <dgm:t>
        <a:bodyPr/>
        <a:lstStyle/>
        <a:p>
          <a:endParaRPr lang="en-US"/>
        </a:p>
      </dgm:t>
    </dgm:pt>
    <dgm:pt modelId="{F366B8E2-3756-A240-B233-6F0FC07977FB}">
      <dgm:prSet phldrT="[Text]" custT="1"/>
      <dgm:spPr/>
      <dgm:t>
        <a:bodyPr/>
        <a:lstStyle/>
        <a:p>
          <a:r>
            <a:rPr lang="en-US" sz="2000" dirty="0"/>
            <a:t>This was all done using pandas via </a:t>
          </a:r>
          <a:r>
            <a:rPr lang="en-US" sz="2000" dirty="0" err="1"/>
            <a:t>Jupyter</a:t>
          </a:r>
          <a:r>
            <a:rPr lang="en-US" sz="2000" dirty="0"/>
            <a:t> Notebook.</a:t>
          </a:r>
        </a:p>
      </dgm:t>
    </dgm:pt>
    <dgm:pt modelId="{BD10ADD9-AFCE-7A44-9833-C6EFC21A0064}" type="parTrans" cxnId="{DB3EDFE6-FB24-0444-9F3A-C6CBBA45ECB7}">
      <dgm:prSet/>
      <dgm:spPr/>
      <dgm:t>
        <a:bodyPr/>
        <a:lstStyle/>
        <a:p>
          <a:endParaRPr lang="en-US"/>
        </a:p>
      </dgm:t>
    </dgm:pt>
    <dgm:pt modelId="{53771A59-C422-7845-BBA1-F0106EE4370A}" type="sibTrans" cxnId="{DB3EDFE6-FB24-0444-9F3A-C6CBBA45ECB7}">
      <dgm:prSet/>
      <dgm:spPr/>
      <dgm:t>
        <a:bodyPr/>
        <a:lstStyle/>
        <a:p>
          <a:endParaRPr lang="en-US"/>
        </a:p>
      </dgm:t>
    </dgm:pt>
    <dgm:pt modelId="{DC095121-AA57-9448-A229-3FF6635873D1}">
      <dgm:prSet phldrT="[Text]" custT="1"/>
      <dgm:spPr/>
      <dgm:t>
        <a:bodyPr/>
        <a:lstStyle/>
        <a:p>
          <a:pPr>
            <a:buFont typeface="+mj-lt"/>
            <a:buAutoNum type="arabicPeriod"/>
          </a:pPr>
          <a:r>
            <a:rPr lang="en-US" sz="1600" b="0" i="0" u="none" dirty="0"/>
            <a:t>Housing2008</a:t>
          </a:r>
          <a:endParaRPr lang="en-US" sz="1600" dirty="0"/>
        </a:p>
      </dgm:t>
    </dgm:pt>
    <dgm:pt modelId="{AD01A4C6-1CDE-F74F-A0E7-3E8CFE8AE132}" type="parTrans" cxnId="{3CF9BF02-36A2-9B4D-92D6-32AFA902294C}">
      <dgm:prSet/>
      <dgm:spPr/>
      <dgm:t>
        <a:bodyPr/>
        <a:lstStyle/>
        <a:p>
          <a:endParaRPr lang="en-US"/>
        </a:p>
      </dgm:t>
    </dgm:pt>
    <dgm:pt modelId="{BEFAB6EA-68EE-6F41-94A0-E54879023AF3}" type="sibTrans" cxnId="{3CF9BF02-36A2-9B4D-92D6-32AFA902294C}">
      <dgm:prSet/>
      <dgm:spPr/>
      <dgm:t>
        <a:bodyPr/>
        <a:lstStyle/>
        <a:p>
          <a:endParaRPr lang="en-US"/>
        </a:p>
      </dgm:t>
    </dgm:pt>
    <dgm:pt modelId="{B39491EA-5DCB-D542-8616-EF3A0CC2A172}">
      <dgm:prSet phldrT="[Text]" custT="1"/>
      <dgm:spPr/>
      <dgm:t>
        <a:bodyPr/>
        <a:lstStyle/>
        <a:p>
          <a:pPr>
            <a:buFont typeface="+mj-lt"/>
            <a:buAutoNum type="arabicPeriod"/>
          </a:pPr>
          <a:r>
            <a:rPr lang="en-US" sz="1600" b="0" i="0" u="none" dirty="0"/>
            <a:t>Housing2020</a:t>
          </a:r>
          <a:endParaRPr lang="en-US" sz="1600" dirty="0"/>
        </a:p>
      </dgm:t>
    </dgm:pt>
    <dgm:pt modelId="{2D1C2D67-405C-1541-B147-9471C1E21FCD}" type="parTrans" cxnId="{BACAA28E-F8C7-F148-96B7-7D09ED718DDD}">
      <dgm:prSet/>
      <dgm:spPr/>
      <dgm:t>
        <a:bodyPr/>
        <a:lstStyle/>
        <a:p>
          <a:endParaRPr lang="en-US"/>
        </a:p>
      </dgm:t>
    </dgm:pt>
    <dgm:pt modelId="{90F7E9EA-C3DE-E74F-A8FE-97C584ACEBBD}" type="sibTrans" cxnId="{BACAA28E-F8C7-F148-96B7-7D09ED718DDD}">
      <dgm:prSet/>
      <dgm:spPr/>
      <dgm:t>
        <a:bodyPr/>
        <a:lstStyle/>
        <a:p>
          <a:endParaRPr lang="en-US"/>
        </a:p>
      </dgm:t>
    </dgm:pt>
    <dgm:pt modelId="{B9AA34B8-56BE-2F46-B4D1-D0DF0413BC8A}">
      <dgm:prSet phldrT="[Text]" custT="1"/>
      <dgm:spPr/>
      <dgm:t>
        <a:bodyPr/>
        <a:lstStyle/>
        <a:p>
          <a:pPr>
            <a:buFont typeface="+mj-lt"/>
            <a:buAutoNum type="arabicPeriod"/>
          </a:pPr>
          <a:r>
            <a:rPr lang="en-US" sz="1600" b="0" i="0" u="none" dirty="0"/>
            <a:t>Counties</a:t>
          </a:r>
          <a:endParaRPr lang="en-US" sz="1600" dirty="0"/>
        </a:p>
      </dgm:t>
    </dgm:pt>
    <dgm:pt modelId="{BF01980A-93ED-5347-859E-FFA29837C989}" type="parTrans" cxnId="{BCC0E818-0A0E-BF46-A8AF-6A82A6CFADD7}">
      <dgm:prSet/>
      <dgm:spPr/>
      <dgm:t>
        <a:bodyPr/>
        <a:lstStyle/>
        <a:p>
          <a:endParaRPr lang="en-US"/>
        </a:p>
      </dgm:t>
    </dgm:pt>
    <dgm:pt modelId="{AADB0979-4749-5A45-B5A8-5FBA7C70969C}" type="sibTrans" cxnId="{BCC0E818-0A0E-BF46-A8AF-6A82A6CFADD7}">
      <dgm:prSet/>
      <dgm:spPr/>
      <dgm:t>
        <a:bodyPr/>
        <a:lstStyle/>
        <a:p>
          <a:endParaRPr lang="en-US"/>
        </a:p>
      </dgm:t>
    </dgm:pt>
    <dgm:pt modelId="{4DA910DD-848A-8E43-9FE9-8C2135309B1F}">
      <dgm:prSet phldrT="[Text]" custT="1"/>
      <dgm:spPr/>
      <dgm:t>
        <a:bodyPr/>
        <a:lstStyle/>
        <a:p>
          <a:r>
            <a:rPr lang="en-US" sz="1600" b="0" i="0" u="none" dirty="0"/>
            <a:t>After loading data into the respective tables, further queries were performed in order to compare the prices and sales volumes at the beginning and end of each recession period, as well as to compare overall data between first and second time period. </a:t>
          </a:r>
          <a:endParaRPr lang="en-US" sz="1600" dirty="0"/>
        </a:p>
      </dgm:t>
    </dgm:pt>
    <dgm:pt modelId="{D48510A1-7597-CB47-A36C-12DE43D9DC1A}" type="parTrans" cxnId="{EBD1FD5D-2535-0248-BD93-F2D4EBBCEF2B}">
      <dgm:prSet/>
      <dgm:spPr/>
      <dgm:t>
        <a:bodyPr/>
        <a:lstStyle/>
        <a:p>
          <a:endParaRPr lang="en-US"/>
        </a:p>
      </dgm:t>
    </dgm:pt>
    <dgm:pt modelId="{44955B2C-5E82-ED47-859B-275421C9A05F}" type="sibTrans" cxnId="{EBD1FD5D-2535-0248-BD93-F2D4EBBCEF2B}">
      <dgm:prSet/>
      <dgm:spPr/>
      <dgm:t>
        <a:bodyPr/>
        <a:lstStyle/>
        <a:p>
          <a:endParaRPr lang="en-US"/>
        </a:p>
      </dgm:t>
    </dgm:pt>
    <dgm:pt modelId="{EBC756F2-3142-6A4A-84DD-7A323A8658C7}" type="pres">
      <dgm:prSet presAssocID="{0FD27FD6-ED12-7B4B-8EE9-E356A70C2736}" presName="linearFlow" presStyleCnt="0">
        <dgm:presLayoutVars>
          <dgm:dir/>
          <dgm:animLvl val="lvl"/>
          <dgm:resizeHandles val="exact"/>
        </dgm:presLayoutVars>
      </dgm:prSet>
      <dgm:spPr/>
    </dgm:pt>
    <dgm:pt modelId="{2BEEBCA1-6A28-9C46-9CCA-40D54D42CB9C}" type="pres">
      <dgm:prSet presAssocID="{D77D5E1A-2A0A-F546-8B22-9830F4C31156}" presName="composite" presStyleCnt="0"/>
      <dgm:spPr/>
    </dgm:pt>
    <dgm:pt modelId="{44DC2F16-B67B-944F-8CD4-7CEDF82E3A91}" type="pres">
      <dgm:prSet presAssocID="{D77D5E1A-2A0A-F546-8B22-9830F4C31156}" presName="parentText" presStyleLbl="alignNode1" presStyleIdx="0" presStyleCnt="3">
        <dgm:presLayoutVars>
          <dgm:chMax val="1"/>
          <dgm:bulletEnabled val="1"/>
        </dgm:presLayoutVars>
      </dgm:prSet>
      <dgm:spPr/>
    </dgm:pt>
    <dgm:pt modelId="{7D0F1485-E706-B548-8E33-129F0202ECAF}" type="pres">
      <dgm:prSet presAssocID="{D77D5E1A-2A0A-F546-8B22-9830F4C31156}" presName="descendantText" presStyleLbl="alignAcc1" presStyleIdx="0" presStyleCnt="3" custScaleY="130953">
        <dgm:presLayoutVars>
          <dgm:bulletEnabled val="1"/>
        </dgm:presLayoutVars>
      </dgm:prSet>
      <dgm:spPr/>
    </dgm:pt>
    <dgm:pt modelId="{59639D91-1A92-0149-A379-960300890931}" type="pres">
      <dgm:prSet presAssocID="{B069FF4F-1335-C944-AC21-B8CDB22EE74A}" presName="sp" presStyleCnt="0"/>
      <dgm:spPr/>
    </dgm:pt>
    <dgm:pt modelId="{DF9960A2-2573-7746-880E-A5F4C556394F}" type="pres">
      <dgm:prSet presAssocID="{91CAF9DA-114D-B642-ADFE-BCB98CDE1246}" presName="composite" presStyleCnt="0"/>
      <dgm:spPr/>
    </dgm:pt>
    <dgm:pt modelId="{13607D42-37AB-514B-8571-B19B5D08CBC4}" type="pres">
      <dgm:prSet presAssocID="{91CAF9DA-114D-B642-ADFE-BCB98CDE1246}" presName="parentText" presStyleLbl="alignNode1" presStyleIdx="1" presStyleCnt="3">
        <dgm:presLayoutVars>
          <dgm:chMax val="1"/>
          <dgm:bulletEnabled val="1"/>
        </dgm:presLayoutVars>
      </dgm:prSet>
      <dgm:spPr/>
    </dgm:pt>
    <dgm:pt modelId="{0E94E18E-1CD4-FA4A-B053-70B6F5E7611E}" type="pres">
      <dgm:prSet presAssocID="{91CAF9DA-114D-B642-ADFE-BCB98CDE1246}" presName="descendantText" presStyleLbl="alignAcc1" presStyleIdx="1" presStyleCnt="3" custScaleY="122625">
        <dgm:presLayoutVars>
          <dgm:bulletEnabled val="1"/>
        </dgm:presLayoutVars>
      </dgm:prSet>
      <dgm:spPr/>
    </dgm:pt>
    <dgm:pt modelId="{B3A6EC54-6433-9D48-9B4C-6809761284B6}" type="pres">
      <dgm:prSet presAssocID="{16FB5D24-1DF0-8246-9BA1-616ADC105255}" presName="sp" presStyleCnt="0"/>
      <dgm:spPr/>
    </dgm:pt>
    <dgm:pt modelId="{A1B5E5B0-6C92-814B-82C2-BF9D9F155B89}" type="pres">
      <dgm:prSet presAssocID="{AD3930AD-8FBC-804E-BAB9-315D5583C2E7}" presName="composite" presStyleCnt="0"/>
      <dgm:spPr/>
    </dgm:pt>
    <dgm:pt modelId="{B795C628-F7BB-C746-8C52-48EC3F2FEE81}" type="pres">
      <dgm:prSet presAssocID="{AD3930AD-8FBC-804E-BAB9-315D5583C2E7}" presName="parentText" presStyleLbl="alignNode1" presStyleIdx="2" presStyleCnt="3">
        <dgm:presLayoutVars>
          <dgm:chMax val="1"/>
          <dgm:bulletEnabled val="1"/>
        </dgm:presLayoutVars>
      </dgm:prSet>
      <dgm:spPr/>
    </dgm:pt>
    <dgm:pt modelId="{BE3DDDB9-CF60-854D-9F61-550D4EE25B9F}" type="pres">
      <dgm:prSet presAssocID="{AD3930AD-8FBC-804E-BAB9-315D5583C2E7}" presName="descendantText" presStyleLbl="alignAcc1" presStyleIdx="2" presStyleCnt="3" custScaleY="161056">
        <dgm:presLayoutVars>
          <dgm:bulletEnabled val="1"/>
        </dgm:presLayoutVars>
      </dgm:prSet>
      <dgm:spPr/>
    </dgm:pt>
  </dgm:ptLst>
  <dgm:cxnLst>
    <dgm:cxn modelId="{3CF9BF02-36A2-9B4D-92D6-32AFA902294C}" srcId="{23FF36CB-D287-2348-811C-A3250B629CC3}" destId="{DC095121-AA57-9448-A229-3FF6635873D1}" srcOrd="0" destOrd="0" parTransId="{AD01A4C6-1CDE-F74F-A0E7-3E8CFE8AE132}" sibTransId="{BEFAB6EA-68EE-6F41-94A0-E54879023AF3}"/>
    <dgm:cxn modelId="{E9B94305-0EF3-1F4C-8340-BB573F6A4E34}" type="presOf" srcId="{F366B8E2-3756-A240-B233-6F0FC07977FB}" destId="{0E94E18E-1CD4-FA4A-B053-70B6F5E7611E}" srcOrd="0" destOrd="1" presId="urn:microsoft.com/office/officeart/2005/8/layout/chevron2"/>
    <dgm:cxn modelId="{55109912-4745-8847-9715-CC64F0787AD8}" srcId="{AD3930AD-8FBC-804E-BAB9-315D5583C2E7}" destId="{23FF36CB-D287-2348-811C-A3250B629CC3}" srcOrd="0" destOrd="0" parTransId="{5B652D06-11E0-A842-BF9C-126F8BCE00CC}" sibTransId="{63D5EA94-E056-374A-B9EB-409053DB7F94}"/>
    <dgm:cxn modelId="{BCC0E818-0A0E-BF46-A8AF-6A82A6CFADD7}" srcId="{23FF36CB-D287-2348-811C-A3250B629CC3}" destId="{B9AA34B8-56BE-2F46-B4D1-D0DF0413BC8A}" srcOrd="2" destOrd="0" parTransId="{BF01980A-93ED-5347-859E-FFA29837C989}" sibTransId="{AADB0979-4749-5A45-B5A8-5FBA7C70969C}"/>
    <dgm:cxn modelId="{5FC6983D-ACD7-D94D-93F6-20981D56336A}" type="presOf" srcId="{AD3930AD-8FBC-804E-BAB9-315D5583C2E7}" destId="{B795C628-F7BB-C746-8C52-48EC3F2FEE81}" srcOrd="0" destOrd="0" presId="urn:microsoft.com/office/officeart/2005/8/layout/chevron2"/>
    <dgm:cxn modelId="{4418DF48-9C10-934F-9D02-FD2C6CB163CC}" type="presOf" srcId="{23FF36CB-D287-2348-811C-A3250B629CC3}" destId="{BE3DDDB9-CF60-854D-9F61-550D4EE25B9F}" srcOrd="0" destOrd="0" presId="urn:microsoft.com/office/officeart/2005/8/layout/chevron2"/>
    <dgm:cxn modelId="{8758414C-823C-8E45-BCE6-053DC59876E7}" type="presOf" srcId="{B9AA34B8-56BE-2F46-B4D1-D0DF0413BC8A}" destId="{BE3DDDB9-CF60-854D-9F61-550D4EE25B9F}" srcOrd="0" destOrd="3" presId="urn:microsoft.com/office/officeart/2005/8/layout/chevron2"/>
    <dgm:cxn modelId="{E085C453-AB0E-2B49-A6BC-CCD2301FDCF5}" type="presOf" srcId="{91CAF9DA-114D-B642-ADFE-BCB98CDE1246}" destId="{13607D42-37AB-514B-8571-B19B5D08CBC4}" srcOrd="0" destOrd="0" presId="urn:microsoft.com/office/officeart/2005/8/layout/chevron2"/>
    <dgm:cxn modelId="{8721C457-5689-7846-930F-BD481CAB722F}" srcId="{0FD27FD6-ED12-7B4B-8EE9-E356A70C2736}" destId="{91CAF9DA-114D-B642-ADFE-BCB98CDE1246}" srcOrd="1" destOrd="0" parTransId="{EDA85B6B-4280-8F48-B4AE-7DEAE959B587}" sibTransId="{16FB5D24-1DF0-8246-9BA1-616ADC105255}"/>
    <dgm:cxn modelId="{DCEB665C-572B-654F-BF6D-5E3E0C493EF7}" type="presOf" srcId="{068A76A1-E568-2D46-831D-151A280FBDF4}" destId="{0E94E18E-1CD4-FA4A-B053-70B6F5E7611E}" srcOrd="0" destOrd="0" presId="urn:microsoft.com/office/officeart/2005/8/layout/chevron2"/>
    <dgm:cxn modelId="{EBD1FD5D-2535-0248-BD93-F2D4EBBCEF2B}" srcId="{AD3930AD-8FBC-804E-BAB9-315D5583C2E7}" destId="{4DA910DD-848A-8E43-9FE9-8C2135309B1F}" srcOrd="1" destOrd="0" parTransId="{D48510A1-7597-CB47-A36C-12DE43D9DC1A}" sibTransId="{44955B2C-5E82-ED47-859B-275421C9A05F}"/>
    <dgm:cxn modelId="{FE76487D-27FD-6A44-8AB7-31A5CD859A75}" type="presOf" srcId="{0FD27FD6-ED12-7B4B-8EE9-E356A70C2736}" destId="{EBC756F2-3142-6A4A-84DD-7A323A8658C7}" srcOrd="0" destOrd="0" presId="urn:microsoft.com/office/officeart/2005/8/layout/chevron2"/>
    <dgm:cxn modelId="{A7180C80-AF8F-2D4E-B524-171BD7D3EAF7}" type="presOf" srcId="{D77D5E1A-2A0A-F546-8B22-9830F4C31156}" destId="{44DC2F16-B67B-944F-8CD4-7CEDF82E3A91}" srcOrd="0" destOrd="0" presId="urn:microsoft.com/office/officeart/2005/8/layout/chevron2"/>
    <dgm:cxn modelId="{2D4C698E-E1BD-4A45-B88F-C504D4C99B1C}" type="presOf" srcId="{DC095121-AA57-9448-A229-3FF6635873D1}" destId="{BE3DDDB9-CF60-854D-9F61-550D4EE25B9F}" srcOrd="0" destOrd="1" presId="urn:microsoft.com/office/officeart/2005/8/layout/chevron2"/>
    <dgm:cxn modelId="{BACAA28E-F8C7-F148-96B7-7D09ED718DDD}" srcId="{23FF36CB-D287-2348-811C-A3250B629CC3}" destId="{B39491EA-5DCB-D542-8616-EF3A0CC2A172}" srcOrd="1" destOrd="0" parTransId="{2D1C2D67-405C-1541-B147-9471C1E21FCD}" sibTransId="{90F7E9EA-C3DE-E74F-A8FE-97C584ACEBBD}"/>
    <dgm:cxn modelId="{F2D02690-8AB5-3746-8693-07FAB329E2E7}" srcId="{0FD27FD6-ED12-7B4B-8EE9-E356A70C2736}" destId="{AD3930AD-8FBC-804E-BAB9-315D5583C2E7}" srcOrd="2" destOrd="0" parTransId="{B92CB87C-B5E3-4B45-AA81-8A33823356FC}" sibTransId="{AEB9CCCF-86CA-2D49-AB8E-AAF8A0DE2C67}"/>
    <dgm:cxn modelId="{E5CB8191-3918-AA40-AA6F-56DFABA7E5C6}" srcId="{0FD27FD6-ED12-7B4B-8EE9-E356A70C2736}" destId="{D77D5E1A-2A0A-F546-8B22-9830F4C31156}" srcOrd="0" destOrd="0" parTransId="{0ED1A4CB-8EBA-8445-8FD6-C2C471F70DF7}" sibTransId="{B069FF4F-1335-C944-AC21-B8CDB22EE74A}"/>
    <dgm:cxn modelId="{15872CBF-A12B-1C4B-85B3-008EEBBB5854}" type="presOf" srcId="{B39491EA-5DCB-D542-8616-EF3A0CC2A172}" destId="{BE3DDDB9-CF60-854D-9F61-550D4EE25B9F}" srcOrd="0" destOrd="2" presId="urn:microsoft.com/office/officeart/2005/8/layout/chevron2"/>
    <dgm:cxn modelId="{1F44BBD3-1B6C-0A4E-8205-3C228763225A}" srcId="{91CAF9DA-114D-B642-ADFE-BCB98CDE1246}" destId="{068A76A1-E568-2D46-831D-151A280FBDF4}" srcOrd="0" destOrd="0" parTransId="{471B8D14-1694-F642-84E5-E7BFBEA7ADFF}" sibTransId="{836488C8-EC59-E74A-BDA1-6F2226083413}"/>
    <dgm:cxn modelId="{37CDCBD9-97B0-BB4C-A35A-BE2AB580F4F1}" type="presOf" srcId="{2C950E43-8FF7-4942-8903-5723A4A3BCA8}" destId="{7D0F1485-E706-B548-8E33-129F0202ECAF}" srcOrd="0" destOrd="0" presId="urn:microsoft.com/office/officeart/2005/8/layout/chevron2"/>
    <dgm:cxn modelId="{81AB80DF-56C5-0C48-87E8-233E58B60328}" type="presOf" srcId="{4DA910DD-848A-8E43-9FE9-8C2135309B1F}" destId="{BE3DDDB9-CF60-854D-9F61-550D4EE25B9F}" srcOrd="0" destOrd="4" presId="urn:microsoft.com/office/officeart/2005/8/layout/chevron2"/>
    <dgm:cxn modelId="{DB3EDFE6-FB24-0444-9F3A-C6CBBA45ECB7}" srcId="{91CAF9DA-114D-B642-ADFE-BCB98CDE1246}" destId="{F366B8E2-3756-A240-B233-6F0FC07977FB}" srcOrd="1" destOrd="0" parTransId="{BD10ADD9-AFCE-7A44-9833-C6EFC21A0064}" sibTransId="{53771A59-C422-7845-BBA1-F0106EE4370A}"/>
    <dgm:cxn modelId="{C7B8C8F6-E9FA-044D-B477-15E87B03D6B8}" srcId="{D77D5E1A-2A0A-F546-8B22-9830F4C31156}" destId="{2C950E43-8FF7-4942-8903-5723A4A3BCA8}" srcOrd="0" destOrd="0" parTransId="{A730B07D-4B1D-2B48-98FD-B94A0056AD64}" sibTransId="{8651FE25-DAC5-1F4F-A695-8FF654B1F9DC}"/>
    <dgm:cxn modelId="{40C3BD4C-26D5-FA42-A8D6-29117441B08F}" type="presParOf" srcId="{EBC756F2-3142-6A4A-84DD-7A323A8658C7}" destId="{2BEEBCA1-6A28-9C46-9CCA-40D54D42CB9C}" srcOrd="0" destOrd="0" presId="urn:microsoft.com/office/officeart/2005/8/layout/chevron2"/>
    <dgm:cxn modelId="{E68A636A-E086-6C4C-9FAE-01AE8A144594}" type="presParOf" srcId="{2BEEBCA1-6A28-9C46-9CCA-40D54D42CB9C}" destId="{44DC2F16-B67B-944F-8CD4-7CEDF82E3A91}" srcOrd="0" destOrd="0" presId="urn:microsoft.com/office/officeart/2005/8/layout/chevron2"/>
    <dgm:cxn modelId="{331126AD-EB20-EF4C-8EF4-598A5D9E00B5}" type="presParOf" srcId="{2BEEBCA1-6A28-9C46-9CCA-40D54D42CB9C}" destId="{7D0F1485-E706-B548-8E33-129F0202ECAF}" srcOrd="1" destOrd="0" presId="urn:microsoft.com/office/officeart/2005/8/layout/chevron2"/>
    <dgm:cxn modelId="{C8083E62-D923-004F-B6DE-75E3872F13A3}" type="presParOf" srcId="{EBC756F2-3142-6A4A-84DD-7A323A8658C7}" destId="{59639D91-1A92-0149-A379-960300890931}" srcOrd="1" destOrd="0" presId="urn:microsoft.com/office/officeart/2005/8/layout/chevron2"/>
    <dgm:cxn modelId="{1707CFF9-6F4B-F145-80B1-C28461ED2EAC}" type="presParOf" srcId="{EBC756F2-3142-6A4A-84DD-7A323A8658C7}" destId="{DF9960A2-2573-7746-880E-A5F4C556394F}" srcOrd="2" destOrd="0" presId="urn:microsoft.com/office/officeart/2005/8/layout/chevron2"/>
    <dgm:cxn modelId="{185AD0CD-F0BE-B743-BD79-9D63D1A8AD12}" type="presParOf" srcId="{DF9960A2-2573-7746-880E-A5F4C556394F}" destId="{13607D42-37AB-514B-8571-B19B5D08CBC4}" srcOrd="0" destOrd="0" presId="urn:microsoft.com/office/officeart/2005/8/layout/chevron2"/>
    <dgm:cxn modelId="{E4608ECD-828E-B048-A19C-A6B66EA15672}" type="presParOf" srcId="{DF9960A2-2573-7746-880E-A5F4C556394F}" destId="{0E94E18E-1CD4-FA4A-B053-70B6F5E7611E}" srcOrd="1" destOrd="0" presId="urn:microsoft.com/office/officeart/2005/8/layout/chevron2"/>
    <dgm:cxn modelId="{E3E736D2-F571-DC41-8FD5-9E99DB72989C}" type="presParOf" srcId="{EBC756F2-3142-6A4A-84DD-7A323A8658C7}" destId="{B3A6EC54-6433-9D48-9B4C-6809761284B6}" srcOrd="3" destOrd="0" presId="urn:microsoft.com/office/officeart/2005/8/layout/chevron2"/>
    <dgm:cxn modelId="{EC07CAC0-EA67-D74A-890B-27F4C6D3703F}" type="presParOf" srcId="{EBC756F2-3142-6A4A-84DD-7A323A8658C7}" destId="{A1B5E5B0-6C92-814B-82C2-BF9D9F155B89}" srcOrd="4" destOrd="0" presId="urn:microsoft.com/office/officeart/2005/8/layout/chevron2"/>
    <dgm:cxn modelId="{460E69AA-7BAC-AA44-BC3F-A4A757FFCD83}" type="presParOf" srcId="{A1B5E5B0-6C92-814B-82C2-BF9D9F155B89}" destId="{B795C628-F7BB-C746-8C52-48EC3F2FEE81}" srcOrd="0" destOrd="0" presId="urn:microsoft.com/office/officeart/2005/8/layout/chevron2"/>
    <dgm:cxn modelId="{9AB9D367-A46E-894E-8254-38C0E00D0140}" type="presParOf" srcId="{A1B5E5B0-6C92-814B-82C2-BF9D9F155B89}" destId="{BE3DDDB9-CF60-854D-9F61-550D4EE25B9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C2F16-B67B-944F-8CD4-7CEDF82E3A91}">
      <dsp:nvSpPr>
        <dsp:cNvPr id="0" name=""/>
        <dsp:cNvSpPr/>
      </dsp:nvSpPr>
      <dsp:spPr>
        <a:xfrm rot="5400000">
          <a:off x="-240795" y="407580"/>
          <a:ext cx="1605300" cy="1123710"/>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Data Extraction</a:t>
          </a:r>
        </a:p>
      </dsp:txBody>
      <dsp:txXfrm rot="-5400000">
        <a:off x="0" y="728640"/>
        <a:ext cx="1123710" cy="481590"/>
      </dsp:txXfrm>
    </dsp:sp>
    <dsp:sp modelId="{7D0F1485-E706-B548-8E33-129F0202ECAF}">
      <dsp:nvSpPr>
        <dsp:cNvPr id="0" name=""/>
        <dsp:cNvSpPr/>
      </dsp:nvSpPr>
      <dsp:spPr>
        <a:xfrm rot="5400000">
          <a:off x="5729015" y="-4600093"/>
          <a:ext cx="1367141" cy="10577752"/>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0" i="0" u="none" kern="1200" dirty="0"/>
            <a:t>We used data from the UK Government website and the Office for National Statistics. In order to extract the data, there were 2 different methods in use; the first one using Selenium, a python automation module, and the second one using a module called </a:t>
          </a:r>
          <a:r>
            <a:rPr lang="en-US" sz="1800" b="0" i="0" u="none" kern="1200" dirty="0" err="1"/>
            <a:t>Urllib.request</a:t>
          </a:r>
          <a:r>
            <a:rPr lang="en-US" sz="1800" b="0" i="0" u="none" kern="1200" dirty="0"/>
            <a:t>.</a:t>
          </a:r>
          <a:endParaRPr lang="en-US" sz="1800" kern="1200" dirty="0"/>
        </a:p>
      </dsp:txBody>
      <dsp:txXfrm rot="-5400000">
        <a:off x="1123710" y="71950"/>
        <a:ext cx="10511014" cy="1233665"/>
      </dsp:txXfrm>
    </dsp:sp>
    <dsp:sp modelId="{13607D42-37AB-514B-8571-B19B5D08CBC4}">
      <dsp:nvSpPr>
        <dsp:cNvPr id="0" name=""/>
        <dsp:cNvSpPr/>
      </dsp:nvSpPr>
      <dsp:spPr>
        <a:xfrm rot="5400000">
          <a:off x="-240795" y="1961855"/>
          <a:ext cx="1605300" cy="1123710"/>
        </a:xfrm>
        <a:prstGeom prst="chevron">
          <a:avLst/>
        </a:prstGeom>
        <a:solidFill>
          <a:schemeClr val="accent3">
            <a:hueOff val="1554279"/>
            <a:satOff val="-22994"/>
            <a:lumOff val="4314"/>
            <a:alphaOff val="0"/>
          </a:schemeClr>
        </a:solidFill>
        <a:ln w="12700" cap="flat" cmpd="sng" algn="ctr">
          <a:solidFill>
            <a:schemeClr val="accent3">
              <a:hueOff val="1554279"/>
              <a:satOff val="-22994"/>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Data Cleaning </a:t>
          </a:r>
        </a:p>
      </dsp:txBody>
      <dsp:txXfrm rot="-5400000">
        <a:off x="0" y="2282915"/>
        <a:ext cx="1123710" cy="481590"/>
      </dsp:txXfrm>
    </dsp:sp>
    <dsp:sp modelId="{0E94E18E-1CD4-FA4A-B053-70B6F5E7611E}">
      <dsp:nvSpPr>
        <dsp:cNvPr id="0" name=""/>
        <dsp:cNvSpPr/>
      </dsp:nvSpPr>
      <dsp:spPr>
        <a:xfrm rot="5400000">
          <a:off x="5772824" y="-3046093"/>
          <a:ext cx="1279524" cy="10577752"/>
        </a:xfrm>
        <a:prstGeom prst="round2SameRect">
          <a:avLst/>
        </a:prstGeom>
        <a:solidFill>
          <a:schemeClr val="lt1">
            <a:alpha val="90000"/>
            <a:hueOff val="0"/>
            <a:satOff val="0"/>
            <a:lumOff val="0"/>
            <a:alphaOff val="0"/>
          </a:schemeClr>
        </a:solidFill>
        <a:ln w="12700" cap="flat" cmpd="sng" algn="ctr">
          <a:solidFill>
            <a:schemeClr val="accent3">
              <a:hueOff val="1554279"/>
              <a:satOff val="-22994"/>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0" i="0" u="none" kern="1200" dirty="0"/>
            <a:t>With the extracted data it was cleaned to show only the key columns we desired and set two different date ranges for the new data frames.</a:t>
          </a:r>
          <a:endParaRPr lang="en-US" sz="2000" kern="1200" dirty="0"/>
        </a:p>
        <a:p>
          <a:pPr marL="228600" lvl="1" indent="-228600" algn="l" defTabSz="889000">
            <a:lnSpc>
              <a:spcPct val="90000"/>
            </a:lnSpc>
            <a:spcBef>
              <a:spcPct val="0"/>
            </a:spcBef>
            <a:spcAft>
              <a:spcPct val="15000"/>
            </a:spcAft>
            <a:buChar char="•"/>
          </a:pPr>
          <a:r>
            <a:rPr lang="en-US" sz="2000" kern="1200" dirty="0"/>
            <a:t>This was all done using pandas via </a:t>
          </a:r>
          <a:r>
            <a:rPr lang="en-US" sz="2000" kern="1200" dirty="0" err="1"/>
            <a:t>Jupyter</a:t>
          </a:r>
          <a:r>
            <a:rPr lang="en-US" sz="2000" kern="1200" dirty="0"/>
            <a:t> Notebook.</a:t>
          </a:r>
        </a:p>
      </dsp:txBody>
      <dsp:txXfrm rot="-5400000">
        <a:off x="1123711" y="1665481"/>
        <a:ext cx="10515291" cy="1154602"/>
      </dsp:txXfrm>
    </dsp:sp>
    <dsp:sp modelId="{B795C628-F7BB-C746-8C52-48EC3F2FEE81}">
      <dsp:nvSpPr>
        <dsp:cNvPr id="0" name=""/>
        <dsp:cNvSpPr/>
      </dsp:nvSpPr>
      <dsp:spPr>
        <a:xfrm rot="5400000">
          <a:off x="-240795" y="3716632"/>
          <a:ext cx="1605300" cy="1123710"/>
        </a:xfrm>
        <a:prstGeom prst="chevron">
          <a:avLst/>
        </a:prstGeom>
        <a:solidFill>
          <a:schemeClr val="accent3">
            <a:hueOff val="3108557"/>
            <a:satOff val="-45988"/>
            <a:lumOff val="8628"/>
            <a:alphaOff val="0"/>
          </a:schemeClr>
        </a:solidFill>
        <a:ln w="12700" cap="flat" cmpd="sng" algn="ctr">
          <a:solidFill>
            <a:schemeClr val="accent3">
              <a:hueOff val="3108557"/>
              <a:satOff val="-45988"/>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Loading</a:t>
          </a:r>
        </a:p>
      </dsp:txBody>
      <dsp:txXfrm rot="-5400000">
        <a:off x="0" y="4037692"/>
        <a:ext cx="1123710" cy="481590"/>
      </dsp:txXfrm>
    </dsp:sp>
    <dsp:sp modelId="{BE3DDDB9-CF60-854D-9F61-550D4EE25B9F}">
      <dsp:nvSpPr>
        <dsp:cNvPr id="0" name=""/>
        <dsp:cNvSpPr/>
      </dsp:nvSpPr>
      <dsp:spPr>
        <a:xfrm rot="5400000">
          <a:off x="5572321" y="-1291316"/>
          <a:ext cx="1680530" cy="10577752"/>
        </a:xfrm>
        <a:prstGeom prst="round2SameRect">
          <a:avLst/>
        </a:prstGeom>
        <a:solidFill>
          <a:schemeClr val="lt1">
            <a:alpha val="90000"/>
            <a:hueOff val="0"/>
            <a:satOff val="0"/>
            <a:lumOff val="0"/>
            <a:alphaOff val="0"/>
          </a:schemeClr>
        </a:solidFill>
        <a:ln w="12700" cap="flat" cmpd="sng" algn="ctr">
          <a:solidFill>
            <a:schemeClr val="accent3">
              <a:hueOff val="3108557"/>
              <a:satOff val="-45988"/>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0" i="0" u="none" kern="1200" dirty="0"/>
            <a:t>Cleaned data was loaded to a relational database. Within </a:t>
          </a:r>
          <a:r>
            <a:rPr lang="en-US" sz="1600" b="0" i="0" u="none" kern="1200" dirty="0" err="1"/>
            <a:t>housingdb</a:t>
          </a:r>
          <a:r>
            <a:rPr lang="en-US" sz="1600" b="0" i="0" u="none" kern="1200" dirty="0"/>
            <a:t> database 3 tables were created:</a:t>
          </a:r>
          <a:endParaRPr lang="en-US" sz="1600" kern="1200" dirty="0"/>
        </a:p>
        <a:p>
          <a:pPr marL="342900" lvl="2" indent="-171450" algn="l" defTabSz="711200">
            <a:lnSpc>
              <a:spcPct val="90000"/>
            </a:lnSpc>
            <a:spcBef>
              <a:spcPct val="0"/>
            </a:spcBef>
            <a:spcAft>
              <a:spcPct val="15000"/>
            </a:spcAft>
            <a:buFont typeface="+mj-lt"/>
            <a:buAutoNum type="arabicPeriod"/>
          </a:pPr>
          <a:r>
            <a:rPr lang="en-US" sz="1600" b="0" i="0" u="none" kern="1200" dirty="0"/>
            <a:t>Housing2008</a:t>
          </a:r>
          <a:endParaRPr lang="en-US" sz="1600" kern="1200" dirty="0"/>
        </a:p>
        <a:p>
          <a:pPr marL="342900" lvl="2" indent="-171450" algn="l" defTabSz="711200">
            <a:lnSpc>
              <a:spcPct val="90000"/>
            </a:lnSpc>
            <a:spcBef>
              <a:spcPct val="0"/>
            </a:spcBef>
            <a:spcAft>
              <a:spcPct val="15000"/>
            </a:spcAft>
            <a:buFont typeface="+mj-lt"/>
            <a:buAutoNum type="arabicPeriod"/>
          </a:pPr>
          <a:r>
            <a:rPr lang="en-US" sz="1600" b="0" i="0" u="none" kern="1200" dirty="0"/>
            <a:t>Housing2020</a:t>
          </a:r>
          <a:endParaRPr lang="en-US" sz="1600" kern="1200" dirty="0"/>
        </a:p>
        <a:p>
          <a:pPr marL="342900" lvl="2" indent="-171450" algn="l" defTabSz="711200">
            <a:lnSpc>
              <a:spcPct val="90000"/>
            </a:lnSpc>
            <a:spcBef>
              <a:spcPct val="0"/>
            </a:spcBef>
            <a:spcAft>
              <a:spcPct val="15000"/>
            </a:spcAft>
            <a:buFont typeface="+mj-lt"/>
            <a:buAutoNum type="arabicPeriod"/>
          </a:pPr>
          <a:r>
            <a:rPr lang="en-US" sz="1600" b="0" i="0" u="none" kern="1200" dirty="0"/>
            <a:t>Counties</a:t>
          </a:r>
          <a:endParaRPr lang="en-US" sz="1600" kern="1200" dirty="0"/>
        </a:p>
        <a:p>
          <a:pPr marL="171450" lvl="1" indent="-171450" algn="l" defTabSz="711200">
            <a:lnSpc>
              <a:spcPct val="90000"/>
            </a:lnSpc>
            <a:spcBef>
              <a:spcPct val="0"/>
            </a:spcBef>
            <a:spcAft>
              <a:spcPct val="15000"/>
            </a:spcAft>
            <a:buChar char="•"/>
          </a:pPr>
          <a:r>
            <a:rPr lang="en-US" sz="1600" b="0" i="0" u="none" kern="1200" dirty="0"/>
            <a:t>After loading data into the respective tables, further queries were performed in order to compare the prices and sales volumes at the beginning and end of each recession period, as well as to compare overall data between first and second time period. </a:t>
          </a:r>
          <a:endParaRPr lang="en-US" sz="1600" kern="1200" dirty="0"/>
        </a:p>
      </dsp:txBody>
      <dsp:txXfrm rot="-5400000">
        <a:off x="1123711" y="3239331"/>
        <a:ext cx="10495715" cy="15164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2/5/22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2/5/22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2/5/22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2/5/22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3B57-D798-824D-B402-656874A0E900}"/>
              </a:ext>
            </a:extLst>
          </p:cNvPr>
          <p:cNvSpPr>
            <a:spLocks noGrp="1"/>
          </p:cNvSpPr>
          <p:nvPr>
            <p:ph type="ctrTitle"/>
          </p:nvPr>
        </p:nvSpPr>
        <p:spPr/>
        <p:txBody>
          <a:bodyPr/>
          <a:lstStyle/>
          <a:p>
            <a:r>
              <a:rPr lang="en-US" dirty="0"/>
              <a:t>T</a:t>
            </a:r>
            <a:r>
              <a:rPr lang="en-EC" dirty="0"/>
              <a:t>he financial pys </a:t>
            </a:r>
          </a:p>
        </p:txBody>
      </p:sp>
      <p:sp>
        <p:nvSpPr>
          <p:cNvPr id="3" name="Subtitle 2">
            <a:extLst>
              <a:ext uri="{FF2B5EF4-FFF2-40B4-BE49-F238E27FC236}">
                <a16:creationId xmlns:a16="http://schemas.microsoft.com/office/drawing/2014/main" id="{ACA72E2D-2249-204D-88A1-FBDA7B4AF41B}"/>
              </a:ext>
            </a:extLst>
          </p:cNvPr>
          <p:cNvSpPr>
            <a:spLocks noGrp="1"/>
          </p:cNvSpPr>
          <p:nvPr>
            <p:ph type="subTitle" idx="1"/>
          </p:nvPr>
        </p:nvSpPr>
        <p:spPr>
          <a:xfrm>
            <a:off x="1786759" y="4436627"/>
            <a:ext cx="7699537" cy="1239894"/>
          </a:xfrm>
        </p:spPr>
        <p:txBody>
          <a:bodyPr>
            <a:noAutofit/>
          </a:bodyPr>
          <a:lstStyle/>
          <a:p>
            <a:pPr algn="l"/>
            <a:r>
              <a:rPr lang="en-EC" sz="1800" dirty="0"/>
              <a:t>DOMINIKA, RAHIM, SIMON, ADAM &amp; SARAH</a:t>
            </a:r>
          </a:p>
        </p:txBody>
      </p:sp>
    </p:spTree>
    <p:extLst>
      <p:ext uri="{BB962C8B-B14F-4D97-AF65-F5344CB8AC3E}">
        <p14:creationId xmlns:p14="http://schemas.microsoft.com/office/powerpoint/2010/main" val="102578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1324F-32EC-9448-B2BF-DCBEA7CCE0BD}"/>
              </a:ext>
            </a:extLst>
          </p:cNvPr>
          <p:cNvSpPr>
            <a:spLocks noGrp="1"/>
          </p:cNvSpPr>
          <p:nvPr>
            <p:ph type="title"/>
          </p:nvPr>
        </p:nvSpPr>
        <p:spPr>
          <a:xfrm>
            <a:off x="475908" y="281520"/>
            <a:ext cx="7729728" cy="904343"/>
          </a:xfrm>
        </p:spPr>
        <p:txBody>
          <a:bodyPr/>
          <a:lstStyle/>
          <a:p>
            <a:r>
              <a:rPr lang="en-EC" dirty="0"/>
              <a:t>THE PROCESS</a:t>
            </a:r>
          </a:p>
        </p:txBody>
      </p:sp>
      <p:graphicFrame>
        <p:nvGraphicFramePr>
          <p:cNvPr id="4" name="Content Placeholder 3">
            <a:extLst>
              <a:ext uri="{FF2B5EF4-FFF2-40B4-BE49-F238E27FC236}">
                <a16:creationId xmlns:a16="http://schemas.microsoft.com/office/drawing/2014/main" id="{8A1D7818-DDE9-B14C-83BC-192D1FDAF103}"/>
              </a:ext>
            </a:extLst>
          </p:cNvPr>
          <p:cNvGraphicFramePr>
            <a:graphicFrameLocks noGrp="1"/>
          </p:cNvGraphicFramePr>
          <p:nvPr>
            <p:ph idx="1"/>
            <p:extLst>
              <p:ext uri="{D42A27DB-BD31-4B8C-83A1-F6EECF244321}">
                <p14:modId xmlns:p14="http://schemas.microsoft.com/office/powerpoint/2010/main" val="636546352"/>
              </p:ext>
            </p:extLst>
          </p:nvPr>
        </p:nvGraphicFramePr>
        <p:xfrm>
          <a:off x="342900" y="1300163"/>
          <a:ext cx="11701463" cy="5086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050703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19</TotalTime>
  <Words>175</Words>
  <Application>Microsoft Macintosh PowerPoint</Application>
  <PresentationFormat>Widescreen</PresentationFormat>
  <Paragraphs>14</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Gill Sans MT</vt:lpstr>
      <vt:lpstr>Parcel</vt:lpstr>
      <vt:lpstr>The financial pys </vt:lpstr>
      <vt:lpstr>THE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financial pys </dc:title>
  <dc:creator>Sarah Aray (BA Pol Sci + IR w Yr CS FT)</dc:creator>
  <cp:lastModifiedBy>Sarah Aray (BA Pol Sci + IR w Yr CS FT)</cp:lastModifiedBy>
  <cp:revision>1</cp:revision>
  <dcterms:created xsi:type="dcterms:W3CDTF">2022-02-05T10:32:46Z</dcterms:created>
  <dcterms:modified xsi:type="dcterms:W3CDTF">2022-02-05T10:52:37Z</dcterms:modified>
</cp:coreProperties>
</file>