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7" r:id="rId5"/>
    <p:sldId id="299" r:id="rId6"/>
    <p:sldId id="282" r:id="rId7"/>
    <p:sldId id="262" r:id="rId8"/>
    <p:sldId id="263" r:id="rId9"/>
    <p:sldId id="273" r:id="rId10"/>
    <p:sldId id="288" r:id="rId11"/>
    <p:sldId id="274" r:id="rId12"/>
    <p:sldId id="264" r:id="rId13"/>
    <p:sldId id="275" r:id="rId14"/>
    <p:sldId id="265" r:id="rId15"/>
    <p:sldId id="283" r:id="rId16"/>
    <p:sldId id="284" r:id="rId17"/>
    <p:sldId id="285" r:id="rId18"/>
    <p:sldId id="266" r:id="rId19"/>
    <p:sldId id="289" r:id="rId20"/>
    <p:sldId id="267" r:id="rId21"/>
    <p:sldId id="286" r:id="rId22"/>
    <p:sldId id="277" r:id="rId23"/>
    <p:sldId id="290" r:id="rId24"/>
    <p:sldId id="27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71" r:id="rId33"/>
    <p:sldId id="298" r:id="rId34"/>
    <p:sldId id="272" r:id="rId35"/>
    <p:sldId id="260" r:id="rId3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BELLIDO" initials="R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6699"/>
    <a:srgbClr val="FFCC99"/>
    <a:srgbClr val="5B88EB"/>
    <a:srgbClr val="0066FF"/>
    <a:srgbClr val="E6A01E"/>
    <a:srgbClr val="74BD76"/>
    <a:srgbClr val="D5F6FB"/>
    <a:srgbClr val="BAF1F8"/>
    <a:srgbClr val="DC7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9408" autoAdjust="0"/>
  </p:normalViewPr>
  <p:slideViewPr>
    <p:cSldViewPr>
      <p:cViewPr>
        <p:scale>
          <a:sx n="76" d="100"/>
          <a:sy n="76" d="100"/>
        </p:scale>
        <p:origin x="53" y="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6763990267639901E-2"/>
          <c:y val="5.5E-2"/>
          <c:w val="0.95133819951338205"/>
          <c:h val="0.7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chemeClr val="accent1"/>
            </a:solidFill>
            <a:ln w="1112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643C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B8D-4E2E-9F66-EACE156CBF8E}"/>
              </c:ext>
            </c:extLst>
          </c:dPt>
          <c:dPt>
            <c:idx val="1"/>
            <c:invertIfNegative val="0"/>
            <c:bubble3D val="0"/>
            <c:spPr>
              <a:solidFill>
                <a:srgbClr val="64A05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6B8D-4E2E-9F66-EACE156CBF8E}"/>
              </c:ext>
            </c:extLst>
          </c:dPt>
          <c:dPt>
            <c:idx val="2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6B8D-4E2E-9F66-EACE156CBF8E}"/>
              </c:ext>
            </c:extLst>
          </c:dPt>
          <c:dPt>
            <c:idx val="3"/>
            <c:invertIfNegative val="0"/>
            <c:bubble3D val="0"/>
            <c:spPr>
              <a:solidFill>
                <a:srgbClr val="D2DCA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6B8D-4E2E-9F66-EACE156CBF8E}"/>
              </c:ext>
            </c:extLst>
          </c:dPt>
          <c:dPt>
            <c:idx val="4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6B8D-4E2E-9F66-EACE156CBF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53.2</c:v>
                </c:pt>
                <c:pt idx="4">
                  <c:v>67.8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B8D-4E2E-9F66-EACE156CBF8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77149312"/>
        <c:axId val="77293440"/>
      </c:barChart>
      <c:catAx>
        <c:axId val="7714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772934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729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7149312"/>
        <c:crosses val="autoZero"/>
        <c:crossBetween val="between"/>
      </c:valAx>
      <c:spPr>
        <a:noFill/>
        <a:ln w="2225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8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265213995837899E-2"/>
          <c:y val="2.8535353535353501E-2"/>
          <c:w val="0.85512565286674502"/>
          <c:h val="0.9393939393939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 w="16892">
              <a:noFill/>
            </a:ln>
          </c:spPr>
          <c:dPt>
            <c:idx val="0"/>
            <c:bubble3D val="0"/>
            <c:spPr>
              <a:solidFill>
                <a:srgbClr val="F0F050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1-A8E7-4D48-8E5E-C351B4E0A0C9}"/>
              </c:ext>
            </c:extLst>
          </c:dPt>
          <c:dPt>
            <c:idx val="1"/>
            <c:bubble3D val="0"/>
            <c:spPr>
              <a:solidFill>
                <a:srgbClr val="DCDC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3-A8E7-4D48-8E5E-C351B4E0A0C9}"/>
              </c:ext>
            </c:extLst>
          </c:dPt>
          <c:dPt>
            <c:idx val="2"/>
            <c:bubble3D val="0"/>
            <c:spPr>
              <a:solidFill>
                <a:srgbClr val="E6A0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5-A8E7-4D48-8E5E-C351B4E0A0C9}"/>
              </c:ext>
            </c:extLst>
          </c:dPt>
          <c:dPt>
            <c:idx val="3"/>
            <c:bubble3D val="0"/>
            <c:spPr>
              <a:solidFill>
                <a:srgbClr val="DC7D32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7-A8E7-4D48-8E5E-C351B4E0A0C9}"/>
              </c:ext>
            </c:extLst>
          </c:dPt>
          <c:dLbls>
            <c:dLbl>
              <c:idx val="0"/>
              <c:layout>
                <c:manualLayout>
                  <c:x val="1.13171092843633E-3"/>
                  <c:y val="-2.89393939393939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E7-4D48-8E5E-C351B4E0A0C9}"/>
                </c:ext>
              </c:extLst>
            </c:dLbl>
            <c:dLbl>
              <c:idx val="1"/>
              <c:layout>
                <c:manualLayout>
                  <c:x val="-1.52133187073125E-2"/>
                  <c:y val="7.67828282828283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E7-4D48-8E5E-C351B4E0A0C9}"/>
                </c:ext>
              </c:extLst>
            </c:dLbl>
            <c:dLbl>
              <c:idx val="2"/>
              <c:layout>
                <c:manualLayout>
                  <c:x val="5.5569850534707504E-4"/>
                  <c:y val="7.3747474747475304E-3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E7-4D48-8E5E-C351B4E0A0C9}"/>
                </c:ext>
              </c:extLst>
            </c:dLbl>
            <c:dLbl>
              <c:idx val="3"/>
              <c:layout>
                <c:manualLayout>
                  <c:x val="1.6928264785151699E-4"/>
                  <c:y val="3.18853535353536E-2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E7-4D48-8E5E-C351B4E0A0C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E7-4D48-8E5E-C351B4E0A0C9}"/>
                </c:ext>
              </c:extLst>
            </c:dLbl>
            <c:numFmt formatCode="0%" sourceLinked="0"/>
            <c:spPr>
              <a:noFill/>
              <a:ln w="16892">
                <a:noFill/>
              </a:ln>
            </c:spPr>
            <c:txPr>
              <a:bodyPr/>
              <a:lstStyle/>
              <a:p>
                <a:pPr>
                  <a:defRPr sz="1463" b="1" i="0" u="none" strike="noStrike" baseline="0">
                    <a:solidFill>
                      <a:schemeClr val="tx1"/>
                    </a:solidFill>
                    <a:latin typeface="Arial Narrow"/>
                    <a:ea typeface="Arial Narrow"/>
                    <a:cs typeface="Arial Narrow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France</c:v>
                </c:pt>
                <c:pt idx="1">
                  <c:v>Europe hors France</c:v>
                </c:pt>
                <c:pt idx="2">
                  <c:v>Amerique du Nord</c:v>
                </c:pt>
                <c:pt idx="3">
                  <c:v>Reste du Monde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26</c:v>
                </c:pt>
                <c:pt idx="2">
                  <c:v>22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E7-4D48-8E5E-C351B4E0A0C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689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63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fr-F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5114155251141499E-2"/>
          <c:y val="5.1401869158878503E-2"/>
          <c:w val="0.954337899543379"/>
          <c:h val="0.76635514018691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4BC8DC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4BC8DC"/>
              </a:solidFill>
              <a:ln>
                <a:solidFill>
                  <a:srgbClr val="4BC8DC"/>
                </a:solidFill>
                <a:prstDash val="solid"/>
              </a:ln>
            </c:spPr>
          </c:marker>
          <c:dPt>
            <c:idx val="0"/>
            <c:bubble3D val="0"/>
            <c:spPr>
              <a:ln w="29609">
                <a:solidFill>
                  <a:srgbClr val="4BC8DC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F1FA-46B9-B2D9-5D8AAF145558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F1FA-46B9-B2D9-5D8AAF145558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F1FA-46B9-B2D9-5D8AAF145558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F1FA-46B9-B2D9-5D8AAF145558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F1FA-46B9-B2D9-5D8AAF145558}"/>
              </c:ext>
            </c:extLst>
          </c:dPt>
          <c:dLbls>
            <c:dLbl>
              <c:idx val="3"/>
              <c:layout>
                <c:manualLayout>
                  <c:x val="-7.3018709704647494E-2"/>
                  <c:y val="-0.142962347588496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1FA-46B9-B2D9-5D8AAF145558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0.0%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0.1</c:v>
                </c:pt>
                <c:pt idx="3">
                  <c:v>5.6000000000000001E-2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1FA-46B9-B2D9-5D8AAF14555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6473A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6EB9"/>
              </a:solidFill>
              <a:ln>
                <a:solidFill>
                  <a:srgbClr val="006EB9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rgbClr val="6473AF"/>
                </a:solidFill>
                <a:ln>
                  <a:solidFill>
                    <a:srgbClr val="6473AF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1FA-46B9-B2D9-5D8AAF145558}"/>
              </c:ext>
            </c:extLst>
          </c:dPt>
          <c:dLbls>
            <c:dLbl>
              <c:idx val="0"/>
              <c:layout>
                <c:manualLayout>
                  <c:x val="-7.5758484310439703E-2"/>
                  <c:y val="-0.122090098510768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1FA-46B9-B2D9-5D8AAF14555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FA-46B9-B2D9-5D8AAF145558}"/>
                </c:ext>
              </c:extLst>
            </c:dLbl>
            <c:dLbl>
              <c:idx val="2"/>
              <c:layout>
                <c:manualLayout>
                  <c:x val="-7.3932175288030699E-2"/>
                  <c:y val="7.884448092848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FA-46B9-B2D9-5D8AAF145558}"/>
                </c:ext>
              </c:extLst>
            </c:dLbl>
            <c:dLbl>
              <c:idx val="3"/>
              <c:layout>
                <c:manualLayout>
                  <c:x val="-8.4434234818802606E-2"/>
                  <c:y val="5.5480182938970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FA-46B9-B2D9-5D8AAF145558}"/>
                </c:ext>
              </c:extLst>
            </c:dLbl>
            <c:dLbl>
              <c:idx val="4"/>
              <c:layout>
                <c:manualLayout>
                  <c:x val="-3.3883037076712801E-2"/>
                  <c:y val="6.48259773314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1FA-46B9-B2D9-5D8AAF1455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Sheet1!$B$3:$F$3</c:f>
              <c:numCache>
                <c:formatCode>0.00%</c:formatCode>
                <c:ptCount val="5"/>
                <c:pt idx="0">
                  <c:v>0.06</c:v>
                </c:pt>
                <c:pt idx="1">
                  <c:v>0.03</c:v>
                </c:pt>
                <c:pt idx="2">
                  <c:v>0.06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1FA-46B9-B2D9-5D8AAF1455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765440"/>
        <c:axId val="83039360"/>
      </c:lineChart>
      <c:catAx>
        <c:axId val="78765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467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fr-FR"/>
          </a:p>
        </c:txPr>
        <c:crossAx val="830393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303936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78765440"/>
        <c:crosses val="autoZero"/>
        <c:crossBetween val="between"/>
      </c:valAx>
      <c:spPr>
        <a:noFill/>
        <a:ln w="197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kern="0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hristineB\Desktop\back-e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/>
          <a:srcRect t="8046"/>
          <a:stretch/>
        </p:blipFill>
        <p:spPr>
          <a:xfrm>
            <a:off x="107504" y="5784670"/>
            <a:ext cx="3893338" cy="860783"/>
          </a:xfrm>
          <a:prstGeom prst="rect">
            <a:avLst/>
          </a:prstGeom>
        </p:spPr>
      </p:pic>
      <p:pic>
        <p:nvPicPr>
          <p:cNvPr id="14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6" y="5807185"/>
            <a:ext cx="3675882" cy="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02" y="0"/>
            <a:ext cx="91416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2743225" y="1806724"/>
            <a:ext cx="3636000" cy="31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216000" rIns="0" bIns="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4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THANK YOU!</a:t>
            </a:r>
          </a:p>
          <a:p>
            <a:pPr algn="l"/>
            <a:r>
              <a:rPr lang="en-GB" sz="24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 PARIBAS CARDIF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8, rue du Port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92728 Nanterre </a:t>
            </a:r>
            <a:r>
              <a:rPr lang="en-GB" sz="2000" b="0" i="0" u="none" strike="noStrike" baseline="0" noProof="0" dirty="0" err="1" smtClean="0">
                <a:solidFill>
                  <a:srgbClr val="FFFFFF"/>
                </a:solidFill>
                <a:latin typeface="+mj-lt"/>
              </a:rPr>
              <a:t>Cedex</a:t>
            </a:r>
            <a:endParaRPr lang="en-GB" sz="2000" b="0" i="0" u="none" strike="noStrike" baseline="0" noProof="0" dirty="0" smtClean="0">
              <a:solidFill>
                <a:srgbClr val="FFFFFF"/>
              </a:solidFill>
              <a:latin typeface="+mj-lt"/>
            </a:endParaRP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Tel.: +33 (0)1 41 42 83 00</a:t>
            </a:r>
          </a:p>
          <a:p>
            <a:pPr algn="l"/>
            <a:r>
              <a:rPr lang="en-GB" sz="3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bnpparibascardif.com</a:t>
            </a:r>
            <a:endParaRPr lang="en-GB" sz="3000" b="0" noProof="0" dirty="0" smtClean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75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1BCE7-48C5-4428-8256-16DCA2502AA9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Colours</a:t>
            </a:r>
            <a:endParaRPr lang="en-GB" noProof="0" dirty="0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08176" y="3761210"/>
            <a:ext cx="727075" cy="723906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115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908176" y="1552968"/>
            <a:ext cx="727075" cy="723904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220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3854451" y="1552968"/>
            <a:ext cx="727075" cy="723904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080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3854451" y="2657089"/>
            <a:ext cx="727075" cy="723904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3854451" y="3761210"/>
            <a:ext cx="727075" cy="723906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3854451" y="4865334"/>
            <a:ext cx="727075" cy="723906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125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050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5726114" y="1552968"/>
            <a:ext cx="727075" cy="723904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5726114" y="2657089"/>
            <a:ext cx="727075" cy="723904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115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5726114" y="3761210"/>
            <a:ext cx="727075" cy="723906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090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908176" y="4865334"/>
            <a:ext cx="727075" cy="723906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090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155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1908176" y="2657089"/>
            <a:ext cx="727075" cy="723904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195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5726114" y="4865334"/>
            <a:ext cx="727075" cy="723906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145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 userDrawn="1"/>
        </p:nvSpPr>
        <p:spPr bwMode="auto">
          <a:xfrm>
            <a:off x="7435851" y="4865334"/>
            <a:ext cx="727075" cy="723906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164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074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CO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C7AC7-F797-4918-87B5-CE092087EE80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 creation -Chart Tools / Design / Layout / Format</a:t>
            </a:r>
            <a:endParaRPr lang="en-GB" noProof="0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 userDrawn="1"/>
        </p:nvSpPr>
        <p:spPr>
          <a:xfrm>
            <a:off x="348711" y="934230"/>
            <a:ext cx="4062495" cy="11098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HOW TO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</a:t>
            </a:r>
            <a:r>
              <a:rPr lang="en-GB" sz="1100" b="1" u="sng" noProof="0" dirty="0" smtClean="0">
                <a:solidFill>
                  <a:schemeClr val="tx1"/>
                </a:solidFill>
              </a:rPr>
              <a:t>CREATE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CHARTS WITH BNPP STYLE </a:t>
            </a:r>
            <a:endParaRPr lang="en-GB" sz="1100" b="1" u="sng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create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your chart on this slide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copy/paste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on the right place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5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ATTENTION: Microsoft’s </a:t>
            </a:r>
            <a:r>
              <a:rPr lang="en-GB" sz="1000" b="0" u="none" noProof="0" dirty="0" err="1" smtClean="0">
                <a:solidFill>
                  <a:schemeClr val="tx1"/>
                </a:solidFill>
              </a:rPr>
              <a:t>ChartStyles</a:t>
            </a:r>
            <a:r>
              <a:rPr lang="en-GB" sz="1000" b="0" u="none" noProof="0" dirty="0" smtClean="0">
                <a:solidFill>
                  <a:schemeClr val="tx1"/>
                </a:solidFill>
              </a:rPr>
              <a:t> are not in  BNPP style. Don’t use them.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sp>
        <p:nvSpPr>
          <p:cNvPr id="41" name="Espace réservé du graphique 2"/>
          <p:cNvSpPr>
            <a:spLocks noGrp="1"/>
          </p:cNvSpPr>
          <p:nvPr>
            <p:ph type="chart" sz="quarter" idx="13"/>
          </p:nvPr>
        </p:nvSpPr>
        <p:spPr>
          <a:xfrm>
            <a:off x="4713876" y="1052736"/>
            <a:ext cx="4086672" cy="2641639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fr-FR" noProof="0" smtClean="0"/>
              <a:t>Cliquez sur l'icône pour ajouter un graphique</a:t>
            </a:r>
            <a:endParaRPr lang="en-GB" noProof="0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2555776" y="2296003"/>
            <a:ext cx="1855430" cy="15392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Right click on the chart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choose the part to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modify (area, axis, legend, ...)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use :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font size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fill colour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line colour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GB" sz="1000" b="1" u="none" noProof="0" dirty="0" smtClean="0">
                <a:solidFill>
                  <a:schemeClr val="tx1"/>
                </a:solidFill>
              </a:rPr>
              <a:t>Try on the chart below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8198" name="Picture 6" descr="http://cdn.solveyourtech.com/wp-content/uploads/2012/10/SAVE-EXCEL-CHART-AS-JPG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8" t="7984" r="3683" b="69809"/>
          <a:stretch/>
        </p:blipFill>
        <p:spPr bwMode="auto">
          <a:xfrm>
            <a:off x="319962" y="2296003"/>
            <a:ext cx="1996377" cy="4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 userDrawn="1"/>
        </p:nvCxnSpPr>
        <p:spPr>
          <a:xfrm flipH="1" flipV="1">
            <a:off x="2123728" y="2378944"/>
            <a:ext cx="504000" cy="288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6306705" y="4941168"/>
            <a:ext cx="576064" cy="432000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115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 userDrawn="1"/>
        </p:nvSpPr>
        <p:spPr bwMode="auto">
          <a:xfrm>
            <a:off x="4411206" y="4944039"/>
            <a:ext cx="576064" cy="432000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220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 userDrawn="1"/>
        </p:nvSpPr>
        <p:spPr bwMode="auto">
          <a:xfrm>
            <a:off x="5043260" y="4944039"/>
            <a:ext cx="576064" cy="432000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R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G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B 080</a:t>
            </a:r>
            <a:endParaRPr lang="en-GB" altLang="fr-FR" sz="800" noProof="0" dirty="0">
              <a:solidFill>
                <a:schemeClr val="tx2"/>
              </a:solidFill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 userDrawn="1"/>
        </p:nvSpPr>
        <p:spPr bwMode="auto">
          <a:xfrm>
            <a:off x="5043260" y="5513500"/>
            <a:ext cx="576064" cy="432000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6938759" y="4941168"/>
            <a:ext cx="576064" cy="432000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6938759" y="5513499"/>
            <a:ext cx="576064" cy="432000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125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050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 userDrawn="1"/>
        </p:nvSpPr>
        <p:spPr bwMode="auto">
          <a:xfrm>
            <a:off x="5682943" y="4944039"/>
            <a:ext cx="576064" cy="432000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 userDrawn="1"/>
        </p:nvSpPr>
        <p:spPr bwMode="auto">
          <a:xfrm>
            <a:off x="5682943" y="5513500"/>
            <a:ext cx="576064" cy="432000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115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 userDrawn="1"/>
        </p:nvSpPr>
        <p:spPr bwMode="auto">
          <a:xfrm>
            <a:off x="7578442" y="4941168"/>
            <a:ext cx="576064" cy="432000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090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 userDrawn="1"/>
        </p:nvSpPr>
        <p:spPr bwMode="auto">
          <a:xfrm>
            <a:off x="6306705" y="5513499"/>
            <a:ext cx="576064" cy="432000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090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155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 userDrawn="1"/>
        </p:nvSpPr>
        <p:spPr bwMode="auto">
          <a:xfrm>
            <a:off x="4411206" y="5513500"/>
            <a:ext cx="576064" cy="43200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195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 userDrawn="1"/>
        </p:nvSpPr>
        <p:spPr bwMode="auto">
          <a:xfrm>
            <a:off x="7578442" y="5513499"/>
            <a:ext cx="576064" cy="432000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145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 userDrawn="1"/>
        </p:nvSpPr>
        <p:spPr bwMode="auto">
          <a:xfrm>
            <a:off x="8226514" y="5517232"/>
            <a:ext cx="576064" cy="432000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164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074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1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10E1EF-2C8F-47EC-A03E-11339C5A7B28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</a:t>
            </a:r>
            <a:endParaRPr lang="en-GB" noProof="0" dirty="0"/>
          </a:p>
        </p:txBody>
      </p: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839788" y="1221194"/>
            <a:ext cx="34972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1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 userDrawn="1"/>
        </p:nvSpPr>
        <p:spPr bwMode="auto">
          <a:xfrm>
            <a:off x="5014913" y="121357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2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839788" y="377008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3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 userDrawn="1"/>
        </p:nvSpPr>
        <p:spPr bwMode="auto">
          <a:xfrm>
            <a:off x="839788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5014001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 userDrawn="1"/>
        </p:nvSpPr>
        <p:spPr bwMode="auto">
          <a:xfrm>
            <a:off x="839788" y="4130608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3589522"/>
              </p:ext>
            </p:extLst>
          </p:nvPr>
        </p:nvGraphicFramePr>
        <p:xfrm>
          <a:off x="5014001" y="1579855"/>
          <a:ext cx="3411537" cy="200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69278623"/>
              </p:ext>
            </p:extLst>
          </p:nvPr>
        </p:nvGraphicFramePr>
        <p:xfrm>
          <a:off x="1763688" y="3982304"/>
          <a:ext cx="221523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61386724"/>
              </p:ext>
            </p:extLst>
          </p:nvPr>
        </p:nvGraphicFramePr>
        <p:xfrm>
          <a:off x="1031347" y="1563691"/>
          <a:ext cx="3514981" cy="186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85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36F7A-52E5-4702-8A44-9E8B3AD6CE84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Tab</a:t>
            </a:r>
            <a:endParaRPr lang="en-GB" noProof="0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/>
          <p:cNvSpPr>
            <a:spLocks noChangeArrowheads="1"/>
          </p:cNvSpPr>
          <p:nvPr userDrawn="1"/>
        </p:nvSpPr>
        <p:spPr bwMode="auto">
          <a:xfrm>
            <a:off x="4075834" y="2363528"/>
            <a:ext cx="1368000" cy="279654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0" name="Rectangle 4"/>
          <p:cNvSpPr>
            <a:spLocks noChangeArrowheads="1"/>
          </p:cNvSpPr>
          <p:nvPr userDrawn="1"/>
        </p:nvSpPr>
        <p:spPr bwMode="auto">
          <a:xfrm>
            <a:off x="4067176" y="1561523"/>
            <a:ext cx="1368425" cy="72771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1" name="Rectangle 5"/>
          <p:cNvSpPr>
            <a:spLocks noChangeArrowheads="1"/>
          </p:cNvSpPr>
          <p:nvPr userDrawn="1"/>
        </p:nvSpPr>
        <p:spPr bwMode="auto">
          <a:xfrm>
            <a:off x="323528" y="236924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2" name="Rectangle 6"/>
          <p:cNvSpPr>
            <a:spLocks noChangeArrowheads="1"/>
          </p:cNvSpPr>
          <p:nvPr userDrawn="1"/>
        </p:nvSpPr>
        <p:spPr bwMode="auto">
          <a:xfrm>
            <a:off x="323528" y="309504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3" name="Rectangle 7"/>
          <p:cNvSpPr>
            <a:spLocks noChangeArrowheads="1"/>
          </p:cNvSpPr>
          <p:nvPr userDrawn="1"/>
        </p:nvSpPr>
        <p:spPr bwMode="auto">
          <a:xfrm>
            <a:off x="323528" y="382085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4" name="Rectangle 8"/>
          <p:cNvSpPr>
            <a:spLocks noChangeArrowheads="1"/>
          </p:cNvSpPr>
          <p:nvPr userDrawn="1"/>
        </p:nvSpPr>
        <p:spPr bwMode="auto">
          <a:xfrm>
            <a:off x="323528" y="454665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5" name="Rectangle 9"/>
          <p:cNvSpPr>
            <a:spLocks noChangeArrowheads="1"/>
          </p:cNvSpPr>
          <p:nvPr userDrawn="1"/>
        </p:nvSpPr>
        <p:spPr bwMode="auto">
          <a:xfrm>
            <a:off x="5543551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6" name="Rectangle 10"/>
          <p:cNvSpPr>
            <a:spLocks noChangeArrowheads="1"/>
          </p:cNvSpPr>
          <p:nvPr userDrawn="1"/>
        </p:nvSpPr>
        <p:spPr bwMode="auto">
          <a:xfrm>
            <a:off x="7019926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graphicFrame>
        <p:nvGraphicFramePr>
          <p:cNvPr id="47" name="Objet 4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3512586"/>
              </p:ext>
            </p:extLst>
          </p:nvPr>
        </p:nvGraphicFramePr>
        <p:xfrm>
          <a:off x="611560" y="1363628"/>
          <a:ext cx="7921699" cy="408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name="Feuille de calcul" r:id="rId3" imgW="7639089" imgH="3438450" progId="Excel.Sheet.8">
                  <p:embed/>
                </p:oleObj>
              </mc:Choice>
              <mc:Fallback>
                <p:oleObj name="Feuille de calcul" r:id="rId3" imgW="7639089" imgH="34384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63628"/>
                        <a:ext cx="7921699" cy="408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2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Titre Partie </a:t>
            </a:r>
          </a:p>
          <a:p>
            <a:pPr lvl="1"/>
            <a:r>
              <a:rPr lang="fr-FR" dirty="0" smtClean="0"/>
              <a:t>Titre 1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fr-FR" dirty="0" smtClean="0"/>
              <a:t>Slide sommaire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AC555A4-836B-4066-A661-5B3B00A26C54}" type="datetime1">
              <a:rPr lang="fr-FR" smtClean="0"/>
              <a:t>03/07/2019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Boost’IT – Processus autour de la PIC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44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593D83-570E-43A9-9057-231687903811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8711" y="4551717"/>
            <a:ext cx="2376264" cy="24543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r>
              <a:rPr lang="en-GB" sz="1400" noProof="0" dirty="0" smtClean="0">
                <a:solidFill>
                  <a:schemeClr val="bg1"/>
                </a:solidFill>
                <a:sym typeface="Wingdings 3"/>
              </a:rPr>
              <a:t>   </a:t>
            </a:r>
            <a:r>
              <a:rPr lang="en-GB" sz="1400" noProof="0" dirty="0" smtClean="0">
                <a:solidFill>
                  <a:schemeClr val="bg1"/>
                </a:solidFill>
              </a:rPr>
              <a:t>NOT TO DO</a:t>
            </a:r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endParaRPr lang="en-GB" sz="1800" noProof="0" dirty="0" smtClean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8710" y="332656"/>
            <a:ext cx="3719233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6213" indent="0" algn="l">
              <a:lnSpc>
                <a:spcPct val="120000"/>
              </a:lnSpc>
            </a:pPr>
            <a:r>
              <a:rPr lang="en-GB" sz="1200" b="1" u="sng" noProof="0" dirty="0" smtClean="0">
                <a:solidFill>
                  <a:schemeClr val="tx1"/>
                </a:solidFill>
              </a:rPr>
              <a:t>HOW TO INSERT A PICTURE</a:t>
            </a:r>
            <a:r>
              <a:rPr lang="en-GB" sz="1200" b="1" u="sng" baseline="0" noProof="0" dirty="0" smtClean="0">
                <a:solidFill>
                  <a:schemeClr val="tx1"/>
                </a:solidFill>
              </a:rPr>
              <a:t> ON A SLIDE WITH SEVERAL SHAPES</a:t>
            </a:r>
            <a:r>
              <a:rPr lang="en-GB" sz="1200" b="1" u="sng" noProof="0" dirty="0" smtClean="0">
                <a:solidFill>
                  <a:schemeClr val="tx1"/>
                </a:solidFill>
              </a:rPr>
              <a:t>?</a:t>
            </a:r>
          </a:p>
          <a:p>
            <a:pPr marL="176213" indent="0" algn="l">
              <a:lnSpc>
                <a:spcPct val="120000"/>
              </a:lnSpc>
            </a:pPr>
            <a:endParaRPr lang="en-GB" sz="1200" u="sng" noProof="0" dirty="0" smtClean="0">
              <a:solidFill>
                <a:schemeClr val="tx1"/>
              </a:solidFill>
            </a:endParaRP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</a:rPr>
              <a:t>View </a:t>
            </a: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 Slide Master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Choose slide Title with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Insert your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Right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click on picture, choose Send Backward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360363" marR="0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611313" algn="l"/>
              </a:tabLst>
              <a:defRPr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Delete the slide with text</a:t>
            </a:r>
            <a:br>
              <a:rPr lang="en-GB" sz="1200" u="none" noProof="0" dirty="0" smtClean="0">
                <a:solidFill>
                  <a:schemeClr val="tx1"/>
                </a:solidFill>
                <a:sym typeface="Wingdings 3"/>
              </a:rPr>
            </a:b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(just to show right place and size for the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picture)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To create many same slides with different pictures: 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copy/paste this slide and change the picture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  <a:tabLst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ATTENTION : do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not insert the picture with Format Background</a:t>
            </a: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67" y="332656"/>
            <a:ext cx="2736303" cy="7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4370069" y="1895934"/>
            <a:ext cx="4402901" cy="3846138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36" y="3356992"/>
            <a:ext cx="2769861" cy="205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759" y="4797152"/>
            <a:ext cx="1750168" cy="1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" y="0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4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6" y="5807185"/>
            <a:ext cx="3675882" cy="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4"/>
          <a:srcRect t="8046"/>
          <a:stretch/>
        </p:blipFill>
        <p:spPr>
          <a:xfrm>
            <a:off x="107504" y="5784670"/>
            <a:ext cx="3893338" cy="8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137313"/>
            <a:ext cx="8460000" cy="4739960"/>
          </a:xfrm>
        </p:spPr>
        <p:txBody>
          <a:bodyPr/>
          <a:lstStyle>
            <a:lvl1pPr>
              <a:defRPr/>
            </a:lvl1pPr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en-GB" noProof="0" dirty="0" smtClean="0"/>
              <a:t>Level 1</a:t>
            </a:r>
          </a:p>
          <a:p>
            <a:pPr lvl="1"/>
            <a:r>
              <a:rPr lang="en-GB" noProof="0" dirty="0" smtClean="0"/>
              <a:t>Level 2</a:t>
            </a:r>
          </a:p>
          <a:p>
            <a:pPr lvl="2"/>
            <a:r>
              <a:rPr lang="en-GB" noProof="0" dirty="0" smtClean="0"/>
              <a:t>Level 3</a:t>
            </a:r>
          </a:p>
          <a:p>
            <a:pPr lvl="3"/>
            <a:r>
              <a:rPr lang="en-GB" noProof="0" dirty="0" smtClean="0"/>
              <a:t>Level 4</a:t>
            </a:r>
          </a:p>
          <a:p>
            <a:pPr lvl="4"/>
            <a:r>
              <a:rPr lang="en-GB" noProof="0" dirty="0" smtClean="0"/>
              <a:t>Level 5</a:t>
            </a:r>
            <a:endParaRPr lang="en-GB" noProof="0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342578" y="116192"/>
            <a:ext cx="8460000" cy="7456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4" y="2161430"/>
            <a:ext cx="6183163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Part Title</a:t>
            </a:r>
            <a:endParaRPr lang="en-GB" noProof="0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681758"/>
            <a:ext cx="504000" cy="50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0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B0595-5493-475F-9515-54787B0206A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7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810E9CC-52DA-458A-88A0-558AD132AEE1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2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7B1DEF62-C6A7-4196-BF9F-7367D6F04089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Part Title</a:t>
            </a:r>
          </a:p>
          <a:p>
            <a:pPr lvl="1"/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56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A6579-B0A9-485A-80E2-3A4CF8670B72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A4072-2A1F-42DD-85BC-2847EF60E378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09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6192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578" y="1653183"/>
            <a:ext cx="8460000" cy="42240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ITPM Training Support</a:t>
            </a:r>
            <a:endParaRPr lang="en-GB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BBAD37-1C8F-429F-807B-2AB6A51E19DE}" type="datetime1">
              <a:rPr lang="en-US" smtClean="0"/>
              <a:t>7/3/2019</a:t>
            </a:fld>
            <a:endParaRPr lang="en-GB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en-GB" smtClean="0"/>
              <a:pPr>
                <a:defRPr/>
              </a:pPr>
              <a:t>‹N°›</a:t>
            </a:fld>
            <a:endParaRPr lang="en-GB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39552" y="6237312"/>
            <a:ext cx="2123728" cy="510623"/>
          </a:xfrm>
          <a:prstGeom prst="rect">
            <a:avLst/>
          </a:prstGeom>
        </p:spPr>
      </p:pic>
      <p:pic>
        <p:nvPicPr>
          <p:cNvPr id="11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66214"/>
            <a:ext cx="2343226" cy="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77" r:id="rId3"/>
    <p:sldLayoutId id="2147483663" r:id="rId4"/>
    <p:sldLayoutId id="2147483679" r:id="rId5"/>
    <p:sldLayoutId id="2147483675" r:id="rId6"/>
    <p:sldLayoutId id="2147483686" r:id="rId7"/>
    <p:sldLayoutId id="2147483666" r:id="rId8"/>
    <p:sldLayoutId id="2147483680" r:id="rId9"/>
    <p:sldLayoutId id="2147483681" r:id="rId10"/>
    <p:sldLayoutId id="2147483678" r:id="rId11"/>
    <p:sldLayoutId id="2147483682" r:id="rId12"/>
    <p:sldLayoutId id="2147483687" r:id="rId13"/>
    <p:sldLayoutId id="2147483683" r:id="rId14"/>
    <p:sldLayoutId id="2147483684" r:id="rId15"/>
    <p:sldLayoutId id="2147483688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ts val="200"/>
        </a:spcBef>
        <a:buClr>
          <a:schemeClr val="accent4"/>
        </a:buClr>
        <a:buSzPct val="100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9388" algn="l" defTabSz="914400" rtl="0" eaLnBrk="1" latinLnBrk="0" hangingPunct="1">
        <a:spcBef>
          <a:spcPts val="2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76213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58875" indent="-168275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ip-gitlab-assurance.is.echonet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r/v2" TargetMode="External"/><Relationship Id="rId2" Type="http://schemas.openxmlformats.org/officeDocument/2006/relationships/hyperlink" Target="https://ndpsoftware.com/git-cheatsheet.html#loc=workspac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r.atlassian.com/git/tutorials/comparing-workflows/gitflow-workflow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ip-nexus-assurance.is.echonet/repository/BNPPA_REF/com/bpc/cij/pm/BPC_CIJ_PACKAGE_MANAGER/1.2.3/BPC_CIJ_PACKAGE_MANAGER-1.2.3-prod.zi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404760"/>
            <a:ext cx="5328592" cy="647976"/>
          </a:xfrm>
        </p:spPr>
        <p:txBody>
          <a:bodyPr/>
          <a:lstStyle/>
          <a:p>
            <a:r>
              <a:rPr lang="fr-FR" dirty="0" smtClean="0"/>
              <a:t>SOT Support JAVA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Formation GIT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ZAIDI Mohamed </a:t>
            </a:r>
            <a:r>
              <a:rPr lang="en-GB" dirty="0" err="1" smtClean="0"/>
              <a:t>ali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 smtClean="0"/>
              <a:t>Seine </a:t>
            </a:r>
            <a:r>
              <a:rPr lang="fr-FR" dirty="0" err="1" smtClean="0"/>
              <a:t>way</a:t>
            </a:r>
            <a:r>
              <a:rPr lang="fr-FR" dirty="0" smtClean="0"/>
              <a:t> , Septembre 2018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Executer le fichier C:\</a:t>
            </a:r>
            <a:r>
              <a:rPr lang="fr-FR" dirty="0" smtClean="0"/>
              <a:t>APPS\IC\PortableGit\git-bash.exe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Version </a:t>
            </a:r>
            <a:r>
              <a:rPr lang="fr-FR" dirty="0"/>
              <a:t>de Git</a:t>
            </a:r>
          </a:p>
          <a:p>
            <a:r>
              <a:rPr lang="fr-FR" dirty="0"/>
              <a:t>	</a:t>
            </a:r>
            <a:r>
              <a:rPr lang="fr-FR" sz="1600" dirty="0"/>
              <a:t>git --version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actuelle</a:t>
            </a:r>
          </a:p>
          <a:p>
            <a:r>
              <a:rPr lang="fr-FR" dirty="0"/>
              <a:t>	</a:t>
            </a:r>
            <a:r>
              <a:rPr lang="fr-FR" sz="1600" dirty="0"/>
              <a:t>git config --list</a:t>
            </a:r>
          </a:p>
          <a:p>
            <a:r>
              <a:rPr lang="fr-FR" sz="1600" dirty="0"/>
              <a:t>	git config --list --global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jour de la configuration</a:t>
            </a:r>
          </a:p>
          <a:p>
            <a:r>
              <a:rPr lang="fr-FR" dirty="0" smtClean="0"/>
              <a:t>	</a:t>
            </a:r>
            <a:r>
              <a:rPr lang="fr-FR" sz="1600" dirty="0" smtClean="0"/>
              <a:t>git </a:t>
            </a:r>
            <a:r>
              <a:rPr lang="fr-FR" sz="1600" dirty="0"/>
              <a:t>config --global user.email « </a:t>
            </a:r>
            <a:r>
              <a:rPr lang="fr-FR" sz="1600" dirty="0" smtClean="0"/>
              <a:t>mohamedali.zaidi@externe.bnpparibas.com»</a:t>
            </a:r>
            <a:endParaRPr lang="fr-FR" sz="1600" dirty="0"/>
          </a:p>
          <a:p>
            <a:r>
              <a:rPr lang="fr-FR" sz="1600" dirty="0"/>
              <a:t>	git config --global user.name </a:t>
            </a:r>
            <a:r>
              <a:rPr lang="fr-FR" sz="1600" dirty="0" smtClean="0"/>
              <a:t>« Mohamed Ali ZAIDI »</a:t>
            </a:r>
            <a:endParaRPr lang="fr-FR" sz="1600" dirty="0"/>
          </a:p>
          <a:p>
            <a:r>
              <a:rPr lang="fr-FR" sz="1600" dirty="0"/>
              <a:t>	git config --global http.sslverify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Poste de travail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4428492" cy="23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6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URL : </a:t>
            </a:r>
            <a:r>
              <a:rPr lang="fr-FR" dirty="0" smtClean="0">
                <a:hlinkClick r:id="rId2"/>
              </a:rPr>
              <a:t>https://cip-gitlab-assurance.is.echonet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Connexion : mot de passe Annuaire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GITLAB, fonctionnalités pratiques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0828"/>
            <a:ext cx="7347739" cy="28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2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Acceuil/Projets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GITLAB, fonctionnalités pratiques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64804"/>
            <a:ext cx="8188037" cy="317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4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Navigation 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Groups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GITLAB, fonctionnalités pratiques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5" y="3681028"/>
            <a:ext cx="7166017" cy="173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3366373" cy="167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9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Projet 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GITLAB, fonctionnalités pratiques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0788"/>
            <a:ext cx="6611005" cy="435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3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810E9CC-52DA-458A-88A0-558AD132AEE1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15</a:t>
            </a:fld>
            <a:endParaRPr lang="en-GB" noProof="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375756" y="2600908"/>
            <a:ext cx="4392488" cy="745664"/>
          </a:xfrm>
        </p:spPr>
        <p:txBody>
          <a:bodyPr/>
          <a:lstStyle/>
          <a:p>
            <a:r>
              <a:rPr lang="fr-FR" dirty="0" smtClean="0"/>
              <a:t>Git en 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49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Objectif : Préparer une release de notre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La release contiendra les éléments suivants :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Correction des fautes d’orthographes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Ajout des nouvelles pages html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Correction à chaud des anomalies de production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01675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L’équipe sera organisée comme suit :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Deux master (Leader technique)</a:t>
            </a:r>
          </a:p>
          <a:p>
            <a:pPr marL="701675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Le reste de l’équipe seront des développeurs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Scénario d’exercice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12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Lancer l’éxecutable C:\</a:t>
            </a:r>
            <a:r>
              <a:rPr lang="fr-FR" dirty="0" smtClean="0">
                <a:sym typeface="Wingdings" panose="05000000000000000000" pitchFamily="2" charset="2"/>
              </a:rPr>
              <a:t>APPS\IC\GitExtensions\GitExtensions.exe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Appuyez sur « cloner un dépôt »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Clonage du dépôt distant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17</a:t>
            </a:fld>
            <a:endParaRPr lang="en-GB" noProof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01230"/>
            <a:ext cx="6292496" cy="408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9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Clonage du dépôt distant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18</a:t>
            </a:fld>
            <a:endParaRPr lang="en-GB" noProof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19303"/>
            <a:ext cx="6672994" cy="43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ccolade ouvrante 10"/>
          <p:cNvSpPr/>
          <p:nvPr/>
        </p:nvSpPr>
        <p:spPr>
          <a:xfrm>
            <a:off x="755576" y="1772816"/>
            <a:ext cx="540060" cy="2160000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111206" y="2600788"/>
            <a:ext cx="914400" cy="2520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Historique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14" name="Accolade ouvrante 13"/>
          <p:cNvSpPr/>
          <p:nvPr/>
        </p:nvSpPr>
        <p:spPr>
          <a:xfrm>
            <a:off x="755576" y="3932816"/>
            <a:ext cx="432048" cy="1584416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57200" y="426782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Informations</a:t>
            </a:r>
            <a:r>
              <a:rPr lang="fr-FR" sz="1200" dirty="0" smtClean="0">
                <a:solidFill>
                  <a:schemeClr val="accent4"/>
                </a:solidFill>
              </a:rPr>
              <a:t> </a:t>
            </a:r>
          </a:p>
          <a:p>
            <a:r>
              <a:rPr lang="fr-FR" sz="1200" dirty="0" smtClean="0">
                <a:solidFill>
                  <a:srgbClr val="C00000"/>
                </a:solidFill>
              </a:rPr>
              <a:t>sur le commit</a:t>
            </a:r>
            <a:endParaRPr lang="en-GB" sz="1200" dirty="0" smtClean="0">
              <a:solidFill>
                <a:srgbClr val="C00000"/>
              </a:solidFill>
            </a:endParaRPr>
          </a:p>
        </p:txBody>
      </p:sp>
      <p:sp>
        <p:nvSpPr>
          <p:cNvPr id="16" name="Flèche vers le bas 15"/>
          <p:cNvSpPr/>
          <p:nvPr/>
        </p:nvSpPr>
        <p:spPr>
          <a:xfrm>
            <a:off x="2879812" y="3537012"/>
            <a:ext cx="252028" cy="395804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203848" y="3284984"/>
            <a:ext cx="2556284" cy="2520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Fichiers impactés par le commit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19" name="Flèche gauche 18"/>
          <p:cNvSpPr/>
          <p:nvPr/>
        </p:nvSpPr>
        <p:spPr>
          <a:xfrm>
            <a:off x="3815916" y="3932816"/>
            <a:ext cx="288032" cy="216264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247964" y="3944689"/>
            <a:ext cx="2700300" cy="226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Console (remplace l’outil git-bash)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21" name="Flèche vers le haut 20"/>
          <p:cNvSpPr/>
          <p:nvPr/>
        </p:nvSpPr>
        <p:spPr>
          <a:xfrm>
            <a:off x="3491880" y="1772816"/>
            <a:ext cx="216024" cy="288032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3" name="Flèche vers le haut 22"/>
          <p:cNvSpPr/>
          <p:nvPr/>
        </p:nvSpPr>
        <p:spPr>
          <a:xfrm>
            <a:off x="3861098" y="1772816"/>
            <a:ext cx="242850" cy="632282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4" name="Flèche vers le haut 23"/>
          <p:cNvSpPr/>
          <p:nvPr/>
        </p:nvSpPr>
        <p:spPr>
          <a:xfrm>
            <a:off x="4308097" y="1789584"/>
            <a:ext cx="216024" cy="288032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5" name="Flèche vers le haut 24"/>
          <p:cNvSpPr/>
          <p:nvPr/>
        </p:nvSpPr>
        <p:spPr>
          <a:xfrm>
            <a:off x="4608004" y="1789584"/>
            <a:ext cx="216024" cy="615514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014650" y="2081062"/>
            <a:ext cx="585242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ajouter</a:t>
            </a:r>
            <a:endParaRPr lang="en-GB" sz="1400" b="1" dirty="0" smtClean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644280" y="2429272"/>
            <a:ext cx="585242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Commiter</a:t>
            </a:r>
            <a:endParaRPr lang="en-GB" sz="1100" b="1" dirty="0" smtClean="0">
              <a:solidFill>
                <a:srgbClr val="C0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028796" y="2097341"/>
            <a:ext cx="585242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récupérer</a:t>
            </a:r>
            <a:endParaRPr lang="en-GB" sz="1100" b="1" dirty="0" smtClean="0">
              <a:solidFill>
                <a:srgbClr val="C0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478542" y="2429272"/>
            <a:ext cx="585242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100" b="1" dirty="0" smtClean="0">
                <a:solidFill>
                  <a:srgbClr val="C00000"/>
                </a:solidFill>
              </a:rPr>
              <a:t>diffuser</a:t>
            </a:r>
            <a:endParaRPr lang="en-GB" sz="1400" b="1" dirty="0" smtClean="0">
              <a:solidFill>
                <a:srgbClr val="C00000"/>
              </a:solidFill>
            </a:endParaRPr>
          </a:p>
        </p:txBody>
      </p:sp>
      <p:sp>
        <p:nvSpPr>
          <p:cNvPr id="26" name="Flèche vers le haut 25"/>
          <p:cNvSpPr/>
          <p:nvPr/>
        </p:nvSpPr>
        <p:spPr>
          <a:xfrm>
            <a:off x="6120172" y="1789584"/>
            <a:ext cx="288032" cy="399490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120172" y="2405098"/>
            <a:ext cx="1512168" cy="2401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Liste des branches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Actions/Créer une branche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branches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19</a:t>
            </a:fld>
            <a:endParaRPr lang="en-GB" noProof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00808"/>
            <a:ext cx="4932548" cy="31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40149"/>
            <a:ext cx="2794947" cy="137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3"/>
          </p:nvPr>
        </p:nvSpPr>
        <p:spPr>
          <a:xfrm>
            <a:off x="1151620" y="1844824"/>
            <a:ext cx="7416352" cy="400235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Présentation de git</a:t>
            </a:r>
            <a:endParaRPr lang="fr-FR" sz="2400" dirty="0" smtClean="0"/>
          </a:p>
          <a:p>
            <a:r>
              <a:rPr lang="fr-FR" sz="2400" dirty="0" smtClean="0"/>
              <a:t>Installation de l’outil</a:t>
            </a:r>
            <a:endParaRPr lang="fr-FR" sz="2400" dirty="0" smtClean="0"/>
          </a:p>
          <a:p>
            <a:r>
              <a:rPr lang="fr-FR" sz="2400" dirty="0" smtClean="0"/>
              <a:t>Gitlab, fonctionalités pratiques</a:t>
            </a:r>
          </a:p>
          <a:p>
            <a:r>
              <a:rPr lang="fr-FR" sz="2400" dirty="0" smtClean="0"/>
              <a:t>TP : Git </a:t>
            </a:r>
            <a:r>
              <a:rPr lang="fr-FR" sz="2400" dirty="0" smtClean="0"/>
              <a:t>en action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AC555A4-836B-4066-A661-5B3B00A26C54}" type="datetime1">
              <a:rPr lang="fr-FR" smtClean="0"/>
              <a:t>03/07/2019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Boost’IT – Processus autour de la PIC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8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Créez un fichier html nommé « XXX.html » (XXX correspond à votre trigramme)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Commiter le fichier ajouté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des pages html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20</a:t>
            </a:fld>
            <a:endParaRPr lang="en-GB" noProof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08820"/>
            <a:ext cx="5800701" cy="423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èche vers le haut 6"/>
          <p:cNvSpPr/>
          <p:nvPr/>
        </p:nvSpPr>
        <p:spPr>
          <a:xfrm>
            <a:off x="1763688" y="3926634"/>
            <a:ext cx="180020" cy="294454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8" name="Flèche vers le haut 7"/>
          <p:cNvSpPr/>
          <p:nvPr/>
        </p:nvSpPr>
        <p:spPr>
          <a:xfrm>
            <a:off x="3491880" y="3926634"/>
            <a:ext cx="216024" cy="294454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86508" y="42210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Supprimer  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de la staged 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Area</a:t>
            </a:r>
            <a:endParaRPr lang="en-GB" sz="1200" b="1" dirty="0" smtClean="0">
              <a:solidFill>
                <a:srgbClr val="C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34680" y="423212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Ajouter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a la staged 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Area</a:t>
            </a:r>
            <a:endParaRPr lang="en-GB" sz="1200" b="1" dirty="0" smtClean="0">
              <a:solidFill>
                <a:srgbClr val="C00000"/>
              </a:solidFill>
            </a:endParaRPr>
          </a:p>
        </p:txBody>
      </p:sp>
      <p:sp>
        <p:nvSpPr>
          <p:cNvPr id="10" name="Flèche vers le bas 9"/>
          <p:cNvSpPr/>
          <p:nvPr/>
        </p:nvSpPr>
        <p:spPr>
          <a:xfrm>
            <a:off x="4175956" y="4354252"/>
            <a:ext cx="200050" cy="324036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3599892" y="4898014"/>
            <a:ext cx="405780" cy="158316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6084168" y="4548885"/>
            <a:ext cx="252028" cy="280882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39988" y="4898014"/>
            <a:ext cx="914400" cy="4031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Commiter 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et pousser</a:t>
            </a:r>
            <a:endParaRPr lang="en-GB" sz="1200" b="1" dirty="0" smtClean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57514" y="4073860"/>
            <a:ext cx="914400" cy="2803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Commiter</a:t>
            </a:r>
            <a:endParaRPr lang="en-GB" sz="1200" b="1" dirty="0" smtClean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756194" y="4084899"/>
            <a:ext cx="914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rgbClr val="C00000"/>
                </a:solidFill>
              </a:rPr>
              <a:t>Message de</a:t>
            </a:r>
            <a:br>
              <a:rPr lang="fr-FR" sz="1200" b="1" dirty="0" smtClean="0">
                <a:solidFill>
                  <a:srgbClr val="C00000"/>
                </a:solidFill>
              </a:rPr>
            </a:br>
            <a:r>
              <a:rPr lang="fr-FR" sz="1200" b="1" dirty="0" smtClean="0">
                <a:solidFill>
                  <a:srgbClr val="C00000"/>
                </a:solidFill>
              </a:rPr>
              <a:t>commit</a:t>
            </a:r>
            <a:endParaRPr lang="en-GB" sz="1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Actions\Pousser(Push)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Renseignez la branche distante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Appuyez sur « Pousser »</a:t>
            </a:r>
          </a:p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Pousser vers un dépôt distant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21</a:t>
            </a:fld>
            <a:endParaRPr lang="en-GB" noProof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8410"/>
            <a:ext cx="5616624" cy="365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2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Allez vers gitlab et sélectionnez la branche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Appuyez sur « Create merge request »</a:t>
            </a:r>
          </a:p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Remplir le formulaire de la merge request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Merger (merge requests)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22</a:t>
            </a:fld>
            <a:endParaRPr lang="en-GB" noProof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2836"/>
            <a:ext cx="8548621" cy="223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7236296" y="2060848"/>
            <a:ext cx="468052" cy="216024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Merger (merge requests)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23</a:t>
            </a:fld>
            <a:endParaRPr lang="en-GB" noProof="0" dirty="0"/>
          </a:p>
        </p:txBody>
      </p:sp>
      <p:sp>
        <p:nvSpPr>
          <p:cNvPr id="7" name="Flèche droite 6"/>
          <p:cNvSpPr/>
          <p:nvPr/>
        </p:nvSpPr>
        <p:spPr>
          <a:xfrm>
            <a:off x="7236296" y="2060848"/>
            <a:ext cx="468052" cy="216024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994656"/>
            <a:ext cx="7536992" cy="51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èche gauche 8"/>
          <p:cNvSpPr/>
          <p:nvPr/>
        </p:nvSpPr>
        <p:spPr>
          <a:xfrm>
            <a:off x="3635896" y="4833156"/>
            <a:ext cx="288032" cy="144016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0" name="Flèche gauche 9"/>
          <p:cNvSpPr/>
          <p:nvPr/>
        </p:nvSpPr>
        <p:spPr>
          <a:xfrm>
            <a:off x="4303111" y="5121188"/>
            <a:ext cx="324036" cy="144016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1" name="Flèche gauche 10"/>
          <p:cNvSpPr/>
          <p:nvPr/>
        </p:nvSpPr>
        <p:spPr>
          <a:xfrm>
            <a:off x="4303111" y="3717032"/>
            <a:ext cx="324036" cy="144016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1383768" y="1582298"/>
            <a:ext cx="360040" cy="180020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1129476" y="2276872"/>
            <a:ext cx="324036" cy="216024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7405" y="1549706"/>
            <a:ext cx="396044" cy="2085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Titre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9511" y="2272972"/>
            <a:ext cx="895915" cy="2199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Description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788024" y="3656672"/>
            <a:ext cx="895915" cy="2199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Affectation</a:t>
            </a:r>
            <a:endParaRPr lang="en-GB" sz="1400" dirty="0" smtClean="0">
              <a:solidFill>
                <a:schemeClr val="accent4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44509" y="4833156"/>
            <a:ext cx="1319579" cy="1819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Branche source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691908" y="5135688"/>
            <a:ext cx="1319579" cy="1819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Branche cible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Accepter une merge request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24</a:t>
            </a:fld>
            <a:endParaRPr lang="en-GB" noProof="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6084676" cy="509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èche droite 1"/>
          <p:cNvSpPr/>
          <p:nvPr/>
        </p:nvSpPr>
        <p:spPr>
          <a:xfrm>
            <a:off x="1115616" y="2816932"/>
            <a:ext cx="468052" cy="180020"/>
          </a:xfrm>
          <a:prstGeom prst="righ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8" name="Flèche vers le haut 7"/>
          <p:cNvSpPr/>
          <p:nvPr/>
        </p:nvSpPr>
        <p:spPr>
          <a:xfrm>
            <a:off x="5472100" y="1268760"/>
            <a:ext cx="288032" cy="360040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Merge request avec conflit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25</a:t>
            </a:fld>
            <a:endParaRPr lang="en-GB" noProof="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4724"/>
            <a:ext cx="8125439" cy="317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2 solutions :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Faire le merge localement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Résoudre le conflit sur GITLAB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2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des conflit sur GITLAB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26</a:t>
            </a:fld>
            <a:endParaRPr lang="en-GB" noProof="0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44724"/>
            <a:ext cx="7809372" cy="364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lèche vers le bas 7"/>
          <p:cNvSpPr/>
          <p:nvPr/>
        </p:nvSpPr>
        <p:spPr>
          <a:xfrm>
            <a:off x="6444208" y="1628800"/>
            <a:ext cx="252028" cy="288032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" name="Flèche vers le bas 8"/>
          <p:cNvSpPr/>
          <p:nvPr/>
        </p:nvSpPr>
        <p:spPr>
          <a:xfrm>
            <a:off x="7128284" y="1628800"/>
            <a:ext cx="252028" cy="288032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1583668" y="4365104"/>
            <a:ext cx="468052" cy="222350"/>
          </a:xfrm>
          <a:prstGeom prst="right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012160" y="2766089"/>
            <a:ext cx="1836712" cy="223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 smtClean="0">
                <a:solidFill>
                  <a:srgbClr val="C00000"/>
                </a:solidFill>
              </a:rPr>
              <a:t>Changements source</a:t>
            </a:r>
            <a:endParaRPr lang="en-GB" sz="1600" dirty="0" smtClean="0">
              <a:solidFill>
                <a:srgbClr val="C0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209928" y="3189614"/>
            <a:ext cx="1836712" cy="2234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 smtClean="0">
                <a:solidFill>
                  <a:srgbClr val="C00000"/>
                </a:solidFill>
              </a:rPr>
              <a:t>Changements cible</a:t>
            </a:r>
            <a:endParaRPr lang="en-GB" sz="1600" dirty="0" smtClean="0">
              <a:solidFill>
                <a:srgbClr val="C00000"/>
              </a:solidFill>
            </a:endParaRPr>
          </a:p>
        </p:txBody>
      </p:sp>
      <p:sp>
        <p:nvSpPr>
          <p:cNvPr id="13" name="Flèche vers le haut 12"/>
          <p:cNvSpPr/>
          <p:nvPr/>
        </p:nvSpPr>
        <p:spPr>
          <a:xfrm>
            <a:off x="8064388" y="2754086"/>
            <a:ext cx="180020" cy="170858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4" name="Flèche vers le haut 13"/>
          <p:cNvSpPr/>
          <p:nvPr/>
        </p:nvSpPr>
        <p:spPr>
          <a:xfrm>
            <a:off x="8064388" y="3188607"/>
            <a:ext cx="180020" cy="186738"/>
          </a:xfrm>
          <a:prstGeom prst="up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des conflits en local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27</a:t>
            </a:fld>
            <a:endParaRPr lang="en-GB" noProof="0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16" name="Espace réservé du contenu 1"/>
          <p:cNvSpPr txBox="1">
            <a:spLocks/>
          </p:cNvSpPr>
          <p:nvPr/>
        </p:nvSpPr>
        <p:spPr>
          <a:xfrm>
            <a:off x="330585" y="1018481"/>
            <a:ext cx="8479050" cy="491997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Actions\Fusionner les branches</a:t>
            </a:r>
          </a:p>
          <a:p>
            <a:pPr marL="179387" lvl="1" indent="0">
              <a:buFont typeface="Wingdings" panose="05000000000000000000" pitchFamily="2" charset="2"/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482713"/>
            <a:ext cx="6640531" cy="430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èche gauche 1"/>
          <p:cNvSpPr/>
          <p:nvPr/>
        </p:nvSpPr>
        <p:spPr>
          <a:xfrm>
            <a:off x="7308304" y="2240868"/>
            <a:ext cx="324036" cy="180020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7" name="Flèche gauche 6"/>
          <p:cNvSpPr/>
          <p:nvPr/>
        </p:nvSpPr>
        <p:spPr>
          <a:xfrm>
            <a:off x="5220072" y="2420888"/>
            <a:ext cx="288032" cy="234026"/>
          </a:xfrm>
          <a:prstGeom prst="left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92150" y="2330878"/>
            <a:ext cx="1244345" cy="2070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Branche source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508104" y="2447891"/>
            <a:ext cx="1244345" cy="2070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Branche cible</a:t>
            </a:r>
            <a:endParaRPr lang="en-GB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des conflits en local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28</a:t>
            </a:fld>
            <a:endParaRPr lang="en-GB" noProof="0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323528" y="1137312"/>
            <a:ext cx="8479050" cy="4919979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16" name="Espace réservé du contenu 1"/>
          <p:cNvSpPr txBox="1">
            <a:spLocks/>
          </p:cNvSpPr>
          <p:nvPr/>
        </p:nvSpPr>
        <p:spPr>
          <a:xfrm>
            <a:off x="330585" y="1018481"/>
            <a:ext cx="8479050" cy="491997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Une fois le conflit résolu en local et pousser sur le dépôt centrale, la merge request peut etre accéptée sur GITLAB</a:t>
            </a:r>
          </a:p>
          <a:p>
            <a:pPr marL="179387" lvl="1" indent="0">
              <a:buFont typeface="Wingdings" panose="05000000000000000000" pitchFamily="2" charset="2"/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5" y="2016593"/>
            <a:ext cx="7313609" cy="293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0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CLONE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Clonage du dépôt distant</a:t>
            </a:r>
          </a:p>
          <a:p>
            <a:r>
              <a:rPr lang="fr-FR" dirty="0"/>
              <a:t>	git clone « lien vers le dépôt »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Affichage du statut du dépôt local</a:t>
            </a:r>
          </a:p>
          <a:p>
            <a:r>
              <a:rPr lang="fr-FR" dirty="0"/>
              <a:t>	git status</a:t>
            </a:r>
          </a:p>
          <a:p>
            <a:r>
              <a:rPr lang="fr-FR" dirty="0"/>
              <a:t>	git status </a:t>
            </a:r>
            <a:r>
              <a:rPr lang="fr-FR" dirty="0" smtClean="0"/>
              <a:t>–s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ADD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des fichiers dans le systéme Git</a:t>
            </a:r>
          </a:p>
          <a:p>
            <a:r>
              <a:rPr lang="fr-FR" dirty="0"/>
              <a:t>	git add « nom du fichier »</a:t>
            </a:r>
          </a:p>
          <a:p>
            <a:r>
              <a:rPr lang="fr-FR" dirty="0"/>
              <a:t>	git add .  (Tous les fichiers)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Sauvegarde des fichiers sur le dépôt local</a:t>
            </a:r>
          </a:p>
          <a:p>
            <a:r>
              <a:rPr lang="fr-FR" dirty="0"/>
              <a:t>	git commit –m « message du commit »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Ligne de commande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3"/>
          </p:nvPr>
        </p:nvSpPr>
        <p:spPr>
          <a:xfrm>
            <a:off x="1151620" y="1844824"/>
            <a:ext cx="7416352" cy="400235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14h=&gt;15h30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Objectifs de la 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Qu’est ce que git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Poste de travail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Gitlab, fonctionalités </a:t>
            </a:r>
            <a:r>
              <a:rPr lang="fr-FR" sz="1800" dirty="0" smtClean="0"/>
              <a:t>pratiques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 smtClean="0"/>
              <a:t>15h30=&gt;15h45</a:t>
            </a: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 smtClean="0"/>
              <a:t>Pause café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15h45=&gt;17h30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/>
              <a:t>Git en 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Chronogramme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AC555A4-836B-4066-A661-5B3B00A26C54}" type="datetime1">
              <a:rPr lang="fr-FR" smtClean="0"/>
              <a:t>03/07/2019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Boost’IT – Processus autour de la PIC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5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PUSH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Sauvegarde des fichiers sur le dépôt distant</a:t>
            </a:r>
          </a:p>
          <a:p>
            <a:r>
              <a:rPr lang="fr-FR" dirty="0"/>
              <a:t>	git push origin </a:t>
            </a:r>
            <a:r>
              <a:rPr lang="fr-FR" dirty="0" smtClean="0"/>
              <a:t>master</a:t>
            </a:r>
          </a:p>
          <a:p>
            <a:endParaRPr lang="fr-FR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BRANCH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 des branches locales</a:t>
            </a:r>
          </a:p>
          <a:p>
            <a:pPr marL="0" lvl="1" indent="0">
              <a:buClr>
                <a:schemeClr val="accent4"/>
              </a:buClr>
              <a:buSzPct val="100000"/>
              <a:buNone/>
            </a:pPr>
            <a:r>
              <a:rPr lang="fr-FR" dirty="0"/>
              <a:t>	git branch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 de toutes les branches (locales/distantes)</a:t>
            </a:r>
          </a:p>
          <a:p>
            <a:pPr marL="0" lvl="1" indent="0">
              <a:buClr>
                <a:schemeClr val="accent4"/>
              </a:buClr>
              <a:buSzPct val="100000"/>
              <a:buNone/>
            </a:pPr>
            <a:r>
              <a:rPr lang="fr-FR" dirty="0"/>
              <a:t>	git branch -a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branche</a:t>
            </a:r>
          </a:p>
          <a:p>
            <a:pPr marL="0" lvl="1" indent="0">
              <a:buClr>
                <a:schemeClr val="accent4"/>
              </a:buClr>
              <a:buSzPct val="100000"/>
              <a:buNone/>
            </a:pPr>
            <a:r>
              <a:rPr lang="fr-FR" dirty="0"/>
              <a:t>	git checkout –b « nom de la branche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Pointer vers une autre branche</a:t>
            </a:r>
          </a:p>
          <a:p>
            <a:pPr lvl="1" indent="0">
              <a:buNone/>
            </a:pPr>
            <a:r>
              <a:rPr lang="fr-FR" dirty="0"/>
              <a:t>	git checkout « nom de la branche »</a:t>
            </a:r>
          </a:p>
          <a:p>
            <a:pPr lvl="1" indent="0">
              <a:buNone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Envoyer la branche vers le dépôt distant</a:t>
            </a:r>
          </a:p>
          <a:p>
            <a:r>
              <a:rPr lang="fr-FR" dirty="0"/>
              <a:t>	git push origin « nom de la branche distante »</a:t>
            </a:r>
            <a:endParaRPr lang="en-GB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Ligne de commande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30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21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https://ndpsoftware.com/git-cheatsheet.html#loc=workspace</a:t>
            </a:r>
            <a:r>
              <a:rPr lang="fr-FR" dirty="0" smtClean="0"/>
              <a:t>;</a:t>
            </a:r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git-scm.com/book/fr/v2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fr.atlassian.com/git/tutorials/comparing-workflows/gitflow-workflow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liens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31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642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8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Présentation de GIT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Histoire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Concepts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Comparison avec les autres outils de versionning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Préparation de l’environement de travail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Téléchargement/Installation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Configuration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Découvrir GITLAB</a:t>
            </a:r>
            <a:endParaRPr lang="fr-FR" dirty="0"/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Interface graphique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Utilité et avantages</a:t>
            </a:r>
            <a:endParaRPr lang="fr-FR" dirty="0"/>
          </a:p>
          <a:p>
            <a:pPr marL="644525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Vie courante avec GIT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Méthodes de travail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Bonnes pratiques / Reflexes</a:t>
            </a:r>
            <a:endParaRPr lang="fr-FR" dirty="0"/>
          </a:p>
          <a:p>
            <a:pPr marL="644525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 la formation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97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Qu’est-ce que c’est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Logiciel </a:t>
            </a:r>
            <a:r>
              <a:rPr lang="fr-FR" sz="1800" dirty="0" smtClean="0"/>
              <a:t>de gestion de </a:t>
            </a:r>
            <a:r>
              <a:rPr lang="fr-FR" sz="1800" dirty="0" smtClean="0"/>
              <a:t>version (</a:t>
            </a:r>
            <a:r>
              <a:rPr lang="fr-FR" sz="1800" b="1" dirty="0" smtClean="0"/>
              <a:t>VCS</a:t>
            </a:r>
            <a:r>
              <a:rPr lang="fr-FR" sz="1800" dirty="0" smtClean="0"/>
              <a:t> pour Version Control System)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Système </a:t>
            </a:r>
            <a:r>
              <a:rPr lang="fr-FR" sz="1800" dirty="0"/>
              <a:t>qui enregistre l’</a:t>
            </a:r>
            <a:r>
              <a:rPr lang="fr-FR" sz="1800" b="1" dirty="0"/>
              <a:t>évolution</a:t>
            </a:r>
            <a:r>
              <a:rPr lang="fr-FR" sz="1800" dirty="0"/>
              <a:t> d’un fichier ou d’un ensemble de fichiers au cours du </a:t>
            </a:r>
            <a:r>
              <a:rPr lang="fr-FR" sz="1800" dirty="0"/>
              <a:t>temps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Git est système </a:t>
            </a:r>
            <a:r>
              <a:rPr lang="fr-FR" sz="1800" b="1" dirty="0" smtClean="0"/>
              <a:t>distribué</a:t>
            </a:r>
            <a:r>
              <a:rPr lang="fr-FR" sz="1800" dirty="0" smtClean="0"/>
              <a:t> ou </a:t>
            </a:r>
            <a:r>
              <a:rPr lang="fr-FR" sz="1800" b="1" dirty="0" smtClean="0"/>
              <a:t>décentralisé</a:t>
            </a:r>
            <a:r>
              <a:rPr lang="fr-FR" sz="1800" dirty="0" smtClean="0"/>
              <a:t> contrairement à CVS ou </a:t>
            </a:r>
            <a:r>
              <a:rPr lang="fr-FR" sz="1800" dirty="0"/>
              <a:t>SVN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Créé en 2005 par </a:t>
            </a:r>
            <a:r>
              <a:rPr lang="fr-FR" sz="2000" b="1" dirty="0"/>
              <a:t>Linus </a:t>
            </a:r>
            <a:r>
              <a:rPr lang="fr-FR" sz="2000" b="1" dirty="0" err="1"/>
              <a:t>Torvalds</a:t>
            </a:r>
            <a:r>
              <a:rPr lang="fr-FR" sz="2000" b="1" dirty="0"/>
              <a:t> </a:t>
            </a:r>
            <a:r>
              <a:rPr lang="fr-FR" sz="2000" dirty="0"/>
              <a:t>pour gérer les sources du noyau </a:t>
            </a:r>
            <a:r>
              <a:rPr lang="fr-FR" sz="2000" dirty="0" smtClean="0"/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Avantages </a:t>
            </a:r>
            <a:r>
              <a:rPr lang="fr-FR" sz="2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742950" lvl="2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Travail sur différentes parties de l'application sans impacter les autres</a:t>
            </a:r>
          </a:p>
          <a:p>
            <a:pPr marL="742950" lvl="2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Interdit l’écrasement des changements de </a:t>
            </a:r>
            <a:r>
              <a:rPr lang="fr-FR" sz="1800" dirty="0" smtClean="0">
                <a:solidFill>
                  <a:schemeClr val="tx1"/>
                </a:solidFill>
              </a:rPr>
              <a:t>chacun</a:t>
            </a:r>
          </a:p>
          <a:p>
            <a:pPr marL="742950" lvl="2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Permet de travailler hors connexion</a:t>
            </a:r>
            <a:endParaRPr lang="fr-FR" sz="1800" dirty="0">
              <a:solidFill>
                <a:schemeClr val="tx1"/>
              </a:solidFill>
            </a:endParaRPr>
          </a:p>
          <a:p>
            <a:endParaRPr lang="fr-FR" sz="2000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Git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7/4/2019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32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Git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7/4/2019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pic>
        <p:nvPicPr>
          <p:cNvPr id="10" name="Picture 2" descr="C:\Zaidi\Git\Formation\git_sv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365" y="848585"/>
            <a:ext cx="3834426" cy="2116169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624979" y="3279773"/>
            <a:ext cx="7928346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/>
              <a:t>Apports de Git sur les autres VCS</a:t>
            </a:r>
          </a:p>
          <a:p>
            <a:pPr marL="285750" indent="-285750">
              <a:spcBef>
                <a:spcPts val="200"/>
              </a:spcBef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742950" lvl="1" indent="-285750">
              <a:spcBef>
                <a:spcPts val="200"/>
              </a:spcBef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/>
              <a:t>Copie du dépôt sur chaque poste (=Sauvegarde)</a:t>
            </a:r>
          </a:p>
          <a:p>
            <a:pPr marL="742950" lvl="1" indent="-285750">
              <a:spcBef>
                <a:spcPts val="200"/>
              </a:spcBef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/>
              <a:t>Dépôts décentralisés (=Tolérance </a:t>
            </a:r>
            <a:r>
              <a:rPr lang="fr-FR" sz="2000" dirty="0"/>
              <a:t>aux </a:t>
            </a:r>
            <a:r>
              <a:rPr lang="fr-FR" sz="2000" dirty="0" smtClean="0"/>
              <a:t>pannes)</a:t>
            </a:r>
          </a:p>
          <a:p>
            <a:pPr marL="742950" lvl="1" indent="-285750">
              <a:spcBef>
                <a:spcPts val="200"/>
              </a:spcBef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/>
              <a:t>Mode hors connexion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985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Mecanisme de partage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Git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7/4/2019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912877"/>
            <a:ext cx="4914490" cy="363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3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git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45254"/>
              </p:ext>
            </p:extLst>
          </p:nvPr>
        </p:nvGraphicFramePr>
        <p:xfrm>
          <a:off x="467544" y="1160748"/>
          <a:ext cx="8244915" cy="466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309">
                <a:tc>
                  <a:txBody>
                    <a:bodyPr/>
                    <a:lstStyle/>
                    <a:p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SVN</a:t>
                      </a:r>
                      <a:endParaRPr lang="en-GB" sz="1200" b="0" dirty="0" smtClean="0"/>
                    </a:p>
                    <a:p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/>
                        <a:t>Git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Versionning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Centralisé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Décentralisé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Dépôt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</a:rPr>
                        <a:t>Un 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dépôt central dans lequel les copies de travail sont créées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copies de dépôt, présentes localement, dans lesquelles il est possible de travailler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Droit d’accès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Basé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sur le </a:t>
                      </a:r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chemin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Pour le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répertoire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complet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Suivi des modifications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Enregistre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Enregistre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r>
                        <a:rPr lang="fr-FR" sz="1200" baseline="0" dirty="0" smtClean="0">
                          <a:solidFill>
                            <a:schemeClr val="tx1"/>
                          </a:solidFill>
                        </a:rPr>
                        <a:t> de modifications des données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 seulement dans le dépôt. Les copies de travail ne contiennent que la version la plus récente.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dépôt et les copies de travail contiennent l’historique complet.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701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Connectivité au réseau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 </a:t>
                      </a:r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tous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GB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accès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Nécessaire seulement pour réaliser une synchronisation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Télécharger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cip-nexus-assurance.is.echonet/repository/BNPPA_REF/com/bpc/cij/pm/BPC_CIJ_PACKAGE_MANAGER/1.2.3/BPC_CIJ_PACKAGE_MANAGER-1.2.3-prod.zip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Déziper le dossier package-manager dans C:\APPS\ic</a:t>
            </a:r>
            <a:r>
              <a:rPr lang="fr-FR" dirty="0" smtClean="0"/>
              <a:t>\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Executer le C:\</a:t>
            </a:r>
            <a:r>
              <a:rPr lang="en-GB" dirty="0" smtClean="0"/>
              <a:t>APPS\ic\package-manager\pmi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Installer GitExtensions(21) et PortableGit(39)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Poste de travail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7/3/2019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434519"/>
            <a:ext cx="8572198" cy="205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NPPcorpo_43_dev_FR[1]">
  <a:themeElements>
    <a:clrScheme name="BNPP-XL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'you Document" ma:contentTypeID="0x01010003105059DC6740CD949057862E120DEC00F836FE1FEF19FD4097949331F2E78626" ma:contentTypeVersion="1" ma:contentTypeDescription="Create a new document in this library" ma:contentTypeScope="" ma:versionID="435dca37718be1035256b0a541c3cd2d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3c11eee0d542004c4a7d729835418c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0D9E69-BEC3-48F9-BC66-EC599419976A}">
  <ds:schemaRefs>
    <ds:schemaRef ds:uri="http://schemas.microsoft.com/sharepoint/v4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8D6948-9A95-45B7-BB13-AA036258D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C0D5E6-CDD2-4F81-A577-94095120B3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BNPPcorpo_43_dev_FR[1]</Template>
  <TotalTime>20159</TotalTime>
  <Words>812</Words>
  <Application>Microsoft Office PowerPoint</Application>
  <PresentationFormat>Affichage à l'écran (4:3)</PresentationFormat>
  <Paragraphs>388</Paragraphs>
  <Slides>32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0" baseType="lpstr">
      <vt:lpstr>Arial</vt:lpstr>
      <vt:lpstr>Arial Narrow</vt:lpstr>
      <vt:lpstr>Calibri</vt:lpstr>
      <vt:lpstr>Courier New</vt:lpstr>
      <vt:lpstr>Wingdings</vt:lpstr>
      <vt:lpstr>Wingdings 3</vt:lpstr>
      <vt:lpstr>BNPPcorpo_43_dev_FR[1]</vt:lpstr>
      <vt:lpstr>Feuille de calcul</vt:lpstr>
      <vt:lpstr>SOT Support JAVA</vt:lpstr>
      <vt:lpstr>SOMMAIRE</vt:lpstr>
      <vt:lpstr>Chronogramme</vt:lpstr>
      <vt:lpstr>Objectifs de la formation</vt:lpstr>
      <vt:lpstr>Présentation de Git</vt:lpstr>
      <vt:lpstr>Présentation de Git</vt:lpstr>
      <vt:lpstr>Présentation de Git</vt:lpstr>
      <vt:lpstr>Qu’est ce que git ?</vt:lpstr>
      <vt:lpstr>Poste de travail</vt:lpstr>
      <vt:lpstr>Poste de travail</vt:lpstr>
      <vt:lpstr>GITLAB, fonctionnalités pratiques</vt:lpstr>
      <vt:lpstr>GITLAB, fonctionnalités pratiques</vt:lpstr>
      <vt:lpstr>GITLAB, fonctionnalités pratiques</vt:lpstr>
      <vt:lpstr>GITLAB, fonctionnalités pratiques</vt:lpstr>
      <vt:lpstr>Git en action</vt:lpstr>
      <vt:lpstr>Scénario d’exercice</vt:lpstr>
      <vt:lpstr>Clonage du dépôt distant</vt:lpstr>
      <vt:lpstr>Clonage du dépôt distant</vt:lpstr>
      <vt:lpstr>Création des branches</vt:lpstr>
      <vt:lpstr>Ajout des pages html</vt:lpstr>
      <vt:lpstr>Pousser vers un dépôt distant</vt:lpstr>
      <vt:lpstr>Merger (merge requests)</vt:lpstr>
      <vt:lpstr>Merger (merge requests)</vt:lpstr>
      <vt:lpstr>Accepter une merge request</vt:lpstr>
      <vt:lpstr>Merge request avec conflit</vt:lpstr>
      <vt:lpstr>Résolution des conflit sur GITLAB</vt:lpstr>
      <vt:lpstr>Résolution des conflits en local</vt:lpstr>
      <vt:lpstr>Résolution des conflits en local</vt:lpstr>
      <vt:lpstr>Ligne de commande</vt:lpstr>
      <vt:lpstr>Ligne de commande</vt:lpstr>
      <vt:lpstr>Quelques liens utils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Natalia MAHOLANYIOVA</dc:creator>
  <cp:lastModifiedBy>DIALLO Abdourahime</cp:lastModifiedBy>
  <cp:revision>984</cp:revision>
  <cp:lastPrinted>2015-02-25T12:09:14Z</cp:lastPrinted>
  <dcterms:created xsi:type="dcterms:W3CDTF">2015-06-19T14:14:32Z</dcterms:created>
  <dcterms:modified xsi:type="dcterms:W3CDTF">2019-07-04T10:15:10Z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0x01010003105059DC6740CD949057862E120DEC00F836FE1FEF19FD4097949331F2E78626</vt:lpwstr>
  </property>
</Properties>
</file>