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2" r:id="rId5"/>
    <p:sldId id="257" r:id="rId6"/>
    <p:sldId id="280" r:id="rId7"/>
    <p:sldId id="277" r:id="rId8"/>
    <p:sldId id="278" r:id="rId9"/>
    <p:sldId id="281" r:id="rId10"/>
    <p:sldId id="271" r:id="rId11"/>
    <p:sldId id="272" r:id="rId12"/>
    <p:sldId id="279" r:id="rId13"/>
    <p:sldId id="274" r:id="rId14"/>
    <p:sldId id="275" r:id="rId15"/>
    <p:sldId id="276" r:id="rId16"/>
    <p:sldId id="270" r:id="rId17"/>
    <p:sldId id="269" r:id="rId18"/>
    <p:sldId id="268" r:id="rId19"/>
    <p:sldId id="282" r:id="rId20"/>
    <p:sldId id="283" r:id="rId21"/>
    <p:sldId id="284" r:id="rId22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753805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3107" autoAdjust="0"/>
  </p:normalViewPr>
  <p:slideViewPr>
    <p:cSldViewPr>
      <p:cViewPr varScale="1">
        <p:scale>
          <a:sx n="87" d="100"/>
          <a:sy n="87" d="100"/>
        </p:scale>
        <p:origin x="1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530" y="0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/>
          <a:lstStyle>
            <a:lvl1pPr algn="r">
              <a:defRPr sz="800"/>
            </a:lvl1pPr>
          </a:lstStyle>
          <a:p>
            <a:fld id="{C8FD0841-4544-42FB-A84A-FDF6B1267A63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275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 anchor="b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530" y="9428275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 anchor="b"/>
          <a:lstStyle>
            <a:lvl1pPr algn="r">
              <a:defRPr sz="800"/>
            </a:lvl1pPr>
          </a:lstStyle>
          <a:p>
            <a:fld id="{ADCC012B-8B64-41FE-ADD3-F9DB6EF62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980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F6752-9739-4B6D-B16D-A8339EB0B0CC}" type="datetimeFigureOut">
              <a:rPr lang="fr-FR"/>
              <a:pPr>
                <a:defRPr/>
              </a:pPr>
              <a:t>25/11/2019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6103DE-DCF4-472E-88AA-9A8BC6D3C7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660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52016" y="9428583"/>
            <a:ext cx="2944086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847" tIns="45923" rIns="91847" bIns="45923" anchor="b"/>
          <a:lstStyle/>
          <a:p>
            <a:pPr algn="r"/>
            <a:fld id="{38CE34EF-81FE-4CB7-AEA0-02DA9E55F74E}" type="slidenum">
              <a:rPr lang="fr-FR" sz="1200">
                <a:latin typeface="Calibri" pitchFamily="34" charset="0"/>
              </a:rPr>
              <a:pPr algn="r"/>
              <a:t>2</a:t>
            </a:fld>
            <a:endParaRPr lang="fr-FR" sz="1200">
              <a:latin typeface="Calibri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04863" y="782638"/>
            <a:ext cx="5187950" cy="38909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847" tIns="45923" rIns="91847" bIns="459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5ADC0-8085-43D9-8B10-010E319940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7" descr="brand-flag-1-lign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498475"/>
            <a:ext cx="8113713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196753"/>
            <a:ext cx="7344816" cy="1224136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8CD0-0AFB-4281-9C7B-05E4F60DBB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9" name="Image 12" descr="BNPP_CARDIF_BM_F_Q.png"/>
          <p:cNvPicPr>
            <a:picLocks noChangeAspect="1"/>
          </p:cNvPicPr>
          <p:nvPr userDrawn="1"/>
        </p:nvPicPr>
        <p:blipFill>
          <a:blip r:embed="rId3" cstate="print"/>
          <a:srcRect l="460" t="16779" r="41983" b="3735"/>
          <a:stretch>
            <a:fillRect/>
          </a:stretch>
        </p:blipFill>
        <p:spPr bwMode="auto">
          <a:xfrm>
            <a:off x="0" y="5776913"/>
            <a:ext cx="91440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6F41-5BEF-4EB1-90DE-180617A56D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 descr="BNPP_CARDIF_BM_F_Q.png"/>
          <p:cNvPicPr>
            <a:picLocks noChangeAspect="1"/>
          </p:cNvPicPr>
          <p:nvPr userDrawn="1"/>
        </p:nvPicPr>
        <p:blipFill>
          <a:blip r:embed="rId6" cstate="print"/>
          <a:srcRect t="17851" r="19749"/>
          <a:stretch>
            <a:fillRect/>
          </a:stretch>
        </p:blipFill>
        <p:spPr bwMode="auto">
          <a:xfrm>
            <a:off x="0" y="6165304"/>
            <a:ext cx="91440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55650" y="1196975"/>
            <a:ext cx="79311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76256" y="6381328"/>
            <a:ext cx="165618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250" y="6381328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5AA934-9E86-4889-BCEC-3F747C29A29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grpSp>
        <p:nvGrpSpPr>
          <p:cNvPr id="1032" name="Group 21"/>
          <p:cNvGrpSpPr>
            <a:grpSpLocks/>
          </p:cNvGrpSpPr>
          <p:nvPr userDrawn="1"/>
        </p:nvGrpSpPr>
        <p:grpSpPr bwMode="auto">
          <a:xfrm>
            <a:off x="304800" y="938213"/>
            <a:ext cx="8491538" cy="392112"/>
            <a:chOff x="192" y="591"/>
            <a:chExt cx="5349" cy="247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H="1">
              <a:off x="431" y="595"/>
              <a:ext cx="5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V="1">
              <a:off x="192" y="591"/>
              <a:ext cx="247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us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space réservé du numéro de diapositive 3"/>
          <p:cNvSpPr txBox="1">
            <a:spLocks/>
          </p:cNvSpPr>
          <p:nvPr/>
        </p:nvSpPr>
        <p:spPr>
          <a:xfrm>
            <a:off x="8604250" y="6381327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87C54-83BB-4C1D-9762-14E544B691D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ous-titre 31" descr="::Chef de projet: {{var:NameCP}}&#10;Sponsor : {{var:NameSponsor}}&#10;Date : {{var:NextCopil}}"/>
          <p:cNvSpPr txBox="1">
            <a:spLocks/>
          </p:cNvSpPr>
          <p:nvPr/>
        </p:nvSpPr>
        <p:spPr bwMode="auto">
          <a:xfrm>
            <a:off x="678954" y="4077072"/>
            <a:ext cx="811371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model_0" descr="::CoPil {{var:ProjectName}}"/>
          <p:cNvSpPr txBox="1">
            <a:spLocks/>
          </p:cNvSpPr>
          <p:nvPr/>
        </p:nvSpPr>
        <p:spPr bwMode="auto">
          <a:xfrm>
            <a:off x="899592" y="1196752"/>
            <a:ext cx="734481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« </a:t>
            </a:r>
            <a:r>
              <a:rPr lang="fr-FR" sz="2800" dirty="0" smtClean="0">
                <a:latin typeface="+mj-lt"/>
                <a:ea typeface="+mj-ea"/>
                <a:cs typeface="+mj-cs"/>
              </a:rPr>
              <a:t>KAFKA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»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635896" y="37077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Sarfaraaz ASLAM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87624" y="213285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43608" y="2438779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Unité fondamental</a:t>
            </a:r>
          </a:p>
          <a:p>
            <a:endParaRPr lang="fr-FR" dirty="0" smtClean="0"/>
          </a:p>
          <a:p>
            <a:r>
              <a:rPr lang="fr-FR" dirty="0" smtClean="0"/>
              <a:t>Clé/Valeur</a:t>
            </a:r>
          </a:p>
          <a:p>
            <a:endParaRPr lang="fr-FR" dirty="0" smtClean="0"/>
          </a:p>
          <a:p>
            <a:r>
              <a:rPr lang="fr-FR" dirty="0" smtClean="0"/>
              <a:t>Byte </a:t>
            </a:r>
            <a:r>
              <a:rPr lang="fr-FR" dirty="0" err="1" smtClean="0"/>
              <a:t>arrays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Offset</a:t>
            </a:r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64" y="1592796"/>
            <a:ext cx="1552157" cy="10801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12976"/>
            <a:ext cx="4601129" cy="18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32856"/>
            <a:ext cx="6685012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495550"/>
            <a:ext cx="571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Comparatif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676400"/>
            <a:ext cx="69627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971675"/>
            <a:ext cx="56102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Messaging</a:t>
            </a:r>
          </a:p>
          <a:p>
            <a:endParaRPr lang="fr-FR" dirty="0"/>
          </a:p>
          <a:p>
            <a:r>
              <a:rPr lang="fr-FR" dirty="0" smtClean="0"/>
              <a:t>Parcours de navigation</a:t>
            </a:r>
          </a:p>
          <a:p>
            <a:endParaRPr lang="fr-FR" dirty="0"/>
          </a:p>
          <a:p>
            <a:r>
              <a:rPr lang="fr-FR" dirty="0" err="1" smtClean="0"/>
              <a:t>Metrics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Log </a:t>
            </a:r>
            <a:r>
              <a:rPr lang="fr-FR" dirty="0" err="1" smtClean="0"/>
              <a:t>Aggregation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276957" y="152189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use cases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offre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31640" y="1844824"/>
            <a:ext cx="6166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Choix Technologique</a:t>
            </a:r>
          </a:p>
          <a:p>
            <a:r>
              <a:rPr lang="fr-FR" sz="3200" dirty="0"/>
              <a:t> </a:t>
            </a:r>
            <a:r>
              <a:rPr lang="fr-FR" sz="3200" dirty="0" smtClean="0"/>
              <a:t> </a:t>
            </a:r>
            <a:r>
              <a:rPr lang="fr-FR" sz="3200" dirty="0" err="1" smtClean="0"/>
              <a:t>Spring</a:t>
            </a:r>
            <a:r>
              <a:rPr lang="fr-FR" sz="3200" dirty="0" smtClean="0"/>
              <a:t>: 5</a:t>
            </a:r>
          </a:p>
          <a:p>
            <a:r>
              <a:rPr lang="fr-FR" sz="3200" dirty="0"/>
              <a:t> </a:t>
            </a:r>
            <a:r>
              <a:rPr lang="fr-FR" sz="3200" dirty="0" smtClean="0"/>
              <a:t> </a:t>
            </a:r>
            <a:r>
              <a:rPr lang="fr-FR" sz="3200" dirty="0" err="1" smtClean="0"/>
              <a:t>Spring</a:t>
            </a:r>
            <a:r>
              <a:rPr lang="fr-FR" sz="3200" dirty="0" smtClean="0"/>
              <a:t>-Kafka: 2.2</a:t>
            </a:r>
          </a:p>
        </p:txBody>
      </p:sp>
    </p:spTree>
    <p:extLst>
      <p:ext uri="{BB962C8B-B14F-4D97-AF65-F5344CB8AC3E}">
        <p14:creationId xmlns:p14="http://schemas.microsoft.com/office/powerpoint/2010/main" val="41051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043608" y="2636912"/>
            <a:ext cx="1944216" cy="172819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Producer Lib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444208" y="2636912"/>
            <a:ext cx="2016224" cy="165618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Consumer Lib</a:t>
            </a:r>
            <a:endParaRPr lang="fr-FR" dirty="0"/>
          </a:p>
        </p:txBody>
      </p:sp>
      <p:sp>
        <p:nvSpPr>
          <p:cNvPr id="8" name="Carré corné 7"/>
          <p:cNvSpPr/>
          <p:nvPr/>
        </p:nvSpPr>
        <p:spPr>
          <a:xfrm>
            <a:off x="2372714" y="3933055"/>
            <a:ext cx="1287016" cy="1152128"/>
          </a:xfrm>
          <a:prstGeom prst="foldedCorner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Application.properties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0" name="Carré corné 9"/>
          <p:cNvSpPr/>
          <p:nvPr/>
        </p:nvSpPr>
        <p:spPr>
          <a:xfrm>
            <a:off x="7236296" y="3936706"/>
            <a:ext cx="1296144" cy="1148477"/>
          </a:xfrm>
          <a:prstGeom prst="foldedCorner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Application.properties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1" name="Pensées 10"/>
          <p:cNvSpPr/>
          <p:nvPr/>
        </p:nvSpPr>
        <p:spPr>
          <a:xfrm>
            <a:off x="3779912" y="2492896"/>
            <a:ext cx="1944216" cy="1872208"/>
          </a:xfrm>
          <a:prstGeom prst="cloudCallo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Cluster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3139446" y="3397478"/>
            <a:ext cx="612068" cy="46805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796136" y="3320988"/>
            <a:ext cx="612068" cy="46805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171821" y="3074767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Push</a:t>
            </a:r>
            <a:endParaRPr lang="fr-FR" sz="1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820394" y="3033997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Pull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7538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343025"/>
            <a:ext cx="7353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0"/>
          <p:cNvSpPr txBox="1">
            <a:spLocks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8" name="Espace réservé du contenu 14"/>
          <p:cNvSpPr txBox="1">
            <a:spLocks/>
          </p:cNvSpPr>
          <p:nvPr/>
        </p:nvSpPr>
        <p:spPr bwMode="auto">
          <a:xfrm>
            <a:off x="1331640" y="1131978"/>
            <a:ext cx="79311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2000" noProof="0" dirty="0" smtClean="0">
              <a:latin typeface="+mn-lt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noProof="0" dirty="0" smtClean="0"/>
              <a:t>Messaging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/>
              <a:t>Point to Point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err="1"/>
              <a:t>Publish</a:t>
            </a:r>
            <a:r>
              <a:rPr lang="fr-FR" sz="2000" dirty="0"/>
              <a:t> </a:t>
            </a:r>
            <a:r>
              <a:rPr lang="fr-FR" sz="2000" dirty="0" err="1"/>
              <a:t>Subscribe</a:t>
            </a:r>
            <a:endParaRPr lang="fr-FR" sz="2000" dirty="0"/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err="1"/>
              <a:t>Solution:Kafka</a:t>
            </a:r>
            <a:endParaRPr lang="fr-FR" sz="2000" dirty="0"/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smtClean="0"/>
              <a:t>Principe</a:t>
            </a:r>
            <a:endParaRPr lang="fr-FR" sz="2000" noProof="0" dirty="0" smtClean="0"/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smtClean="0"/>
              <a:t>Use Case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noProof="0" dirty="0" smtClean="0"/>
              <a:t>Notre Offre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err="1" smtClean="0"/>
              <a:t>Demo</a:t>
            </a:r>
            <a:endParaRPr lang="fr-FR" sz="2000" noProof="0" dirty="0" smtClean="0"/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2000" noProof="0" dirty="0" smtClean="0">
              <a:latin typeface="+mn-lt"/>
              <a:cs typeface="+mn-cs"/>
            </a:endParaRPr>
          </a:p>
          <a:p>
            <a:pPr lvl="1" eaLnBrk="0" hangingPunct="0">
              <a:spcBef>
                <a:spcPct val="20000"/>
              </a:spcBef>
              <a:defRPr/>
            </a:pPr>
            <a:endParaRPr lang="fr-FR" sz="2000" noProof="0" dirty="0" smtClean="0">
              <a:latin typeface="+mn-lt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2000" noProof="0" dirty="0" smtClean="0">
              <a:latin typeface="+mn-lt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604250" y="6381327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EC35B9-4067-4C0B-973B-3BCE36E4B6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4" descr="http://photos1.fotosearch.com/bthumb/CSP/CSP756/k75682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332656"/>
            <a:ext cx="485651" cy="4856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Messaging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5576" y="1988840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Point to Point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err="1" smtClean="0"/>
              <a:t>Publish</a:t>
            </a:r>
            <a:r>
              <a:rPr lang="fr-FR" sz="2400" dirty="0" smtClean="0"/>
              <a:t> </a:t>
            </a:r>
            <a:r>
              <a:rPr lang="fr-FR" sz="2400" dirty="0" err="1" smtClean="0"/>
              <a:t>Subscribe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988840"/>
            <a:ext cx="4500463" cy="19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to Point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6984775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Publish</a:t>
            </a:r>
            <a:r>
              <a:rPr lang="fr-FR" dirty="0" smtClean="0"/>
              <a:t> </a:t>
            </a:r>
            <a:r>
              <a:rPr lang="fr-FR" dirty="0" err="1" smtClean="0"/>
              <a:t>Subscribe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2060848"/>
            <a:ext cx="555855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KAFKA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15826"/>
            <a:ext cx="4183360" cy="46577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83568" y="1772816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Historique</a:t>
            </a:r>
          </a:p>
          <a:p>
            <a:r>
              <a:rPr lang="fr-FR" dirty="0"/>
              <a:t>	</a:t>
            </a:r>
            <a:r>
              <a:rPr lang="fr-FR" dirty="0" smtClean="0"/>
              <a:t>2009</a:t>
            </a:r>
          </a:p>
          <a:p>
            <a:r>
              <a:rPr lang="fr-FR" dirty="0"/>
              <a:t> </a:t>
            </a:r>
            <a:r>
              <a:rPr lang="fr-FR" dirty="0" smtClean="0"/>
              <a:t>             LinkedIn</a:t>
            </a:r>
          </a:p>
          <a:p>
            <a:r>
              <a:rPr lang="fr-FR" dirty="0"/>
              <a:t> </a:t>
            </a:r>
            <a:r>
              <a:rPr lang="fr-FR" dirty="0" smtClean="0"/>
              <a:t>              </a:t>
            </a:r>
          </a:p>
          <a:p>
            <a:endParaRPr lang="fr-FR" dirty="0"/>
          </a:p>
          <a:p>
            <a:r>
              <a:rPr lang="fr-FR" dirty="0" smtClean="0"/>
              <a:t>Plateforme </a:t>
            </a:r>
            <a:endParaRPr lang="fr-FR" dirty="0"/>
          </a:p>
          <a:p>
            <a:r>
              <a:rPr lang="fr-FR" dirty="0" smtClean="0"/>
              <a:t>        Streaming distribuée</a:t>
            </a:r>
          </a:p>
          <a:p>
            <a:r>
              <a:rPr lang="fr-FR" dirty="0"/>
              <a:t> </a:t>
            </a:r>
            <a:r>
              <a:rPr lang="fr-FR" dirty="0" smtClean="0"/>
              <a:t>       Echange centralisée</a:t>
            </a:r>
          </a:p>
          <a:p>
            <a:r>
              <a:rPr lang="fr-FR" dirty="0"/>
              <a:t> </a:t>
            </a:r>
            <a:r>
              <a:rPr lang="fr-FR" dirty="0" smtClean="0"/>
              <a:t>       Messaging  </a:t>
            </a:r>
          </a:p>
          <a:p>
            <a:r>
              <a:rPr lang="fr-FR" dirty="0" smtClean="0"/>
              <a:t>        NAS</a:t>
            </a:r>
          </a:p>
          <a:p>
            <a:r>
              <a:rPr lang="fr-FR" dirty="0"/>
              <a:t>       </a:t>
            </a:r>
            <a:r>
              <a:rPr lang="fr-FR" dirty="0" err="1" smtClean="0"/>
              <a:t>Publish-subscribe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733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128837"/>
            <a:ext cx="65055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899592" y="1704851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Message</a:t>
            </a:r>
          </a:p>
          <a:p>
            <a:endParaRPr lang="fr-FR" dirty="0" smtClean="0"/>
          </a:p>
          <a:p>
            <a:r>
              <a:rPr lang="fr-FR" dirty="0" smtClean="0"/>
              <a:t>Producer</a:t>
            </a:r>
          </a:p>
          <a:p>
            <a:endParaRPr lang="fr-FR" dirty="0" smtClean="0"/>
          </a:p>
          <a:p>
            <a:r>
              <a:rPr lang="fr-FR" dirty="0" smtClean="0"/>
              <a:t>Consumer</a:t>
            </a:r>
          </a:p>
          <a:p>
            <a:endParaRPr lang="fr-FR" dirty="0" smtClean="0"/>
          </a:p>
          <a:p>
            <a:r>
              <a:rPr lang="fr-FR" dirty="0" smtClean="0"/>
              <a:t>Topic</a:t>
            </a:r>
          </a:p>
          <a:p>
            <a:endParaRPr lang="fr-FR" dirty="0" smtClean="0"/>
          </a:p>
          <a:p>
            <a:r>
              <a:rPr lang="fr-FR" dirty="0" smtClean="0"/>
              <a:t>Broker</a:t>
            </a:r>
          </a:p>
          <a:p>
            <a:endParaRPr lang="fr-FR" dirty="0" smtClean="0"/>
          </a:p>
          <a:p>
            <a:r>
              <a:rPr lang="fr-FR" dirty="0" smtClean="0"/>
              <a:t>Cluster</a:t>
            </a:r>
          </a:p>
          <a:p>
            <a:endParaRPr lang="fr-FR" dirty="0"/>
          </a:p>
          <a:p>
            <a:r>
              <a:rPr lang="fr-FR" dirty="0" smtClean="0"/>
              <a:t>Partition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27786"/>
            <a:ext cx="4923366" cy="372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Consumer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09800"/>
            <a:ext cx="5638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s C'you" ma:contentTypeID="0x01010003105059DC6740CD949057862E120DEC006553852EBC6E5E4FB4EF256E55E75A24" ma:contentTypeVersion="0" ma:contentTypeDescription="Créer un document dans cette librairie" ma:contentTypeScope="" ma:versionID="6ef3e61366398cb0de86ae5828226d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E33878-76A4-44D0-8C8D-FC051DA0F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83DE81-AD45-464E-89D2-F469C001F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1B859C-24BB-4422-AF5D-3D4FD19E4F3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70292</TotalTime>
  <Words>106</Words>
  <Application>Microsoft Office PowerPoint</Application>
  <PresentationFormat>Affichage à l'écran (4:3)</PresentationFormat>
  <Paragraphs>106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Thème Office</vt:lpstr>
      <vt:lpstr>Présentation PowerPoint</vt:lpstr>
      <vt:lpstr>Présentation PowerPoint</vt:lpstr>
      <vt:lpstr>Messaging </vt:lpstr>
      <vt:lpstr>Point to Point</vt:lpstr>
      <vt:lpstr>Publish Subscribe</vt:lpstr>
      <vt:lpstr>Solution KAFKA</vt:lpstr>
      <vt:lpstr>Principe</vt:lpstr>
      <vt:lpstr>Principe</vt:lpstr>
      <vt:lpstr>Consumer</vt:lpstr>
      <vt:lpstr>Message </vt:lpstr>
      <vt:lpstr>Topics</vt:lpstr>
      <vt:lpstr>Partition</vt:lpstr>
      <vt:lpstr>Comparatif</vt:lpstr>
      <vt:lpstr>Architecture</vt:lpstr>
      <vt:lpstr>Use cases</vt:lpstr>
      <vt:lpstr>Notre offre</vt:lpstr>
      <vt:lpstr>Design</vt:lpstr>
      <vt:lpstr>Demo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laude</dc:creator>
  <cp:lastModifiedBy>Abdourahime DIALLO</cp:lastModifiedBy>
  <cp:revision>882</cp:revision>
  <cp:lastPrinted>2016-03-22T07:52:09Z</cp:lastPrinted>
  <dcterms:created xsi:type="dcterms:W3CDTF">2012-12-19T09:28:47Z</dcterms:created>
  <dcterms:modified xsi:type="dcterms:W3CDTF">2019-11-25T15:05:02Z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0x01010003105059DC6740CD949057862E120DEC006553852EBC6E5E4FB4EF256E55E75A24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button idQ="doc:_FF_-_COPIL_-_007.pptm__tool_showData_1" visible="true" label="'FF - COPIL - 007.pptm'!tool_showData" onAction="'FF - COPIL - 007.pptm'!tool_showData" imageMso="FontColorMoreColorsDialog"/>
        <mso:button idQ="doc:_FF_-_COPIL_-_007.pptm__tool_showModels_1" visible="true" label="'FF - COPIL - 007.pptm'!tool_showModels" onAction="'FF - COPIL - 007.pptm'!tool_showModels" imageMso="InkEraseMode"/>
      </mso:documentControls>
    </mso:qat>
  </mso:ribbon>
</mso:customUI>
</file>