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2" r:id="rId5"/>
    <p:sldId id="257" r:id="rId6"/>
    <p:sldId id="264" r:id="rId7"/>
    <p:sldId id="277" r:id="rId8"/>
    <p:sldId id="265" r:id="rId9"/>
    <p:sldId id="279" r:id="rId10"/>
    <p:sldId id="282" r:id="rId11"/>
    <p:sldId id="275" r:id="rId12"/>
    <p:sldId id="276" r:id="rId13"/>
    <p:sldId id="267" r:id="rId14"/>
    <p:sldId id="273" r:id="rId15"/>
    <p:sldId id="274" r:id="rId16"/>
    <p:sldId id="269" r:id="rId17"/>
    <p:sldId id="270" r:id="rId18"/>
    <p:sldId id="271" r:id="rId19"/>
    <p:sldId id="272" r:id="rId20"/>
    <p:sldId id="280" r:id="rId21"/>
    <p:sldId id="281" r:id="rId2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753805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3107" autoAdjust="0"/>
  </p:normalViewPr>
  <p:slideViewPr>
    <p:cSldViewPr>
      <p:cViewPr varScale="1">
        <p:scale>
          <a:sx n="87" d="100"/>
          <a:sy n="87" d="100"/>
        </p:scale>
        <p:origin x="1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530" y="0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r">
              <a:defRPr sz="800"/>
            </a:lvl1pPr>
          </a:lstStyle>
          <a:p>
            <a:fld id="{C8FD0841-4544-42FB-A84A-FDF6B1267A63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275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530" y="9428275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r">
              <a:defRPr sz="800"/>
            </a:lvl1pPr>
          </a:lstStyle>
          <a:p>
            <a:fld id="{ADCC012B-8B64-41FE-ADD3-F9DB6EF62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8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F6752-9739-4B6D-B16D-A8339EB0B0CC}" type="datetimeFigureOut">
              <a:rPr lang="fr-FR"/>
              <a:pPr>
                <a:defRPr/>
              </a:pPr>
              <a:t>25/11/2019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6103DE-DCF4-472E-88AA-9A8BC6D3C7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66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52016" y="9428583"/>
            <a:ext cx="2944086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47" tIns="45923" rIns="91847" bIns="45923" anchor="b"/>
          <a:lstStyle/>
          <a:p>
            <a:pPr algn="r"/>
            <a:fld id="{38CE34EF-81FE-4CB7-AEA0-02DA9E55F74E}" type="slidenum">
              <a:rPr lang="fr-FR" sz="1200">
                <a:latin typeface="Calibri" pitchFamily="34" charset="0"/>
              </a:rPr>
              <a:pPr algn="r"/>
              <a:t>2</a:t>
            </a:fld>
            <a:endParaRPr lang="fr-FR" sz="1200">
              <a:latin typeface="Calibri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04863" y="782638"/>
            <a:ext cx="5187950" cy="38909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847" tIns="45923" rIns="91847" bIns="459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ADC0-8085-43D9-8B10-010E31994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7" descr="brand-flag-1-lign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498475"/>
            <a:ext cx="8113713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196753"/>
            <a:ext cx="7344816" cy="1224136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8CD0-0AFB-4281-9C7B-05E4F60DBB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12" descr="BNPP_CARDIF_BM_F_Q.png"/>
          <p:cNvPicPr>
            <a:picLocks noChangeAspect="1"/>
          </p:cNvPicPr>
          <p:nvPr userDrawn="1"/>
        </p:nvPicPr>
        <p:blipFill>
          <a:blip r:embed="rId3" cstate="print"/>
          <a:srcRect l="460" t="16779" r="41983" b="3735"/>
          <a:stretch>
            <a:fillRect/>
          </a:stretch>
        </p:blipFill>
        <p:spPr bwMode="auto">
          <a:xfrm>
            <a:off x="0" y="5776913"/>
            <a:ext cx="91440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6F41-5BEF-4EB1-90DE-180617A56D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BNPP_CARDIF_BM_F_Q.png"/>
          <p:cNvPicPr>
            <a:picLocks noChangeAspect="1"/>
          </p:cNvPicPr>
          <p:nvPr userDrawn="1"/>
        </p:nvPicPr>
        <p:blipFill>
          <a:blip r:embed="rId6" cstate="print"/>
          <a:srcRect t="17851" r="19749"/>
          <a:stretch>
            <a:fillRect/>
          </a:stretch>
        </p:blipFill>
        <p:spPr bwMode="auto">
          <a:xfrm>
            <a:off x="0" y="6165304"/>
            <a:ext cx="91440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55650" y="1196975"/>
            <a:ext cx="79311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76256" y="6381328"/>
            <a:ext cx="165618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250" y="6381328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5AA934-9E86-4889-BCEC-3F747C29A29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grpSp>
        <p:nvGrpSpPr>
          <p:cNvPr id="1032" name="Group 21"/>
          <p:cNvGrpSpPr>
            <a:grpSpLocks/>
          </p:cNvGrpSpPr>
          <p:nvPr userDrawn="1"/>
        </p:nvGrpSpPr>
        <p:grpSpPr bwMode="auto">
          <a:xfrm>
            <a:off x="304800" y="938213"/>
            <a:ext cx="8491538" cy="392112"/>
            <a:chOff x="192" y="591"/>
            <a:chExt cx="5349" cy="247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431" y="595"/>
              <a:ext cx="5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192" y="591"/>
              <a:ext cx="247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87C54-83BB-4C1D-9762-14E544B691D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ous-titre 31" descr="::Chef de projet: {{var:NameCP}}&#10;Sponsor : {{var:NameSponsor}}&#10;Date : {{var:NextCopil}}"/>
          <p:cNvSpPr txBox="1">
            <a:spLocks/>
          </p:cNvSpPr>
          <p:nvPr/>
        </p:nvSpPr>
        <p:spPr bwMode="auto">
          <a:xfrm>
            <a:off x="505142" y="3501008"/>
            <a:ext cx="811371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Sarfaraaz</a:t>
            </a:r>
            <a:r>
              <a:rPr lang="fr-FR" sz="28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ASLAM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model_0" descr="::CoPil {{var:ProjectName}}"/>
          <p:cNvSpPr txBox="1">
            <a:spLocks/>
          </p:cNvSpPr>
          <p:nvPr/>
        </p:nvSpPr>
        <p:spPr bwMode="auto">
          <a:xfrm>
            <a:off x="668710" y="1196750"/>
            <a:ext cx="73448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« 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Authentification Forte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SAML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7544" y="1844824"/>
            <a:ext cx="54210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Assertion Markup Language </a:t>
            </a:r>
          </a:p>
          <a:p>
            <a:r>
              <a:rPr lang="en-US" dirty="0" smtClean="0"/>
              <a:t>XML </a:t>
            </a:r>
            <a:r>
              <a:rPr lang="en-US" dirty="0"/>
              <a:t>based protocol </a:t>
            </a:r>
          </a:p>
          <a:p>
            <a:r>
              <a:rPr lang="en-US" dirty="0"/>
              <a:t>OASIS </a:t>
            </a:r>
            <a:r>
              <a:rPr lang="en-US" dirty="0" smtClean="0"/>
              <a:t>standard </a:t>
            </a:r>
            <a:endParaRPr lang="en-US" dirty="0"/>
          </a:p>
          <a:p>
            <a:pPr lvl="1"/>
            <a:r>
              <a:rPr lang="en-US" dirty="0"/>
              <a:t>SAML 1.0 </a:t>
            </a:r>
            <a:r>
              <a:rPr lang="en-US" dirty="0" err="1" smtClean="0"/>
              <a:t>Novembre</a:t>
            </a:r>
            <a:r>
              <a:rPr lang="en-US" dirty="0" smtClean="0"/>
              <a:t> 2002 </a:t>
            </a:r>
            <a:endParaRPr lang="en-US" dirty="0"/>
          </a:p>
          <a:p>
            <a:pPr lvl="1"/>
            <a:r>
              <a:rPr lang="en-US" dirty="0"/>
              <a:t>SAML 1.1 </a:t>
            </a:r>
            <a:r>
              <a:rPr lang="en-US" dirty="0" err="1" smtClean="0"/>
              <a:t>Novembre</a:t>
            </a:r>
            <a:r>
              <a:rPr lang="en-US" dirty="0" smtClean="0"/>
              <a:t> 2003 </a:t>
            </a:r>
            <a:endParaRPr lang="en-US" dirty="0"/>
          </a:p>
          <a:p>
            <a:pPr lvl="1"/>
            <a:r>
              <a:rPr lang="en-US" dirty="0"/>
              <a:t>SAML 2.0 </a:t>
            </a:r>
            <a:r>
              <a:rPr lang="en-US" dirty="0" smtClean="0"/>
              <a:t>Mars 2005 </a:t>
            </a:r>
            <a:r>
              <a:rPr lang="en-US" dirty="0"/>
              <a:t>(last update 8 sept 2015)</a:t>
            </a:r>
          </a:p>
          <a:p>
            <a:r>
              <a:rPr lang="en-US" dirty="0" err="1" smtClean="0"/>
              <a:t>Flexibilité</a:t>
            </a:r>
            <a:r>
              <a:rPr lang="en-US" dirty="0" smtClean="0"/>
              <a:t> et </a:t>
            </a:r>
            <a:r>
              <a:rPr lang="en-US" dirty="0" err="1" smtClean="0"/>
              <a:t>extensibilité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2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Acteurs SAML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11560" y="17728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Identity Provider (</a:t>
            </a:r>
            <a:r>
              <a:rPr lang="en-US" dirty="0" err="1"/>
              <a:t>IdP</a:t>
            </a:r>
            <a:r>
              <a:rPr lang="en-US" dirty="0"/>
              <a:t>) / Asserting party </a:t>
            </a:r>
          </a:p>
          <a:p>
            <a:r>
              <a:rPr lang="en-US" dirty="0"/>
              <a:t>Service Provider (SP) / Relying party </a:t>
            </a:r>
          </a:p>
          <a:p>
            <a:r>
              <a:rPr lang="en-US" dirty="0"/>
              <a:t>User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48880"/>
            <a:ext cx="4320480" cy="33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Saml</a:t>
            </a:r>
            <a:r>
              <a:rPr lang="fr-FR" dirty="0" smtClean="0"/>
              <a:t> Architecture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84784"/>
            <a:ext cx="5341962" cy="45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SAML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844824"/>
            <a:ext cx="8029575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SAML Réponse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5461"/>
            <a:ext cx="7173614" cy="450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8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SAML Décryptions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70485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3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SAF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59632" y="1869474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Architecture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Spring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Security 5.1</a:t>
            </a:r>
          </a:p>
          <a:p>
            <a:r>
              <a:rPr lang="fr-FR" dirty="0" smtClean="0"/>
              <a:t>     Open SAML 2.6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03315"/>
            <a:ext cx="4624841" cy="15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1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SAF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592" y="19168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  <a:p>
            <a:r>
              <a:rPr lang="fr-FR" dirty="0"/>
              <a:t>Jar 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Fichier </a:t>
            </a:r>
            <a:r>
              <a:rPr lang="fr-FR" dirty="0" err="1" smtClean="0"/>
              <a:t>Properties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4152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36480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90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5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0"/>
          <p:cNvSpPr txBox="1">
            <a:spLocks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8" name="Espace réservé du contenu 14"/>
          <p:cNvSpPr txBox="1">
            <a:spLocks/>
          </p:cNvSpPr>
          <p:nvPr/>
        </p:nvSpPr>
        <p:spPr bwMode="auto">
          <a:xfrm>
            <a:off x="755650" y="1196975"/>
            <a:ext cx="79311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/>
              <a:t>Cryptage </a:t>
            </a:r>
            <a:r>
              <a:rPr lang="fr-FR" sz="2000" dirty="0" smtClean="0"/>
              <a:t>Symétrique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/>
              <a:t>Cryptage </a:t>
            </a:r>
            <a:r>
              <a:rPr lang="fr-FR" sz="2000" dirty="0" smtClean="0"/>
              <a:t>Asymétrique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SAML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noProof="0" dirty="0" smtClean="0">
                <a:latin typeface="+mn-lt"/>
                <a:cs typeface="+mn-cs"/>
              </a:rPr>
              <a:t>Acteurs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>
                <a:latin typeface="+mn-lt"/>
                <a:cs typeface="+mn-cs"/>
              </a:rPr>
              <a:t>Architecture</a:t>
            </a:r>
            <a:endParaRPr lang="fr-FR" sz="2000" noProof="0" dirty="0" smtClean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>
                <a:latin typeface="+mn-lt"/>
                <a:cs typeface="+mn-cs"/>
              </a:rPr>
              <a:t>Smart </a:t>
            </a:r>
            <a:r>
              <a:rPr lang="fr-FR" sz="2000" dirty="0" err="1" smtClean="0">
                <a:latin typeface="+mn-lt"/>
                <a:cs typeface="+mn-cs"/>
              </a:rPr>
              <a:t>Card</a:t>
            </a:r>
            <a:r>
              <a:rPr lang="fr-FR" sz="2000" dirty="0" smtClean="0">
                <a:latin typeface="+mn-lt"/>
                <a:cs typeface="+mn-cs"/>
              </a:rPr>
              <a:t> et Certificat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>
                <a:latin typeface="+mn-lt"/>
                <a:cs typeface="+mn-cs"/>
              </a:rPr>
              <a:t>SAML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Questions/Réponses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>
                <a:latin typeface="+mn-lt"/>
                <a:cs typeface="+mn-cs"/>
              </a:rPr>
              <a:t>Annexes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C35B9-4067-4C0B-973B-3BCE36E4B6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4" descr="http://photos1.fotosearch.com/bthumb/CSP/CSP756/k75682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332656"/>
            <a:ext cx="485651" cy="4856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Cryptage Symétrique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9738"/>
            <a:ext cx="36099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43608" y="229342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Clé identique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Vitesse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668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Cryptage Symétrique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428750"/>
            <a:ext cx="7419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Cryptage Asymétrique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286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16177"/>
            <a:ext cx="3571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Cryptage Asymétrique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05678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Cryptage Asymétrique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5576" y="1916831"/>
            <a:ext cx="34291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Avantages</a:t>
            </a:r>
            <a:endParaRPr lang="en-US" dirty="0"/>
          </a:p>
          <a:p>
            <a:pPr lvl="1"/>
            <a:r>
              <a:rPr lang="en-US" dirty="0" smtClean="0"/>
              <a:t>Double security </a:t>
            </a:r>
            <a:endParaRPr lang="en-US" dirty="0"/>
          </a:p>
          <a:p>
            <a:pPr lvl="1"/>
            <a:r>
              <a:rPr lang="en-US" dirty="0" smtClean="0"/>
              <a:t>Encryption + Decryption</a:t>
            </a:r>
            <a:endParaRPr lang="en-US" dirty="0"/>
          </a:p>
          <a:p>
            <a:endParaRPr lang="en-US" dirty="0" smtClean="0"/>
          </a:p>
          <a:p>
            <a:r>
              <a:rPr lang="fr-FR" dirty="0"/>
              <a:t>Inconvenances</a:t>
            </a:r>
            <a:endParaRPr lang="en-US" dirty="0"/>
          </a:p>
          <a:p>
            <a:pPr lvl="1"/>
            <a:r>
              <a:rPr lang="en-US" dirty="0" err="1" smtClean="0"/>
              <a:t>Lenteur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Exemples</a:t>
            </a:r>
            <a:endParaRPr lang="en-US" dirty="0"/>
          </a:p>
          <a:p>
            <a:pPr lvl="1"/>
            <a:r>
              <a:rPr lang="en-US" dirty="0"/>
              <a:t>RSA, Ed25519</a:t>
            </a:r>
          </a:p>
          <a:p>
            <a:pPr lvl="1"/>
            <a:r>
              <a:rPr lang="en-US" dirty="0"/>
              <a:t>Deprecated : DSA, ECDSA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Smart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5" y="4135096"/>
            <a:ext cx="1726832" cy="168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5159778" cy="264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5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Certificat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3360584" cy="370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55576" y="1667129"/>
            <a:ext cx="717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keytool</a:t>
            </a:r>
            <a:r>
              <a:rPr lang="fr-FR" dirty="0"/>
              <a:t> -</a:t>
            </a:r>
            <a:r>
              <a:rPr lang="fr-FR" dirty="0" err="1"/>
              <a:t>genkey</a:t>
            </a:r>
            <a:r>
              <a:rPr lang="fr-FR" dirty="0"/>
              <a:t> -alias </a:t>
            </a:r>
            <a:r>
              <a:rPr lang="fr-FR" dirty="0" err="1"/>
              <a:t>mydomain</a:t>
            </a:r>
            <a:r>
              <a:rPr lang="fr-FR" dirty="0"/>
              <a:t> -</a:t>
            </a:r>
            <a:r>
              <a:rPr lang="fr-FR" dirty="0" err="1"/>
              <a:t>keyalg</a:t>
            </a:r>
            <a:r>
              <a:rPr lang="fr-FR" dirty="0"/>
              <a:t> RSA -</a:t>
            </a:r>
            <a:r>
              <a:rPr lang="fr-FR" dirty="0" err="1"/>
              <a:t>keystore</a:t>
            </a:r>
            <a:r>
              <a:rPr lang="fr-FR" dirty="0"/>
              <a:t> </a:t>
            </a:r>
            <a:r>
              <a:rPr lang="fr-FR" dirty="0" err="1"/>
              <a:t>keystore.jks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1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s C'you" ma:contentTypeID="0x01010003105059DC6740CD949057862E120DEC006553852EBC6E5E4FB4EF256E55E75A24" ma:contentTypeVersion="0" ma:contentTypeDescription="Créer un document dans cette librairie" ma:contentTypeScope="" ma:versionID="6ef3e61366398cb0de86ae5828226d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1B859C-24BB-4422-AF5D-3D4FD19E4F3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383DE81-AD45-464E-89D2-F469C001F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33878-76A4-44D0-8C8D-FC051DA0F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69247</TotalTime>
  <Words>160</Words>
  <Application>Microsoft Office PowerPoint</Application>
  <PresentationFormat>Affichage à l'écran (4:3)</PresentationFormat>
  <Paragraphs>82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Thème Office</vt:lpstr>
      <vt:lpstr>Présentation PowerPoint</vt:lpstr>
      <vt:lpstr>Présentation PowerPoint</vt:lpstr>
      <vt:lpstr>Cryptage Symétrique</vt:lpstr>
      <vt:lpstr>Cryptage Symétrique</vt:lpstr>
      <vt:lpstr>Cryptage Asymétrique</vt:lpstr>
      <vt:lpstr>Cryptage Asymétrique</vt:lpstr>
      <vt:lpstr>Cryptage Asymétrique</vt:lpstr>
      <vt:lpstr>Smart Card</vt:lpstr>
      <vt:lpstr>Certificat</vt:lpstr>
      <vt:lpstr>SAML</vt:lpstr>
      <vt:lpstr>Acteurs SAML</vt:lpstr>
      <vt:lpstr>Saml Architecture</vt:lpstr>
      <vt:lpstr>SAML Request</vt:lpstr>
      <vt:lpstr>SAML Réponse</vt:lpstr>
      <vt:lpstr>SAML Décryptions</vt:lpstr>
      <vt:lpstr>Librairie SAF</vt:lpstr>
      <vt:lpstr>Librairie SAF</vt:lpstr>
      <vt:lpstr>Demo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laude</dc:creator>
  <cp:lastModifiedBy>Abdourahime DIALLO</cp:lastModifiedBy>
  <cp:revision>858</cp:revision>
  <cp:lastPrinted>2016-03-22T07:52:09Z</cp:lastPrinted>
  <dcterms:created xsi:type="dcterms:W3CDTF">2012-12-19T09:28:47Z</dcterms:created>
  <dcterms:modified xsi:type="dcterms:W3CDTF">2019-11-25T15:11:16Z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0x01010003105059DC6740CD949057862E120DEC006553852EBC6E5E4FB4EF256E55E75A24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button idQ="doc:_FF_-_COPIL_-_007.pptm__tool_showData_1" visible="true" label="'FF - COPIL - 007.pptm'!tool_showData" onAction="'FF - COPIL - 007.pptm'!tool_showData" imageMso="FontColorMoreColorsDialog"/>
        <mso:button idQ="doc:_FF_-_COPIL_-_007.pptm__tool_showModels_1" visible="true" label="'FF - COPIL - 007.pptm'!tool_showModels" onAction="'FF - COPIL - 007.pptm'!tool_showModels" imageMso="InkEraseMode"/>
      </mso:documentControls>
    </mso:qat>
  </mso:ribbon>
</mso:customUI>
</file>