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7" r:id="rId5"/>
    <p:sldId id="299" r:id="rId6"/>
    <p:sldId id="262" r:id="rId7"/>
    <p:sldId id="300" r:id="rId8"/>
    <p:sldId id="263" r:id="rId9"/>
    <p:sldId id="301" r:id="rId10"/>
    <p:sldId id="302" r:id="rId11"/>
    <p:sldId id="303" r:id="rId12"/>
    <p:sldId id="288" r:id="rId13"/>
    <p:sldId id="304" r:id="rId14"/>
    <p:sldId id="305" r:id="rId15"/>
    <p:sldId id="306" r:id="rId16"/>
    <p:sldId id="260" r:id="rId1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BELLIDO" initials="R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6699"/>
    <a:srgbClr val="FFCC99"/>
    <a:srgbClr val="5B88EB"/>
    <a:srgbClr val="0066FF"/>
    <a:srgbClr val="E6A01E"/>
    <a:srgbClr val="74BD76"/>
    <a:srgbClr val="D5F6FB"/>
    <a:srgbClr val="BAF1F8"/>
    <a:srgbClr val="DC7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8" autoAdjust="0"/>
    <p:restoredTop sz="99408" autoAdjust="0"/>
  </p:normalViewPr>
  <p:slideViewPr>
    <p:cSldViewPr>
      <p:cViewPr varScale="1">
        <p:scale>
          <a:sx n="115" d="100"/>
          <a:sy n="115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A806-46BE-A429-3EC5718E083F}"/>
              </c:ext>
            </c:extLst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A806-46BE-A429-3EC5718E083F}"/>
              </c:ext>
            </c:extLst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A806-46BE-A429-3EC5718E083F}"/>
              </c:ext>
            </c:extLst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A806-46BE-A429-3EC5718E083F}"/>
              </c:ext>
            </c:extLst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A806-46BE-A429-3EC5718E08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806-46BE-A429-3EC5718E08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77149312"/>
        <c:axId val="77293440"/>
      </c:barChart>
      <c:catAx>
        <c:axId val="7714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fr-FR"/>
          </a:p>
        </c:txPr>
        <c:crossAx val="772934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72934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7149312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1-D118-4A45-BC1C-442B9CCE2245}"/>
              </c:ext>
            </c:extLst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3-D118-4A45-BC1C-442B9CCE2245}"/>
              </c:ext>
            </c:extLst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5-D118-4A45-BC1C-442B9CCE2245}"/>
              </c:ext>
            </c:extLst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  <c:extLst>
              <c:ext xmlns:c16="http://schemas.microsoft.com/office/drawing/2014/chart" uri="{C3380CC4-5D6E-409C-BE32-E72D297353CC}">
                <c16:uniqueId val="{00000007-D118-4A45-BC1C-442B9CCE2245}"/>
              </c:ext>
            </c:extLst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118-4A45-BC1C-442B9CCE2245}"/>
                </c:ext>
              </c:extLst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18-4A45-BC1C-442B9CCE2245}"/>
                </c:ext>
              </c:extLst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18-4A45-BC1C-442B9CCE2245}"/>
                </c:ext>
              </c:extLst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118-4A45-BC1C-442B9CCE224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118-4A45-BC1C-442B9CCE2245}"/>
                </c:ext>
              </c:extLst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118-4A45-BC1C-442B9CCE22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fr-F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54A5-417A-9303-FBC5F52D43F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54A5-417A-9303-FBC5F52D43FD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54A5-417A-9303-FBC5F52D43FD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54A5-417A-9303-FBC5F52D43FD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54A5-417A-9303-FBC5F52D43FD}"/>
              </c:ext>
            </c:extLst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4A5-417A-9303-FBC5F52D43F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4A5-417A-9303-FBC5F52D43F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4A5-417A-9303-FBC5F52D43FD}"/>
              </c:ext>
            </c:extLst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4A5-417A-9303-FBC5F52D43F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4A5-417A-9303-FBC5F52D43FD}"/>
                </c:ext>
              </c:extLst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4A5-417A-9303-FBC5F52D43FD}"/>
                </c:ext>
              </c:extLst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4A5-417A-9303-FBC5F52D43FD}"/>
                </c:ext>
              </c:extLst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4A5-417A-9303-FBC5F52D43F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4A5-417A-9303-FBC5F52D43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765440"/>
        <c:axId val="83039360"/>
      </c:lineChart>
      <c:catAx>
        <c:axId val="78765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830393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303936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78765440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kern="0" baseline="0">
          <a:solidFill>
            <a:schemeClr val="tx1"/>
          </a:solidFill>
          <a:latin typeface="Arial"/>
          <a:ea typeface="Arial"/>
          <a:cs typeface="Arial"/>
        </a:defRPr>
      </a:pPr>
      <a:endParaRPr lang="fr-F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ChristineB\Desktop\back-e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noProof="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02" y="0"/>
            <a:ext cx="91416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2743225" y="1806724"/>
            <a:ext cx="3636000" cy="31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216000" rIns="0" bIns="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4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THANK YOU!</a:t>
            </a:r>
          </a:p>
          <a:p>
            <a:pPr algn="l"/>
            <a:r>
              <a:rPr lang="en-GB" sz="24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 PARIBAS CARDIF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8, rue du Port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92728 Nanterre </a:t>
            </a:r>
            <a:r>
              <a:rPr lang="en-GB" sz="2000" b="0" i="0" u="none" strike="noStrike" baseline="0" noProof="0" dirty="0" err="1" smtClean="0">
                <a:solidFill>
                  <a:srgbClr val="FFFFFF"/>
                </a:solidFill>
                <a:latin typeface="+mj-lt"/>
              </a:rPr>
              <a:t>Cedex</a:t>
            </a:r>
            <a:endParaRPr lang="en-GB" sz="2000" b="0" i="0" u="none" strike="noStrike" baseline="0" noProof="0" dirty="0" smtClean="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Tel.: +33 (0)1 41 42 83 00</a:t>
            </a:r>
          </a:p>
          <a:p>
            <a:pPr algn="l"/>
            <a:r>
              <a:rPr lang="en-GB" sz="3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bnpparibascardif.com</a:t>
            </a:r>
            <a:endParaRPr lang="en-GB" sz="3000" b="0" noProof="0" dirty="0" smtClean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75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1BCE7-48C5-4428-8256-16DCA2502AA9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Colours</a:t>
            </a:r>
            <a:endParaRPr lang="en-GB" noProof="0" dirty="0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1908176" y="3761210"/>
            <a:ext cx="727075" cy="723906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908176" y="1552968"/>
            <a:ext cx="727075" cy="723904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220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3854451" y="1552968"/>
            <a:ext cx="727075" cy="723904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080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 userDrawn="1"/>
        </p:nvSpPr>
        <p:spPr bwMode="auto">
          <a:xfrm>
            <a:off x="3854451" y="2657089"/>
            <a:ext cx="727075" cy="723904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3854451" y="3761210"/>
            <a:ext cx="727075" cy="723906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030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3854451" y="4865334"/>
            <a:ext cx="727075" cy="723906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050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 userDrawn="1"/>
        </p:nvSpPr>
        <p:spPr bwMode="auto">
          <a:xfrm>
            <a:off x="5726114" y="1552968"/>
            <a:ext cx="727075" cy="723904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 userDrawn="1"/>
        </p:nvSpPr>
        <p:spPr bwMode="auto">
          <a:xfrm>
            <a:off x="5726114" y="2657089"/>
            <a:ext cx="727075" cy="723904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115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5726114" y="3761210"/>
            <a:ext cx="727075" cy="723906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090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908176" y="4865334"/>
            <a:ext cx="727075" cy="723906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155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1908176" y="2657089"/>
            <a:ext cx="727075" cy="723904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195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5726114" y="4865334"/>
            <a:ext cx="727075" cy="723906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070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 userDrawn="1"/>
        </p:nvSpPr>
        <p:spPr bwMode="auto">
          <a:xfrm>
            <a:off x="7435851" y="4865334"/>
            <a:ext cx="727075" cy="723906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en-GB" altLang="fr-FR" sz="1100" noProof="0" dirty="0" smtClean="0">
                <a:solidFill>
                  <a:schemeClr val="bg1"/>
                </a:solidFill>
              </a:rPr>
              <a:t>B 074</a:t>
            </a:r>
            <a:endParaRPr lang="en-GB" altLang="fr-FR" sz="1100" noProof="0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6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C7AC7-F797-4918-87B5-CE092087EE80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 creation -Chart Tools / Design / Layout / Format</a:t>
            </a:r>
            <a:endParaRPr lang="en-GB" noProof="0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 userDrawn="1"/>
        </p:nvSpPr>
        <p:spPr>
          <a:xfrm>
            <a:off x="348711" y="934230"/>
            <a:ext cx="4062495" cy="110984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HOW TO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</a:t>
            </a:r>
            <a:r>
              <a:rPr lang="en-GB" sz="1100" b="1" u="sng" noProof="0" dirty="0" smtClean="0">
                <a:solidFill>
                  <a:schemeClr val="tx1"/>
                </a:solidFill>
              </a:rPr>
              <a:t>CREATE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CHARTS WITH BNPP STYLE </a:t>
            </a:r>
            <a:endParaRPr lang="en-GB" sz="1100" b="1" u="sng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create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your chart on this slide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copy/paste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on the right place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5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ATTENTION: Microsoft’s </a:t>
            </a:r>
            <a:r>
              <a:rPr lang="en-GB" sz="1000" b="0" u="none" noProof="0" dirty="0" err="1" smtClean="0">
                <a:solidFill>
                  <a:schemeClr val="tx1"/>
                </a:solidFill>
              </a:rPr>
              <a:t>ChartStyles</a:t>
            </a:r>
            <a:r>
              <a:rPr lang="en-GB" sz="1000" b="0" u="none" noProof="0" dirty="0" smtClean="0">
                <a:solidFill>
                  <a:schemeClr val="tx1"/>
                </a:solidFill>
              </a:rPr>
              <a:t> are not in  BNPP style. Don’t use them.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sp>
        <p:nvSpPr>
          <p:cNvPr id="41" name="Espace réservé du graphique 2"/>
          <p:cNvSpPr>
            <a:spLocks noGrp="1"/>
          </p:cNvSpPr>
          <p:nvPr>
            <p:ph type="chart" sz="quarter" idx="13"/>
          </p:nvPr>
        </p:nvSpPr>
        <p:spPr>
          <a:xfrm>
            <a:off x="4713876" y="1052736"/>
            <a:ext cx="4086672" cy="2641639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fr-FR" noProof="0" smtClean="0"/>
              <a:t>Cliquez sur l'icône pour ajouter un graphique</a:t>
            </a:r>
            <a:endParaRPr lang="en-GB" noProof="0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2555776" y="2296003"/>
            <a:ext cx="1855430" cy="1539254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Right click on the chart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choose the part to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modify (area, axis, legend, ...)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use :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font size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fill colour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line colour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GB" sz="1000" b="1" u="none" noProof="0" dirty="0" smtClean="0">
                <a:solidFill>
                  <a:schemeClr val="tx1"/>
                </a:solidFill>
              </a:rPr>
              <a:t>Try on the chart below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8198" name="Picture 6" descr="http://cdn.solveyourtech.com/wp-content/uploads/2012/10/SAVE-EXCEL-CHART-AS-JPG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8" t="7984" r="3683" b="69809"/>
          <a:stretch/>
        </p:blipFill>
        <p:spPr bwMode="auto">
          <a:xfrm>
            <a:off x="319962" y="2296003"/>
            <a:ext cx="1996377" cy="43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 userDrawn="1"/>
        </p:nvCxnSpPr>
        <p:spPr>
          <a:xfrm flipH="1" flipV="1">
            <a:off x="2123728" y="2378944"/>
            <a:ext cx="504000" cy="288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6306705" y="4941168"/>
            <a:ext cx="576064" cy="432000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115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 userDrawn="1"/>
        </p:nvSpPr>
        <p:spPr bwMode="auto">
          <a:xfrm>
            <a:off x="4411206" y="4944039"/>
            <a:ext cx="576064" cy="432000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220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 userDrawn="1"/>
        </p:nvSpPr>
        <p:spPr bwMode="auto">
          <a:xfrm>
            <a:off x="5043260" y="4944039"/>
            <a:ext cx="576064" cy="432000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R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G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B 080</a:t>
            </a:r>
            <a:endParaRPr lang="en-GB" altLang="fr-FR" sz="800" noProof="0" dirty="0">
              <a:solidFill>
                <a:schemeClr val="tx2"/>
              </a:solidFill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 userDrawn="1"/>
        </p:nvSpPr>
        <p:spPr bwMode="auto">
          <a:xfrm>
            <a:off x="5043260" y="5513500"/>
            <a:ext cx="576064" cy="432000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6938759" y="4941168"/>
            <a:ext cx="576064" cy="432000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 userDrawn="1"/>
        </p:nvSpPr>
        <p:spPr bwMode="auto">
          <a:xfrm>
            <a:off x="6938759" y="5513499"/>
            <a:ext cx="576064" cy="432000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125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050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 userDrawn="1"/>
        </p:nvSpPr>
        <p:spPr bwMode="auto">
          <a:xfrm>
            <a:off x="5682943" y="4944039"/>
            <a:ext cx="576064" cy="432000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 userDrawn="1"/>
        </p:nvSpPr>
        <p:spPr bwMode="auto">
          <a:xfrm>
            <a:off x="5682943" y="5513500"/>
            <a:ext cx="576064" cy="432000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115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 userDrawn="1"/>
        </p:nvSpPr>
        <p:spPr bwMode="auto">
          <a:xfrm>
            <a:off x="7578442" y="4941168"/>
            <a:ext cx="576064" cy="432000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090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 userDrawn="1"/>
        </p:nvSpPr>
        <p:spPr bwMode="auto">
          <a:xfrm>
            <a:off x="6306705" y="5513499"/>
            <a:ext cx="576064" cy="432000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090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155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 userDrawn="1"/>
        </p:nvSpPr>
        <p:spPr bwMode="auto">
          <a:xfrm>
            <a:off x="4411206" y="5513500"/>
            <a:ext cx="576064" cy="43200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195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 userDrawn="1"/>
        </p:nvSpPr>
        <p:spPr bwMode="auto">
          <a:xfrm>
            <a:off x="7578442" y="5513499"/>
            <a:ext cx="576064" cy="432000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145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 userDrawn="1"/>
        </p:nvSpPr>
        <p:spPr bwMode="auto">
          <a:xfrm>
            <a:off x="8226514" y="5517232"/>
            <a:ext cx="576064" cy="432000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164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074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1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10E1EF-2C8F-47EC-A03E-11339C5A7B28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</a:t>
            </a:r>
            <a:endParaRPr lang="en-GB" noProof="0" dirty="0"/>
          </a:p>
        </p:txBody>
      </p:sp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839788" y="1221194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1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5014913" y="121357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2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839788" y="3770084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3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839788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5014001" y="1579855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 userDrawn="1"/>
        </p:nvSpPr>
        <p:spPr bwMode="auto">
          <a:xfrm>
            <a:off x="839788" y="4130608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3589522"/>
              </p:ext>
            </p:extLst>
          </p:nvPr>
        </p:nvGraphicFramePr>
        <p:xfrm>
          <a:off x="5014001" y="1579855"/>
          <a:ext cx="3411537" cy="200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69278623"/>
              </p:ext>
            </p:extLst>
          </p:nvPr>
        </p:nvGraphicFramePr>
        <p:xfrm>
          <a:off x="1763688" y="3982304"/>
          <a:ext cx="221523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61386724"/>
              </p:ext>
            </p:extLst>
          </p:nvPr>
        </p:nvGraphicFramePr>
        <p:xfrm>
          <a:off x="1031347" y="1563691"/>
          <a:ext cx="3514981" cy="186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85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536F7A-52E5-4702-8A44-9E8B3AD6CE84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Tab</a:t>
            </a:r>
            <a:endParaRPr lang="en-GB" noProof="0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"/>
          <p:cNvSpPr>
            <a:spLocks noChangeArrowheads="1"/>
          </p:cNvSpPr>
          <p:nvPr userDrawn="1"/>
        </p:nvSpPr>
        <p:spPr bwMode="auto">
          <a:xfrm>
            <a:off x="4075834" y="2363528"/>
            <a:ext cx="1368000" cy="279654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0" name="Rectangle 4"/>
          <p:cNvSpPr>
            <a:spLocks noChangeArrowheads="1"/>
          </p:cNvSpPr>
          <p:nvPr userDrawn="1"/>
        </p:nvSpPr>
        <p:spPr bwMode="auto">
          <a:xfrm>
            <a:off x="4067176" y="1561523"/>
            <a:ext cx="1368425" cy="72771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1" name="Rectangle 5"/>
          <p:cNvSpPr>
            <a:spLocks noChangeArrowheads="1"/>
          </p:cNvSpPr>
          <p:nvPr userDrawn="1"/>
        </p:nvSpPr>
        <p:spPr bwMode="auto">
          <a:xfrm>
            <a:off x="323528" y="236924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2" name="Rectangle 6"/>
          <p:cNvSpPr>
            <a:spLocks noChangeArrowheads="1"/>
          </p:cNvSpPr>
          <p:nvPr userDrawn="1"/>
        </p:nvSpPr>
        <p:spPr bwMode="auto">
          <a:xfrm>
            <a:off x="323528" y="309504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3" name="Rectangle 7"/>
          <p:cNvSpPr>
            <a:spLocks noChangeArrowheads="1"/>
          </p:cNvSpPr>
          <p:nvPr userDrawn="1"/>
        </p:nvSpPr>
        <p:spPr bwMode="auto">
          <a:xfrm>
            <a:off x="323528" y="3820852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4" name="Rectangle 8"/>
          <p:cNvSpPr>
            <a:spLocks noChangeArrowheads="1"/>
          </p:cNvSpPr>
          <p:nvPr userDrawn="1"/>
        </p:nvSpPr>
        <p:spPr bwMode="auto">
          <a:xfrm>
            <a:off x="323528" y="4546658"/>
            <a:ext cx="8048158" cy="609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5" name="Rectangle 9"/>
          <p:cNvSpPr>
            <a:spLocks noChangeArrowheads="1"/>
          </p:cNvSpPr>
          <p:nvPr userDrawn="1"/>
        </p:nvSpPr>
        <p:spPr bwMode="auto">
          <a:xfrm>
            <a:off x="5543551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sp>
        <p:nvSpPr>
          <p:cNvPr id="46" name="Rectangle 10"/>
          <p:cNvSpPr>
            <a:spLocks noChangeArrowheads="1"/>
          </p:cNvSpPr>
          <p:nvPr userDrawn="1"/>
        </p:nvSpPr>
        <p:spPr bwMode="auto">
          <a:xfrm>
            <a:off x="7019926" y="1561523"/>
            <a:ext cx="1368425" cy="72771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600"/>
          </a:p>
        </p:txBody>
      </p:sp>
      <p:graphicFrame>
        <p:nvGraphicFramePr>
          <p:cNvPr id="47" name="Objet 4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3512586"/>
              </p:ext>
            </p:extLst>
          </p:nvPr>
        </p:nvGraphicFramePr>
        <p:xfrm>
          <a:off x="611560" y="1363628"/>
          <a:ext cx="7921699" cy="408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Feuille de calcul" r:id="rId3" imgW="7639089" imgH="3438450" progId="Excel.Sheet.8">
                  <p:embed/>
                </p:oleObj>
              </mc:Choice>
              <mc:Fallback>
                <p:oleObj name="Feuille de calcul" r:id="rId3" imgW="7639089" imgH="343845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63628"/>
                        <a:ext cx="7921699" cy="4081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2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Titre Partie </a:t>
            </a:r>
          </a:p>
          <a:p>
            <a:pPr lvl="1"/>
            <a:r>
              <a:rPr lang="fr-FR" dirty="0" smtClean="0"/>
              <a:t>Titre 1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fr-FR" dirty="0" smtClean="0"/>
              <a:t>Slide sommaire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AC555A4-836B-4066-A661-5B3B00A26C54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Boost’IT – Processus autour de la PIC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44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E593D83-570E-43A9-9057-231687903811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48711" y="4551717"/>
            <a:ext cx="2376264" cy="245435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r>
              <a:rPr lang="en-GB" sz="1400" noProof="0" dirty="0" smtClean="0">
                <a:solidFill>
                  <a:schemeClr val="bg1"/>
                </a:solidFill>
                <a:sym typeface="Wingdings 3"/>
              </a:rPr>
              <a:t>   </a:t>
            </a:r>
            <a:r>
              <a:rPr lang="en-GB" sz="1400" noProof="0" dirty="0" smtClean="0">
                <a:solidFill>
                  <a:schemeClr val="bg1"/>
                </a:solidFill>
              </a:rPr>
              <a:t>NOT TO DO</a:t>
            </a:r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endParaRPr lang="en-GB" sz="1800" noProof="0" dirty="0" smtClean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48710" y="332656"/>
            <a:ext cx="3719233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6213" indent="0" algn="l">
              <a:lnSpc>
                <a:spcPct val="120000"/>
              </a:lnSpc>
            </a:pPr>
            <a:r>
              <a:rPr lang="en-GB" sz="1200" b="1" u="sng" noProof="0" dirty="0" smtClean="0">
                <a:solidFill>
                  <a:schemeClr val="tx1"/>
                </a:solidFill>
              </a:rPr>
              <a:t>HOW TO INSERT A PICTURE</a:t>
            </a:r>
            <a:r>
              <a:rPr lang="en-GB" sz="1200" b="1" u="sng" baseline="0" noProof="0" dirty="0" smtClean="0">
                <a:solidFill>
                  <a:schemeClr val="tx1"/>
                </a:solidFill>
              </a:rPr>
              <a:t> ON A SLIDE WITH SEVERAL SHAPES</a:t>
            </a:r>
            <a:r>
              <a:rPr lang="en-GB" sz="1200" b="1" u="sng" noProof="0" dirty="0" smtClean="0">
                <a:solidFill>
                  <a:schemeClr val="tx1"/>
                </a:solidFill>
              </a:rPr>
              <a:t>?</a:t>
            </a:r>
          </a:p>
          <a:p>
            <a:pPr marL="176213" indent="0" algn="l">
              <a:lnSpc>
                <a:spcPct val="120000"/>
              </a:lnSpc>
            </a:pPr>
            <a:endParaRPr lang="en-GB" sz="1200" u="sng" noProof="0" dirty="0" smtClean="0">
              <a:solidFill>
                <a:schemeClr val="tx1"/>
              </a:solidFill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</a:rPr>
              <a:t>View </a:t>
            </a: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 Slide Master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Choose slide Title with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Insert your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Right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click on picture, choose Send Backward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360363" marR="0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611313" algn="l"/>
              </a:tabLst>
              <a:defRPr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Delete the slide with text</a:t>
            </a:r>
            <a:br>
              <a:rPr lang="en-GB" sz="1200" u="none" noProof="0" dirty="0" smtClean="0">
                <a:solidFill>
                  <a:schemeClr val="tx1"/>
                </a:solidFill>
                <a:sym typeface="Wingdings 3"/>
              </a:rPr>
            </a:b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(just to show right place and size for the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picture)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To create many same slides with different pictures: 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copy/paste this slide and change the picture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  <a:tabLst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ATTENTION : do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not insert the picture with Format Background</a:t>
            </a: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67" y="332656"/>
            <a:ext cx="2736303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4370069" y="1895934"/>
            <a:ext cx="4402901" cy="3846138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36" y="3356992"/>
            <a:ext cx="2769861" cy="205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759" y="4797152"/>
            <a:ext cx="1750168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hristineB\Seenk-D\BNPP\2015-05\fo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4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646" y="5807185"/>
            <a:ext cx="3675882" cy="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4"/>
          <a:srcRect t="8046"/>
          <a:stretch/>
        </p:blipFill>
        <p:spPr>
          <a:xfrm>
            <a:off x="107504" y="5784670"/>
            <a:ext cx="3893338" cy="86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137313"/>
            <a:ext cx="8460000" cy="473996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 smtClean="0"/>
              <a:t>Level 1</a:t>
            </a:r>
          </a:p>
          <a:p>
            <a:pPr lvl="1"/>
            <a:r>
              <a:rPr lang="en-GB" noProof="0" dirty="0" smtClean="0"/>
              <a:t>Level 2</a:t>
            </a:r>
          </a:p>
          <a:p>
            <a:pPr lvl="2"/>
            <a:r>
              <a:rPr lang="en-GB" noProof="0" dirty="0" smtClean="0"/>
              <a:t>Level 3</a:t>
            </a:r>
          </a:p>
          <a:p>
            <a:pPr lvl="3"/>
            <a:r>
              <a:rPr lang="en-GB" noProof="0" dirty="0" smtClean="0"/>
              <a:t>Level 4</a:t>
            </a:r>
          </a:p>
          <a:p>
            <a:pPr lvl="4"/>
            <a:r>
              <a:rPr lang="en-GB" noProof="0" dirty="0" smtClean="0"/>
              <a:t>Level 5</a:t>
            </a:r>
            <a:endParaRPr lang="en-GB" noProof="0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116192"/>
            <a:ext cx="8460000" cy="7456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4" y="2161430"/>
            <a:ext cx="6183163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Part Title</a:t>
            </a:r>
            <a:endParaRPr lang="en-GB" noProof="0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681758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0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B0595-5493-475F-9515-54787B0206A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7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D810E9CC-52DA-458A-88A0-558AD132AEE1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2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7B1DEF62-C6A7-4196-BF9F-7367D6F04089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692696"/>
            <a:ext cx="7382152" cy="745664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658894"/>
            <a:ext cx="7416352" cy="4002354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2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Part Title</a:t>
            </a:r>
          </a:p>
          <a:p>
            <a:pPr lvl="1"/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56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A6579-B0A9-485A-80E2-3A4CF8670B72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6A4072-2A1F-42DD-85BC-2847EF60E378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‹N°›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0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6192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578" y="1653183"/>
            <a:ext cx="8460000" cy="422408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ITPM Training Support</a:t>
            </a:r>
            <a:endParaRPr lang="en-GB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BBAD37-1C8F-429F-807B-2AB6A51E19DE}" type="datetime1">
              <a:rPr lang="en-US" smtClean="0"/>
              <a:t>5/23/2019</a:t>
            </a:fld>
            <a:endParaRPr lang="en-GB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en-GB" smtClean="0"/>
              <a:pPr>
                <a:defRPr/>
              </a:pPr>
              <a:t>‹N°›</a:t>
            </a:fld>
            <a:endParaRPr lang="en-GB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39552" y="6237312"/>
            <a:ext cx="2123728" cy="510623"/>
          </a:xfrm>
          <a:prstGeom prst="rect">
            <a:avLst/>
          </a:prstGeom>
        </p:spPr>
      </p:pic>
      <p:pic>
        <p:nvPicPr>
          <p:cNvPr id="11" name="Picture 2" descr="G: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66214"/>
            <a:ext cx="2343226" cy="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77" r:id="rId3"/>
    <p:sldLayoutId id="2147483663" r:id="rId4"/>
    <p:sldLayoutId id="2147483679" r:id="rId5"/>
    <p:sldLayoutId id="2147483675" r:id="rId6"/>
    <p:sldLayoutId id="2147483686" r:id="rId7"/>
    <p:sldLayoutId id="2147483666" r:id="rId8"/>
    <p:sldLayoutId id="2147483680" r:id="rId9"/>
    <p:sldLayoutId id="2147483681" r:id="rId10"/>
    <p:sldLayoutId id="2147483678" r:id="rId11"/>
    <p:sldLayoutId id="2147483682" r:id="rId12"/>
    <p:sldLayoutId id="2147483687" r:id="rId13"/>
    <p:sldLayoutId id="2147483683" r:id="rId14"/>
    <p:sldLayoutId id="2147483684" r:id="rId15"/>
    <p:sldLayoutId id="2147483688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3" y="404760"/>
            <a:ext cx="5328592" cy="647976"/>
          </a:xfrm>
        </p:spPr>
        <p:txBody>
          <a:bodyPr/>
          <a:lstStyle/>
          <a:p>
            <a:r>
              <a:rPr lang="fr-FR" dirty="0" smtClean="0"/>
              <a:t>SOT Support JAVA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Liberty </a:t>
            </a:r>
            <a:r>
              <a:rPr lang="fr-FR" dirty="0" err="1" smtClean="0"/>
              <a:t>Core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ZAIDI Mohamed </a:t>
            </a:r>
            <a:r>
              <a:rPr lang="en-GB" dirty="0" err="1" smtClean="0"/>
              <a:t>ali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smtClean="0"/>
              <a:t>Seine </a:t>
            </a:r>
            <a:r>
              <a:rPr lang="fr-FR" dirty="0" err="1" smtClean="0"/>
              <a:t>way</a:t>
            </a:r>
            <a:r>
              <a:rPr lang="fr-FR" dirty="0" smtClean="0"/>
              <a:t> , Mai 2019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Features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Port et console d’admin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Datasource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772816"/>
            <a:ext cx="2962275" cy="9048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428" y="3372437"/>
            <a:ext cx="4686300" cy="10858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7" y="5153963"/>
            <a:ext cx="8183282" cy="6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8" y="1596219"/>
            <a:ext cx="8515350" cy="5810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40" y="2579894"/>
            <a:ext cx="7458075" cy="5334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7" y="4179782"/>
            <a:ext cx="8795619" cy="6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00225"/>
            <a:ext cx="69627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8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3"/>
          </p:nvPr>
        </p:nvSpPr>
        <p:spPr>
          <a:xfrm>
            <a:off x="1151620" y="1844824"/>
            <a:ext cx="7416352" cy="400235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Serveur d’application</a:t>
            </a:r>
          </a:p>
          <a:p>
            <a:r>
              <a:rPr lang="fr-FR" sz="2400" dirty="0" smtClean="0"/>
              <a:t>Liberty-</a:t>
            </a:r>
            <a:r>
              <a:rPr lang="fr-FR" sz="2400" dirty="0" err="1" smtClean="0"/>
              <a:t>core</a:t>
            </a:r>
            <a:endParaRPr lang="fr-FR" sz="2400" dirty="0" smtClean="0"/>
          </a:p>
          <a:p>
            <a:r>
              <a:rPr lang="fr-FR" sz="2400" dirty="0" smtClean="0"/>
              <a:t>Architecture</a:t>
            </a:r>
          </a:p>
          <a:p>
            <a:r>
              <a:rPr lang="fr-FR" sz="2400" dirty="0" smtClean="0"/>
              <a:t>configuration</a:t>
            </a:r>
          </a:p>
          <a:p>
            <a:r>
              <a:rPr lang="fr-FR" sz="2400" dirty="0" smtClean="0"/>
              <a:t>Démo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0AC555A4-836B-4066-A661-5B3B00A26C54}" type="datetime1">
              <a:rPr lang="fr-FR" smtClean="0"/>
              <a:t>23/05/2019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Boost’IT – Processus autour de la PIC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8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Logiciel offrant un contexte d’</a:t>
            </a:r>
            <a:r>
              <a:rPr lang="fr-FR" dirty="0" err="1" smtClean="0"/>
              <a:t>éxecution</a:t>
            </a:r>
            <a:r>
              <a:rPr lang="fr-FR" dirty="0" smtClean="0"/>
              <a:t> des composants applicatifs JAVA</a:t>
            </a:r>
          </a:p>
          <a:p>
            <a:pPr marL="644525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d’application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3</a:t>
            </a:fld>
            <a:endParaRPr lang="en-GB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15" y="2096852"/>
            <a:ext cx="5343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d’application vs serveur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9" y="1137313"/>
            <a:ext cx="7315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Version allégée de liberty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 err="1" smtClean="0"/>
              <a:t>Environement</a:t>
            </a:r>
            <a:r>
              <a:rPr lang="fr-FR" sz="2000" dirty="0" smtClean="0"/>
              <a:t> d’</a:t>
            </a:r>
            <a:r>
              <a:rPr lang="fr-FR" sz="2000" dirty="0" err="1" smtClean="0"/>
              <a:t>éxecution</a:t>
            </a:r>
            <a:r>
              <a:rPr lang="fr-FR" sz="2000" dirty="0" smtClean="0"/>
              <a:t> pour les applications ne </a:t>
            </a:r>
            <a:r>
              <a:rPr lang="fr-FR" sz="2000" dirty="0" err="1" smtClean="0"/>
              <a:t>necessitent</a:t>
            </a:r>
            <a:r>
              <a:rPr lang="fr-FR" sz="2000" dirty="0" smtClean="0"/>
              <a:t> pas la pile Java EE </a:t>
            </a:r>
            <a:r>
              <a:rPr lang="fr-FR" sz="2000" dirty="0" err="1" smtClean="0"/>
              <a:t>compléte</a:t>
            </a:r>
            <a:endParaRPr lang="fr-FR" sz="2000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Optimisé pour répondre à la spécification de profil web Java EE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Simplicité de déploiement et de configuration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Capacité </a:t>
            </a:r>
            <a:r>
              <a:rPr lang="fr-FR" sz="2000" dirty="0" err="1" smtClean="0"/>
              <a:t>exstensible</a:t>
            </a:r>
            <a:r>
              <a:rPr lang="fr-FR" sz="2000" dirty="0" smtClean="0"/>
              <a:t>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Liberty-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32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Liberty-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6</a:t>
            </a:fld>
            <a:endParaRPr lang="en-GB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6" y="1041884"/>
            <a:ext cx="8929464" cy="48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Liberty-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" y="1196752"/>
            <a:ext cx="8873697" cy="42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liberty-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sp>
        <p:nvSpPr>
          <p:cNvPr id="10" name="Espace réservé du contenu 1"/>
          <p:cNvSpPr txBox="1">
            <a:spLocks/>
          </p:cNvSpPr>
          <p:nvPr/>
        </p:nvSpPr>
        <p:spPr>
          <a:xfrm>
            <a:off x="494978" y="1289713"/>
            <a:ext cx="8460000" cy="47399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"/>
              </a:spcBef>
              <a:buClr>
                <a:schemeClr val="accent4"/>
              </a:buClr>
              <a:buSzPct val="100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914400" rtl="0" eaLnBrk="1" latinLnBrk="0" hangingPunct="1">
              <a:spcBef>
                <a:spcPts val="2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82563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19138" indent="-173038" algn="l" defTabSz="914400" rtl="0" eaLnBrk="1" latinLnBrk="0" hangingPunct="1">
              <a:spcBef>
                <a:spcPts val="2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" indent="4763" algn="l" defTabSz="914400" rtl="0" eaLnBrk="1" latinLnBrk="0" hangingPunct="1">
              <a:spcBef>
                <a:spcPts val="200"/>
              </a:spcBef>
              <a:buFontTx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JVM unique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Noyau liberty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 smtClean="0"/>
              <a:t>Features</a:t>
            </a:r>
            <a:r>
              <a:rPr lang="fr-FR" sz="2000" dirty="0" smtClean="0"/>
              <a:t> optionnelles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16" y="3212976"/>
            <a:ext cx="4676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Liberty est configuré par exception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Configurer liberty =&gt; remplacer les paramètres de configuration par défaut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La configuration est décrite dans des fichiers XML (server.xml)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Lisible et éditable par l’homme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Compacte et partageable entre les membres d’une équipe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Réagit dynamiquement aux mises à jour (</a:t>
            </a:r>
            <a:r>
              <a:rPr lang="fr-FR" sz="2000" dirty="0" err="1" smtClean="0"/>
              <a:t>hotswap</a:t>
            </a:r>
            <a:r>
              <a:rPr lang="fr-FR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Tolérante =&gt; les valeurs manquantes sont présumées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	 </a:t>
            </a:r>
            <a:r>
              <a:rPr lang="fr-FR" sz="2000" dirty="0" smtClean="0"/>
              <a:t>      =&gt; les propriétés non reconnues sont ignorées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861C54-A218-416E-89D5-4652387217FB}" type="datetime1">
              <a:rPr lang="en-US" noProof="0" smtClean="0"/>
              <a:t>5/23/2019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ITPM Training Support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93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PPcorpo_43_dev_FR[1]">
  <a:themeElements>
    <a:clrScheme name="BNPP-XL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NPP-XL">
    <a:dk1>
      <a:srgbClr val="FFFFFF"/>
    </a:dk1>
    <a:lt1>
      <a:srgbClr val="000000"/>
    </a:lt1>
    <a:dk2>
      <a:srgbClr val="EEEFF2"/>
    </a:dk2>
    <a:lt2>
      <a:srgbClr val="78848A"/>
    </a:lt2>
    <a:accent1>
      <a:srgbClr val="00915A"/>
    </a:accent1>
    <a:accent2>
      <a:srgbClr val="85B95F"/>
    </a:accent2>
    <a:accent3>
      <a:srgbClr val="00AB8E"/>
    </a:accent3>
    <a:accent4>
      <a:srgbClr val="008578"/>
    </a:accent4>
    <a:accent5>
      <a:srgbClr val="43B02A"/>
    </a:accent5>
    <a:accent6>
      <a:srgbClr val="D0DF00"/>
    </a:accent6>
    <a:hlink>
      <a:srgbClr val="00915A"/>
    </a:hlink>
    <a:folHlink>
      <a:srgbClr val="00915A"/>
    </a:folHlink>
  </a:clrScheme>
  <a:fontScheme name="BNPP">
    <a:majorFont>
      <a:latin typeface="Arial Narrow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'you Document" ma:contentTypeID="0x01010003105059DC6740CD949057862E120DEC00F836FE1FEF19FD4097949331F2E78626" ma:contentTypeVersion="1" ma:contentTypeDescription="Create a new document in this library" ma:contentTypeScope="" ma:versionID="435dca37718be1035256b0a541c3cd2d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3c11eee0d542004c4a7d729835418c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9B8D6948-9A95-45B7-BB13-AA036258D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C0D5E6-CDD2-4F81-A577-94095120B3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0D9E69-BEC3-48F9-BC66-EC599419976A}">
  <ds:schemaRefs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BNPPcorpo_43_dev_FR[1]</Template>
  <TotalTime>19964</TotalTime>
  <Words>211</Words>
  <Application>Microsoft Office PowerPoint</Application>
  <PresentationFormat>Affichage à l'écran (4:3)</PresentationFormat>
  <Paragraphs>108</Paragraphs>
  <Slides>13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Courier New</vt:lpstr>
      <vt:lpstr>Wingdings</vt:lpstr>
      <vt:lpstr>Wingdings 3</vt:lpstr>
      <vt:lpstr>BNPPcorpo_43_dev_FR[1]</vt:lpstr>
      <vt:lpstr>Feuille de calcul</vt:lpstr>
      <vt:lpstr>SOT Support JAVA</vt:lpstr>
      <vt:lpstr>SOMMAIRE</vt:lpstr>
      <vt:lpstr>Serveur d’application</vt:lpstr>
      <vt:lpstr>Serveur d’application vs serveur web</vt:lpstr>
      <vt:lpstr>Liberty-core</vt:lpstr>
      <vt:lpstr>Liberty-core</vt:lpstr>
      <vt:lpstr>Liberty-core</vt:lpstr>
      <vt:lpstr>Architecture liberty-core </vt:lpstr>
      <vt:lpstr>Configuration</vt:lpstr>
      <vt:lpstr>Configuration</vt:lpstr>
      <vt:lpstr>Configuration</vt:lpstr>
      <vt:lpstr>Démo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Natalia MAHOLANYIOVA</dc:creator>
  <cp:lastModifiedBy>Abdourahime DIALLO</cp:lastModifiedBy>
  <cp:revision>981</cp:revision>
  <cp:lastPrinted>2015-02-25T12:09:14Z</cp:lastPrinted>
  <dcterms:created xsi:type="dcterms:W3CDTF">2015-06-19T14:14:32Z</dcterms:created>
  <dcterms:modified xsi:type="dcterms:W3CDTF">2019-05-23T10:11:15Z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0x01010003105059DC6740CD949057862E120DEC00F836FE1FEF19FD4097949331F2E78626</vt:lpwstr>
  </property>
</Properties>
</file>