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4"/>
  </p:notesMasterIdLst>
  <p:handoutMasterIdLst>
    <p:handoutMasterId r:id="rId15"/>
  </p:handoutMasterIdLst>
  <p:sldIdLst>
    <p:sldId id="256" r:id="rId5"/>
    <p:sldId id="304" r:id="rId6"/>
    <p:sldId id="306" r:id="rId7"/>
    <p:sldId id="308" r:id="rId8"/>
    <p:sldId id="310" r:id="rId9"/>
    <p:sldId id="307" r:id="rId10"/>
    <p:sldId id="309" r:id="rId11"/>
    <p:sldId id="311" r:id="rId12"/>
    <p:sldId id="265"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Öznur GENÇ" initials="ÖG" lastIdx="0" clrIdx="0">
    <p:extLst>
      <p:ext uri="{19B8F6BF-5375-455C-9EA6-DF929625EA0E}">
        <p15:presenceInfo xmlns:p15="http://schemas.microsoft.com/office/powerpoint/2012/main" userId="S-1-5-21-1916080802-355277306-1404200075-280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BDB"/>
    <a:srgbClr val="B6E0D3"/>
    <a:srgbClr val="CEC7E3"/>
    <a:srgbClr val="FFE88D"/>
    <a:srgbClr val="E9496E"/>
    <a:srgbClr val="FFD268"/>
    <a:srgbClr val="8ED2BF"/>
    <a:srgbClr val="69C6AD"/>
    <a:srgbClr val="FFDB8D"/>
    <a:srgbClr val="B9A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1333" autoAdjust="0"/>
  </p:normalViewPr>
  <p:slideViewPr>
    <p:cSldViewPr snapToGrid="0">
      <p:cViewPr varScale="1">
        <p:scale>
          <a:sx n="72" d="100"/>
          <a:sy n="72" d="100"/>
        </p:scale>
        <p:origin x="103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1624DC-E63D-40C5-A3D3-07421E80634C}" type="datetimeFigureOut">
              <a:rPr lang="tr-TR" smtClean="0"/>
              <a:t>14.04.2021</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DA9952-D53F-4F67-B018-A6D630BDCB08}" type="slidenum">
              <a:rPr lang="tr-TR" smtClean="0"/>
              <a:t>‹#›</a:t>
            </a:fld>
            <a:endParaRPr lang="tr-TR"/>
          </a:p>
        </p:txBody>
      </p:sp>
    </p:spTree>
    <p:extLst>
      <p:ext uri="{BB962C8B-B14F-4D97-AF65-F5344CB8AC3E}">
        <p14:creationId xmlns:p14="http://schemas.microsoft.com/office/powerpoint/2010/main" val="450715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F84D5-D347-4A4E-991A-6F72C9F41EF5}"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FBB7E-C92E-42B1-B91B-8C1FFB821500}" type="slidenum">
              <a:rPr lang="en-US" smtClean="0"/>
              <a:t>‹#›</a:t>
            </a:fld>
            <a:endParaRPr lang="en-US"/>
          </a:p>
        </p:txBody>
      </p:sp>
    </p:spTree>
    <p:extLst>
      <p:ext uri="{BB962C8B-B14F-4D97-AF65-F5344CB8AC3E}">
        <p14:creationId xmlns:p14="http://schemas.microsoft.com/office/powerpoint/2010/main" val="38095457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DFBB7E-C92E-42B1-B91B-8C1FFB821500}" type="slidenum">
              <a:rPr lang="en-US" smtClean="0"/>
              <a:t>1</a:t>
            </a:fld>
            <a:endParaRPr lang="en-US"/>
          </a:p>
        </p:txBody>
      </p:sp>
    </p:spTree>
    <p:extLst>
      <p:ext uri="{BB962C8B-B14F-4D97-AF65-F5344CB8AC3E}">
        <p14:creationId xmlns:p14="http://schemas.microsoft.com/office/powerpoint/2010/main" val="287158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kern="1200" dirty="0" smtClean="0">
                <a:solidFill>
                  <a:schemeClr val="tx1"/>
                </a:solidFill>
                <a:effectLst/>
                <a:latin typeface="+mn-lt"/>
                <a:ea typeface="+mn-ea"/>
                <a:cs typeface="+mn-cs"/>
              </a:rPr>
              <a:t>Gelecekte bir </a:t>
            </a:r>
            <a:r>
              <a:rPr lang="tr-TR" sz="1200" b="0" i="0" u="none" strike="noStrike" kern="1200" dirty="0">
                <a:solidFill>
                  <a:schemeClr val="tx1"/>
                </a:solidFill>
                <a:effectLst/>
                <a:latin typeface="+mn-lt"/>
                <a:ea typeface="+mn-ea"/>
                <a:cs typeface="+mn-cs"/>
              </a:rPr>
              <a:t>işte çalışıyorsunuz. İşten çıktığınızda telefonunuz arabanıza bilgi vermekte ve arabanız ona yaklaştığınızı bilip kendini çalışır konuma getiriyor,</a:t>
            </a:r>
          </a:p>
          <a:p>
            <a:r>
              <a:rPr lang="tr-TR" sz="1200" b="0" i="0" u="none" strike="noStrike" kern="1200" dirty="0">
                <a:solidFill>
                  <a:schemeClr val="tx1"/>
                </a:solidFill>
                <a:effectLst/>
                <a:latin typeface="+mn-lt"/>
                <a:ea typeface="+mn-ea"/>
                <a:cs typeface="+mn-cs"/>
              </a:rPr>
              <a:t>Arabanız takviminizden sizin herhangi bir randevunuz ya da buluşmanız olmadığını bilip sizin eve gideceğinizi anlıyor ve size eve giden en iyi rotayı sunuyor.</a:t>
            </a:r>
          </a:p>
          <a:p>
            <a:r>
              <a:rPr lang="tr-TR" sz="1200" b="0" i="0" u="none" strike="noStrike" kern="1200" dirty="0">
                <a:solidFill>
                  <a:schemeClr val="tx1"/>
                </a:solidFill>
                <a:effectLst/>
                <a:latin typeface="+mn-lt"/>
                <a:ea typeface="+mn-ea"/>
                <a:cs typeface="+mn-cs"/>
              </a:rPr>
              <a:t>Arabanız da akıllı evinizi bu konu hakkında bilgilendiriyor yani eve doğru gittiğinizi evinizde arabanızdan öğrenmiş oluyor. Hava sıcaklığına göre klimalar, evinizin sıcaklığını size en uygun sıcaklığa ayarlıyor. Eve geldiğinizde ilk olarak hangi kahveyi içtiğinizi bilen kahve makinanız yaklaştığınız bilgisini alıp hazırlamaya başlıyor.</a:t>
            </a:r>
          </a:p>
          <a:p>
            <a:r>
              <a:rPr lang="tr-TR" sz="1200" b="0" i="0" u="none" strike="noStrike" kern="1200" dirty="0">
                <a:solidFill>
                  <a:schemeClr val="tx1"/>
                </a:solidFill>
                <a:effectLst/>
                <a:latin typeface="+mn-lt"/>
                <a:ea typeface="+mn-ea"/>
                <a:cs typeface="+mn-cs"/>
              </a:rPr>
              <a:t>Eve girdiğinizde ışıklarınız açılıyor ve oluşan keskin kahve kokusundan kahvenizin hazır hale gelmiş olduğunu anlıyorsunuz.</a:t>
            </a:r>
          </a:p>
          <a:p>
            <a:r>
              <a:rPr lang="tr-TR" sz="1200" b="0" i="0" u="none" strike="noStrike" kern="1200" dirty="0">
                <a:solidFill>
                  <a:schemeClr val="tx1"/>
                </a:solidFill>
                <a:effectLst/>
                <a:latin typeface="+mn-lt"/>
                <a:ea typeface="+mn-ea"/>
                <a:cs typeface="+mn-cs"/>
              </a:rPr>
              <a:t>Akşam yemeğini hazırladığınızda, buzdolabınız eksilen yiyecek ve içecekler için siparişinizi çoktan vermiş oluyor.</a:t>
            </a:r>
          </a:p>
          <a:p>
            <a:r>
              <a:rPr lang="tr-TR" sz="1200" b="0" i="0" u="none" strike="noStrike" kern="1200" dirty="0">
                <a:solidFill>
                  <a:schemeClr val="tx1"/>
                </a:solidFill>
                <a:effectLst/>
                <a:latin typeface="+mn-lt"/>
                <a:ea typeface="+mn-ea"/>
                <a:cs typeface="+mn-cs"/>
              </a:rPr>
              <a:t>Kolunuzdaki akıllı bileklik yaşam koşullarınızı, vücut direncinizi ve bağışıklık verilerinizi bildiği için yorgunluğunuzu ölçebiliyor ve uyuma vaktinizin optimum saatinde size uyarı veriyor.</a:t>
            </a:r>
          </a:p>
          <a:p>
            <a:r>
              <a:rPr lang="tr-TR" sz="1200" b="0" i="0" u="none" strike="noStrike" kern="1200" dirty="0">
                <a:solidFill>
                  <a:schemeClr val="tx1"/>
                </a:solidFill>
                <a:effectLst/>
                <a:latin typeface="+mn-lt"/>
                <a:ea typeface="+mn-ea"/>
                <a:cs typeface="+mn-cs"/>
              </a:rPr>
              <a:t>İyi bir uyku çekmeniz için, nefes alışverişiniz ve kalbinizin atış ritmine göre uyanacağınız zaman ayarlanıyor.</a:t>
            </a:r>
          </a:p>
          <a:p>
            <a:r>
              <a:rPr lang="tr-TR" sz="1200" b="0" i="0" u="none" strike="noStrike" kern="1200" dirty="0">
                <a:solidFill>
                  <a:schemeClr val="tx1"/>
                </a:solidFill>
                <a:effectLst/>
                <a:latin typeface="+mn-lt"/>
                <a:ea typeface="+mn-ea"/>
                <a:cs typeface="+mn-cs"/>
              </a:rPr>
              <a:t>Uyandığınızda akıllı asistanınız havanın yağmurlu olduğu konusunda sizi uyarıp, akıllı bilekliğinizden gelen bilgilere göre hangi besinleri tüketmeniz konusunda sizi bilgilendiriyor.</a:t>
            </a:r>
          </a:p>
          <a:p>
            <a:r>
              <a:rPr lang="tr-TR" sz="1200" b="0" i="0" u="none" strike="noStrike" kern="1200" dirty="0">
                <a:solidFill>
                  <a:schemeClr val="tx1"/>
                </a:solidFill>
                <a:effectLst/>
                <a:latin typeface="+mn-lt"/>
                <a:ea typeface="+mn-ea"/>
                <a:cs typeface="+mn-cs"/>
              </a:rPr>
              <a:t>Arabanız çıkış saatinize göre kendini hazırlıyor, havanın soğuk olacağını bilip arabanın sıcaklığını ayarlıyor ve yağmurlu havada trafiği kontrol ederek size işe gidiş için yine en iyi rotayı sunuyor.</a:t>
            </a:r>
          </a:p>
          <a:p>
            <a:endParaRPr lang="tr-TR" dirty="0"/>
          </a:p>
        </p:txBody>
      </p:sp>
      <p:sp>
        <p:nvSpPr>
          <p:cNvPr id="4" name="Slayt Numarası Yer Tutucusu 3"/>
          <p:cNvSpPr>
            <a:spLocks noGrp="1"/>
          </p:cNvSpPr>
          <p:nvPr>
            <p:ph type="sldNum" sz="quarter" idx="5"/>
          </p:nvPr>
        </p:nvSpPr>
        <p:spPr/>
        <p:txBody>
          <a:bodyPr/>
          <a:lstStyle/>
          <a:p>
            <a:fld id="{01DFBB7E-C92E-42B1-B91B-8C1FFB821500}" type="slidenum">
              <a:rPr lang="en-US" smtClean="0"/>
              <a:t>3</a:t>
            </a:fld>
            <a:endParaRPr lang="en-US"/>
          </a:p>
        </p:txBody>
      </p:sp>
    </p:spTree>
    <p:extLst>
      <p:ext uri="{BB962C8B-B14F-4D97-AF65-F5344CB8AC3E}">
        <p14:creationId xmlns:p14="http://schemas.microsoft.com/office/powerpoint/2010/main" val="2624883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16741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377994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3717028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tr-TR"/>
          </a:p>
        </p:txBody>
      </p:sp>
      <p:sp>
        <p:nvSpPr>
          <p:cNvPr id="3" name="Alt Başlık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r-TR"/>
          </a:p>
        </p:txBody>
      </p:sp>
      <p:sp>
        <p:nvSpPr>
          <p:cNvPr id="4" name="Veri Yer Tutucusu 3"/>
          <p:cNvSpPr>
            <a:spLocks noGrp="1"/>
          </p:cNvSpPr>
          <p:nvPr>
            <p:ph type="dt" sz="half" idx="10"/>
          </p:nvPr>
        </p:nvSpPr>
        <p:spPr>
          <a:xfrm>
            <a:off x="609600" y="6356351"/>
            <a:ext cx="2844800" cy="365125"/>
          </a:xfrm>
          <a:prstGeom prst="rect">
            <a:avLst/>
          </a:prstGeom>
        </p:spPr>
        <p:txBody>
          <a:bodyPr/>
          <a:lstStyle/>
          <a:p>
            <a:fld id="{9350146E-EEC5-4986-9B16-BA10A61CC0BE}" type="datetimeFigureOut">
              <a:rPr lang="tr-TR" smtClean="0"/>
              <a:t>14.04.2021</a:t>
            </a:fld>
            <a:endParaRPr lang="tr-TR"/>
          </a:p>
        </p:txBody>
      </p:sp>
      <p:sp>
        <p:nvSpPr>
          <p:cNvPr id="5" name="Altbilgi Yer Tutucusu 4"/>
          <p:cNvSpPr>
            <a:spLocks noGrp="1"/>
          </p:cNvSpPr>
          <p:nvPr>
            <p:ph type="ftr" sz="quarter" idx="11"/>
          </p:nvPr>
        </p:nvSpPr>
        <p:spPr>
          <a:xfrm>
            <a:off x="4165600" y="6356351"/>
            <a:ext cx="3860800" cy="365125"/>
          </a:xfrm>
          <a:prstGeom prst="rect">
            <a:avLst/>
          </a:prstGeom>
        </p:spPr>
        <p:txBody>
          <a:bodyPr/>
          <a:lstStyle/>
          <a:p>
            <a:endParaRPr lang="tr-TR"/>
          </a:p>
        </p:txBody>
      </p:sp>
      <p:sp>
        <p:nvSpPr>
          <p:cNvPr id="6" name="Slayt Numarası Yer Tutucusu 5"/>
          <p:cNvSpPr>
            <a:spLocks noGrp="1"/>
          </p:cNvSpPr>
          <p:nvPr>
            <p:ph type="sldNum" sz="quarter" idx="12"/>
          </p:nvPr>
        </p:nvSpPr>
        <p:spPr>
          <a:xfrm>
            <a:off x="8737600" y="6356351"/>
            <a:ext cx="2844800" cy="365125"/>
          </a:xfrm>
          <a:prstGeom prst="rect">
            <a:avLst/>
          </a:prstGeom>
        </p:spPr>
        <p:txBody>
          <a:bodyPr/>
          <a:lstStyle/>
          <a:p>
            <a:fld id="{EFA39353-7677-4C69-A336-25FCD4923B8B}" type="slidenum">
              <a:rPr lang="tr-TR" smtClean="0"/>
              <a:t>‹#›</a:t>
            </a:fld>
            <a:endParaRPr lang="tr-TR"/>
          </a:p>
        </p:txBody>
      </p:sp>
    </p:spTree>
    <p:extLst>
      <p:ext uri="{BB962C8B-B14F-4D97-AF65-F5344CB8AC3E}">
        <p14:creationId xmlns:p14="http://schemas.microsoft.com/office/powerpoint/2010/main" val="27784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1397099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Slide Number Placeholder 5"/>
          <p:cNvSpPr>
            <a:spLocks noGrp="1"/>
          </p:cNvSpPr>
          <p:nvPr>
            <p:ph type="sldNum" sz="quarter" idx="12"/>
          </p:nvPr>
        </p:nvSpPr>
        <p:spPr>
          <a:xfrm>
            <a:off x="0" y="6492875"/>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413911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609679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259740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tr-T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tr-T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143010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tr-T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tr-T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2144888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92875"/>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422937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2371745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2517206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1110272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2698468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D3A104F-D579-4712-BF4A-B986C24F613C}" type="slidenum">
              <a:rPr lang="tr-TR" smtClean="0"/>
              <a:t>‹#›</a:t>
            </a:fld>
            <a:endParaRPr lang="tr-TR"/>
          </a:p>
        </p:txBody>
      </p:sp>
    </p:spTree>
    <p:extLst>
      <p:ext uri="{BB962C8B-B14F-4D97-AF65-F5344CB8AC3E}">
        <p14:creationId xmlns:p14="http://schemas.microsoft.com/office/powerpoint/2010/main" val="2105436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885890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4209016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185190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3514740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tr-T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tr-T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6819345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tr-T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tr-T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428210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3166523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tr-T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tr-T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1810138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138200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14820856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3546280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t>‹#›</a:t>
            </a:fld>
            <a:endParaRPr lang="tr-TR"/>
          </a:p>
        </p:txBody>
      </p:sp>
    </p:spTree>
    <p:extLst>
      <p:ext uri="{BB962C8B-B14F-4D97-AF65-F5344CB8AC3E}">
        <p14:creationId xmlns:p14="http://schemas.microsoft.com/office/powerpoint/2010/main" val="632983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382588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3087378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41189244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4085720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89194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766370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291275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6323222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3727306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26304302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1991515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tr-TR">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tr-TR">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E31183-C5D8-4F28-998C-29EC3272CE44}" type="slidenum">
              <a:rPr lang="tr-TR" smtClean="0">
                <a:solidFill>
                  <a:prstClr val="black"/>
                </a:solidFill>
              </a:rPr>
              <a:pPr/>
              <a:t>‹#›</a:t>
            </a:fld>
            <a:endParaRPr lang="tr-TR">
              <a:solidFill>
                <a:prstClr val="black"/>
              </a:solidFill>
            </a:endParaRPr>
          </a:p>
        </p:txBody>
      </p:sp>
    </p:spTree>
    <p:extLst>
      <p:ext uri="{BB962C8B-B14F-4D97-AF65-F5344CB8AC3E}">
        <p14:creationId xmlns:p14="http://schemas.microsoft.com/office/powerpoint/2010/main" val="248383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tr-T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tr-T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287039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tr-T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tr-T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tr-T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12900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tr-T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tr-T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132855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123525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tr-T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2CD74A-92BD-4F93-8A54-AC6569969E63}" type="slidenum">
              <a:rPr lang="tr-TR" smtClean="0"/>
              <a:t>‹#›</a:t>
            </a:fld>
            <a:endParaRPr lang="tr-TR"/>
          </a:p>
        </p:txBody>
      </p:sp>
    </p:spTree>
    <p:extLst>
      <p:ext uri="{BB962C8B-B14F-4D97-AF65-F5344CB8AC3E}">
        <p14:creationId xmlns:p14="http://schemas.microsoft.com/office/powerpoint/2010/main" val="137197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4.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9846"/>
            <a:ext cx="12192000" cy="6867845"/>
          </a:xfrm>
          <a:prstGeom prst="rect">
            <a:avLst/>
          </a:prstGeom>
        </p:spPr>
      </p:pic>
    </p:spTree>
    <p:extLst>
      <p:ext uri="{BB962C8B-B14F-4D97-AF65-F5344CB8AC3E}">
        <p14:creationId xmlns:p14="http://schemas.microsoft.com/office/powerpoint/2010/main" val="2714268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8890210" y="6568035"/>
            <a:ext cx="5185816" cy="365125"/>
            <a:chOff x="5791410" y="6568035"/>
            <a:chExt cx="5185816" cy="365125"/>
          </a:xfrm>
        </p:grpSpPr>
        <p:sp>
          <p:nvSpPr>
            <p:cNvPr id="15" name="Altbilgi Yer Tutucusu 2"/>
            <p:cNvSpPr txBox="1">
              <a:spLocks/>
            </p:cNvSpPr>
            <p:nvPr userDrawn="1"/>
          </p:nvSpPr>
          <p:spPr>
            <a:xfrm>
              <a:off x="5791410" y="6568035"/>
              <a:ext cx="5185816"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t>Copyright © </a:t>
              </a:r>
              <a:r>
                <a:rPr lang="tr-TR" sz="600" dirty="0"/>
                <a:t> 2016   T</a:t>
              </a:r>
              <a:r>
                <a:rPr lang="en-US" sz="600" dirty="0" err="1"/>
                <a:t>üm</a:t>
              </a:r>
              <a:r>
                <a:rPr lang="en-US" sz="600" dirty="0"/>
                <a:t> </a:t>
              </a:r>
              <a:r>
                <a:rPr lang="en-US" sz="600" dirty="0" err="1"/>
                <a:t>hakları</a:t>
              </a:r>
              <a:r>
                <a:rPr lang="en-US" sz="600" dirty="0"/>
                <a:t> </a:t>
              </a:r>
              <a:r>
                <a:rPr lang="en-US" sz="600" dirty="0" err="1"/>
                <a:t>saklıdır</a:t>
              </a:r>
              <a:r>
                <a:rPr lang="en-US" sz="600" dirty="0"/>
                <a:t>.</a:t>
              </a:r>
            </a:p>
          </p:txBody>
        </p:sp>
        <p:cxnSp>
          <p:nvCxnSpPr>
            <p:cNvPr id="16" name="Düz Bağlayıcı 7"/>
            <p:cNvCxnSpPr/>
            <p:nvPr userDrawn="1"/>
          </p:nvCxnSpPr>
          <p:spPr>
            <a:xfrm>
              <a:off x="8372018" y="6706112"/>
              <a:ext cx="0" cy="96803"/>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sp>
        <p:nvSpPr>
          <p:cNvPr id="17" name="Date Placeholder 3"/>
          <p:cNvSpPr txBox="1">
            <a:spLocks/>
          </p:cNvSpPr>
          <p:nvPr userDrawn="1"/>
        </p:nvSpPr>
        <p:spPr>
          <a:xfrm>
            <a:off x="11385551" y="6480723"/>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F6123EB-218D-4A1B-BD8B-49079DBC4EEB}" type="datetime1">
              <a:rPr lang="tr-TR" sz="1000" smtClean="0">
                <a:solidFill>
                  <a:schemeClr val="bg1">
                    <a:lumMod val="50000"/>
                  </a:schemeClr>
                </a:solidFill>
              </a:rPr>
              <a:pPr/>
              <a:t>14.04.2021</a:t>
            </a:fld>
            <a:endParaRPr lang="tr-TR" sz="1000" dirty="0">
              <a:solidFill>
                <a:schemeClr val="bg1">
                  <a:lumMod val="50000"/>
                </a:schemeClr>
              </a:solidFill>
            </a:endParaRPr>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3093" y="-139034"/>
            <a:ext cx="12192000" cy="1438656"/>
          </a:xfrm>
          <a:prstGeom prst="rect">
            <a:avLst/>
          </a:prstGeom>
        </p:spPr>
      </p:pic>
      <p:sp>
        <p:nvSpPr>
          <p:cNvPr id="3" name="Slide Number Placeholder 2"/>
          <p:cNvSpPr>
            <a:spLocks noGrp="1"/>
          </p:cNvSpPr>
          <p:nvPr>
            <p:ph type="sldNum" sz="quarter" idx="4"/>
          </p:nvPr>
        </p:nvSpPr>
        <p:spPr>
          <a:xfrm>
            <a:off x="0" y="650130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92A8C-4BC1-494A-A0E0-2AE3D973C129}" type="slidenum">
              <a:rPr lang="tr-TR" smtClean="0"/>
              <a:pPr/>
              <a:t>‹#›</a:t>
            </a:fld>
            <a:endParaRPr lang="tr-TR"/>
          </a:p>
        </p:txBody>
      </p:sp>
    </p:spTree>
    <p:extLst>
      <p:ext uri="{BB962C8B-B14F-4D97-AF65-F5344CB8AC3E}">
        <p14:creationId xmlns:p14="http://schemas.microsoft.com/office/powerpoint/2010/main" val="3103396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018" y="0"/>
            <a:ext cx="12173964" cy="6858000"/>
          </a:xfrm>
          <a:prstGeom prst="rect">
            <a:avLst/>
          </a:prstGeom>
        </p:spPr>
      </p:pic>
    </p:spTree>
    <p:extLst>
      <p:ext uri="{BB962C8B-B14F-4D97-AF65-F5344CB8AC3E}">
        <p14:creationId xmlns:p14="http://schemas.microsoft.com/office/powerpoint/2010/main" val="45736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018" y="1645"/>
            <a:ext cx="12173964" cy="6854709"/>
          </a:xfrm>
          <a:prstGeom prst="rect">
            <a:avLst/>
          </a:prstGeom>
        </p:spPr>
      </p:pic>
    </p:spTree>
    <p:extLst>
      <p:ext uri="{BB962C8B-B14F-4D97-AF65-F5344CB8AC3E}">
        <p14:creationId xmlns:p14="http://schemas.microsoft.com/office/powerpoint/2010/main" val="40894405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a:extLst>
              <a:ext uri="{FF2B5EF4-FFF2-40B4-BE49-F238E27FC236}">
                <a16:creationId xmlns="" xmlns:a16="http://schemas.microsoft.com/office/drawing/2014/main" id="{A7FA3C88-D0D9-204A-9E3F-6B083CD92FFA}"/>
              </a:ext>
            </a:extLst>
          </p:cNvPr>
          <p:cNvSpPr txBox="1"/>
          <p:nvPr/>
        </p:nvSpPr>
        <p:spPr>
          <a:xfrm>
            <a:off x="857507" y="2875002"/>
            <a:ext cx="6969087" cy="1015663"/>
          </a:xfrm>
          <a:prstGeom prst="rect">
            <a:avLst/>
          </a:prstGeom>
          <a:noFill/>
        </p:spPr>
        <p:txBody>
          <a:bodyPr wrap="none" rtlCol="0">
            <a:spAutoFit/>
          </a:bodyPr>
          <a:lstStyle/>
          <a:p>
            <a:r>
              <a:rPr lang="tr-TR" sz="6000" dirty="0" err="1">
                <a:solidFill>
                  <a:schemeClr val="bg1"/>
                </a:solidFill>
                <a:latin typeface="Arial" panose="020B0604020202020204" pitchFamily="34" charset="0"/>
                <a:cs typeface="Arial" panose="020B0604020202020204" pitchFamily="34" charset="0"/>
              </a:rPr>
              <a:t>IoT</a:t>
            </a:r>
            <a:r>
              <a:rPr lang="tr-TR" sz="6000" dirty="0">
                <a:solidFill>
                  <a:schemeClr val="bg1"/>
                </a:solidFill>
                <a:latin typeface="Arial" panose="020B0604020202020204" pitchFamily="34" charset="0"/>
                <a:cs typeface="Arial" panose="020B0604020202020204" pitchFamily="34" charset="0"/>
              </a:rPr>
              <a:t> Proje Geliştirme</a:t>
            </a:r>
          </a:p>
        </p:txBody>
      </p:sp>
      <p:sp>
        <p:nvSpPr>
          <p:cNvPr id="9" name="TextBox 3">
            <a:extLst>
              <a:ext uri="{FF2B5EF4-FFF2-40B4-BE49-F238E27FC236}">
                <a16:creationId xmlns="" xmlns:a16="http://schemas.microsoft.com/office/drawing/2014/main" id="{DF719B8E-0660-F540-B435-67DE8351594D}"/>
              </a:ext>
            </a:extLst>
          </p:cNvPr>
          <p:cNvSpPr txBox="1"/>
          <p:nvPr/>
        </p:nvSpPr>
        <p:spPr>
          <a:xfrm>
            <a:off x="857507" y="3982998"/>
            <a:ext cx="5546388" cy="2043829"/>
          </a:xfrm>
          <a:prstGeom prst="rect">
            <a:avLst/>
          </a:prstGeom>
          <a:noFill/>
        </p:spPr>
        <p:txBody>
          <a:bodyPr wrap="square" rtlCol="0">
            <a:spAutoFit/>
          </a:bodyPr>
          <a:lstStyle/>
          <a:p>
            <a:pPr>
              <a:lnSpc>
                <a:spcPct val="150000"/>
              </a:lnSpc>
            </a:pPr>
            <a:r>
              <a:rPr lang="tr-TR" sz="3200" spc="600" dirty="0">
                <a:solidFill>
                  <a:schemeClr val="bg1"/>
                </a:solidFill>
                <a:latin typeface="Arial" panose="020B0604020202020204" pitchFamily="34" charset="0"/>
                <a:cs typeface="Arial" panose="020B0604020202020204" pitchFamily="34" charset="0"/>
              </a:rPr>
              <a:t>Mert Şen FINDICAK</a:t>
            </a:r>
          </a:p>
          <a:p>
            <a:pPr>
              <a:lnSpc>
                <a:spcPct val="150000"/>
              </a:lnSpc>
            </a:pPr>
            <a:r>
              <a:rPr lang="tr-TR" sz="2800" dirty="0">
                <a:solidFill>
                  <a:schemeClr val="bg1"/>
                </a:solidFill>
                <a:latin typeface="Arial" panose="020B0604020202020204" pitchFamily="34" charset="0"/>
                <a:cs typeface="Arial" panose="020B0604020202020204" pitchFamily="34" charset="0"/>
              </a:rPr>
              <a:t>CITS</a:t>
            </a:r>
          </a:p>
          <a:p>
            <a:pPr>
              <a:lnSpc>
                <a:spcPct val="150000"/>
              </a:lnSpc>
            </a:pPr>
            <a:r>
              <a:rPr lang="tr-TR" sz="2800" dirty="0">
                <a:solidFill>
                  <a:schemeClr val="bg1"/>
                </a:solidFill>
                <a:latin typeface="Arial" panose="020B0604020202020204" pitchFamily="34" charset="0"/>
                <a:cs typeface="Arial" panose="020B0604020202020204" pitchFamily="34" charset="0"/>
              </a:rPr>
              <a:t>Yazılım Stajyeri</a:t>
            </a:r>
          </a:p>
        </p:txBody>
      </p:sp>
    </p:spTree>
    <p:extLst>
      <p:ext uri="{BB962C8B-B14F-4D97-AF65-F5344CB8AC3E}">
        <p14:creationId xmlns:p14="http://schemas.microsoft.com/office/powerpoint/2010/main" val="259027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tr-TR" dirty="0"/>
              <a:t>2 / 9</a:t>
            </a:r>
          </a:p>
        </p:txBody>
      </p:sp>
      <p:sp>
        <p:nvSpPr>
          <p:cNvPr id="4" name="Title 3"/>
          <p:cNvSpPr>
            <a:spLocks noGrp="1"/>
          </p:cNvSpPr>
          <p:nvPr>
            <p:ph type="title" idx="4294967295"/>
          </p:nvPr>
        </p:nvSpPr>
        <p:spPr>
          <a:xfrm>
            <a:off x="2070100" y="228600"/>
            <a:ext cx="10121900" cy="484188"/>
          </a:xfrm>
          <a:prstGeom prst="rect">
            <a:avLst/>
          </a:prstGeom>
        </p:spPr>
        <p:txBody>
          <a:bodyPr anchor="ctr"/>
          <a:lstStyle/>
          <a:p>
            <a:r>
              <a:rPr lang="tr-TR" sz="2800" dirty="0">
                <a:solidFill>
                  <a:srgbClr val="4F81BD">
                    <a:lumMod val="50000"/>
                  </a:srgbClr>
                </a:solidFill>
                <a:latin typeface="Arial" panose="020B0604020202020204" pitchFamily="34" charset="0"/>
                <a:ea typeface="Arial" charset="0"/>
                <a:cs typeface="Arial" panose="020B0604020202020204" pitchFamily="34" charset="0"/>
              </a:rPr>
              <a:t>İçindekiler</a:t>
            </a:r>
          </a:p>
        </p:txBody>
      </p:sp>
      <p:sp>
        <p:nvSpPr>
          <p:cNvPr id="6" name="Content Placeholder 4">
            <a:extLst>
              <a:ext uri="{FF2B5EF4-FFF2-40B4-BE49-F238E27FC236}">
                <a16:creationId xmlns="" xmlns:a16="http://schemas.microsoft.com/office/drawing/2014/main" id="{B66F03C8-6B98-604C-8764-20E1D2AA8CC1}"/>
              </a:ext>
            </a:extLst>
          </p:cNvPr>
          <p:cNvSpPr txBox="1">
            <a:spLocks/>
          </p:cNvSpPr>
          <p:nvPr/>
        </p:nvSpPr>
        <p:spPr>
          <a:xfrm>
            <a:off x="768350" y="1362075"/>
            <a:ext cx="11423650" cy="4814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tr-TR" sz="1800" dirty="0" err="1">
                <a:solidFill>
                  <a:srgbClr val="4F81BD">
                    <a:lumMod val="50000"/>
                  </a:srgbClr>
                </a:solidFill>
                <a:latin typeface="Arial" panose="020B0604020202020204" pitchFamily="34" charset="0"/>
                <a:ea typeface="Arial" charset="0"/>
                <a:cs typeface="Arial" panose="020B0604020202020204" pitchFamily="34" charset="0"/>
              </a:rPr>
              <a:t>IoT</a:t>
            </a:r>
            <a:r>
              <a:rPr lang="tr-TR" sz="1800" dirty="0">
                <a:solidFill>
                  <a:srgbClr val="4F81BD">
                    <a:lumMod val="50000"/>
                  </a:srgbClr>
                </a:solidFill>
                <a:latin typeface="Arial" panose="020B0604020202020204" pitchFamily="34" charset="0"/>
                <a:ea typeface="Arial" charset="0"/>
                <a:cs typeface="Arial" panose="020B0604020202020204" pitchFamily="34" charset="0"/>
              </a:rPr>
              <a:t> (Nesnelerin İnterneti) Nedir ?</a:t>
            </a:r>
          </a:p>
          <a:p>
            <a:pPr marL="342900" indent="-342900">
              <a:lnSpc>
                <a:spcPct val="100000"/>
              </a:lnSpc>
              <a:buFont typeface="+mj-lt"/>
              <a:buAutoNum type="arabicPeriod"/>
            </a:pPr>
            <a:r>
              <a:rPr lang="tr-TR" sz="1800" dirty="0">
                <a:solidFill>
                  <a:srgbClr val="4F81BD">
                    <a:lumMod val="50000"/>
                  </a:srgbClr>
                </a:solidFill>
                <a:latin typeface="Arial" panose="020B0604020202020204" pitchFamily="34" charset="0"/>
                <a:ea typeface="Arial" charset="0"/>
                <a:cs typeface="Arial" panose="020B0604020202020204" pitchFamily="34" charset="0"/>
              </a:rPr>
              <a:t>Peki Biz Ne Yapacağız ?</a:t>
            </a:r>
          </a:p>
          <a:p>
            <a:pPr lvl="1">
              <a:lnSpc>
                <a:spcPct val="100000"/>
              </a:lnSpc>
            </a:pPr>
            <a:r>
              <a:rPr lang="tr-TR" sz="1600" dirty="0">
                <a:solidFill>
                  <a:srgbClr val="4F81BD">
                    <a:lumMod val="50000"/>
                  </a:srgbClr>
                </a:solidFill>
                <a:latin typeface="Arial" panose="020B0604020202020204" pitchFamily="34" charset="0"/>
                <a:cs typeface="Arial" panose="020B0604020202020204" pitchFamily="34" charset="0"/>
              </a:rPr>
              <a:t>Proje Tanıtımı</a:t>
            </a:r>
            <a:endParaRPr lang="en-US" sz="1600" dirty="0">
              <a:solidFill>
                <a:srgbClr val="4F81BD">
                  <a:lumMod val="50000"/>
                </a:srgbClr>
              </a:solidFill>
              <a:latin typeface="Arial" panose="020B0604020202020204" pitchFamily="34" charset="0"/>
              <a:ea typeface="Arial" charset="0"/>
              <a:cs typeface="Arial" panose="020B0604020202020204" pitchFamily="34" charset="0"/>
            </a:endParaRPr>
          </a:p>
          <a:p>
            <a:pPr lvl="1">
              <a:lnSpc>
                <a:spcPct val="100000"/>
              </a:lnSpc>
            </a:pPr>
            <a:r>
              <a:rPr lang="tr-TR" sz="1600" dirty="0">
                <a:solidFill>
                  <a:srgbClr val="4F81BD">
                    <a:lumMod val="50000"/>
                  </a:srgbClr>
                </a:solidFill>
                <a:latin typeface="Arial" panose="020B0604020202020204" pitchFamily="34" charset="0"/>
                <a:cs typeface="Arial" panose="020B0604020202020204" pitchFamily="34" charset="0"/>
              </a:rPr>
              <a:t>Devre Tasarımı</a:t>
            </a:r>
            <a:endParaRPr lang="en-US" sz="1600" dirty="0">
              <a:solidFill>
                <a:srgbClr val="4F81BD">
                  <a:lumMod val="50000"/>
                </a:srgbClr>
              </a:solidFill>
              <a:latin typeface="Arial" panose="020B0604020202020204" pitchFamily="34" charset="0"/>
              <a:ea typeface="Arial" charset="0"/>
              <a:cs typeface="Arial" panose="020B0604020202020204" pitchFamily="34" charset="0"/>
            </a:endParaRPr>
          </a:p>
          <a:p>
            <a:pPr lvl="1">
              <a:lnSpc>
                <a:spcPct val="100000"/>
              </a:lnSpc>
              <a:spcBef>
                <a:spcPts val="600"/>
              </a:spcBef>
              <a:spcAft>
                <a:spcPts val="600"/>
              </a:spcAft>
            </a:pPr>
            <a:r>
              <a:rPr lang="tr-TR" sz="1600" dirty="0">
                <a:solidFill>
                  <a:srgbClr val="4F81BD">
                    <a:lumMod val="50000"/>
                  </a:srgbClr>
                </a:solidFill>
                <a:latin typeface="Arial" panose="020B0604020202020204" pitchFamily="34" charset="0"/>
                <a:cs typeface="Arial" panose="020B0604020202020204" pitchFamily="34" charset="0"/>
              </a:rPr>
              <a:t>Devre Lehimleme</a:t>
            </a:r>
            <a:endParaRPr lang="tr-TR" sz="1600" dirty="0">
              <a:solidFill>
                <a:srgbClr val="4F81BD">
                  <a:lumMod val="50000"/>
                </a:srgbClr>
              </a:solidFill>
              <a:latin typeface="Arial" panose="020B0604020202020204" pitchFamily="34" charset="0"/>
              <a:ea typeface="Arial" charset="0"/>
              <a:cs typeface="Arial" panose="020B0604020202020204" pitchFamily="34" charset="0"/>
            </a:endParaRPr>
          </a:p>
          <a:p>
            <a:pPr lvl="1">
              <a:lnSpc>
                <a:spcPct val="100000"/>
              </a:lnSpc>
              <a:spcBef>
                <a:spcPts val="600"/>
              </a:spcBef>
              <a:spcAft>
                <a:spcPts val="600"/>
              </a:spcAft>
            </a:pPr>
            <a:r>
              <a:rPr lang="tr-TR" sz="1600" dirty="0">
                <a:solidFill>
                  <a:srgbClr val="4F81BD">
                    <a:lumMod val="50000"/>
                  </a:srgbClr>
                </a:solidFill>
                <a:latin typeface="Arial" panose="020B0604020202020204" pitchFamily="34" charset="0"/>
                <a:ea typeface="Arial" charset="0"/>
                <a:cs typeface="Arial" panose="020B0604020202020204" pitchFamily="34" charset="0"/>
              </a:rPr>
              <a:t>Geliştirme Kartı Yazılımı Geliştirme</a:t>
            </a:r>
          </a:p>
          <a:p>
            <a:pPr lvl="1">
              <a:lnSpc>
                <a:spcPct val="100000"/>
              </a:lnSpc>
              <a:spcBef>
                <a:spcPts val="600"/>
              </a:spcBef>
              <a:spcAft>
                <a:spcPts val="600"/>
              </a:spcAft>
            </a:pPr>
            <a:r>
              <a:rPr lang="tr-TR" sz="1600" dirty="0" err="1">
                <a:solidFill>
                  <a:srgbClr val="4F81BD">
                    <a:lumMod val="50000"/>
                  </a:srgbClr>
                </a:solidFill>
                <a:latin typeface="Arial" panose="020B0604020202020204" pitchFamily="34" charset="0"/>
                <a:ea typeface="Arial" charset="0"/>
                <a:cs typeface="Arial" panose="020B0604020202020204" pitchFamily="34" charset="0"/>
              </a:rPr>
              <a:t>Firebase</a:t>
            </a:r>
            <a:r>
              <a:rPr lang="tr-TR" sz="1600" dirty="0">
                <a:solidFill>
                  <a:srgbClr val="4F81BD">
                    <a:lumMod val="50000"/>
                  </a:srgbClr>
                </a:solidFill>
                <a:latin typeface="Arial" panose="020B0604020202020204" pitchFamily="34" charset="0"/>
                <a:ea typeface="Arial" charset="0"/>
                <a:cs typeface="Arial" panose="020B0604020202020204" pitchFamily="34" charset="0"/>
              </a:rPr>
              <a:t> Database Oluşturma ve Entegre Etme</a:t>
            </a:r>
          </a:p>
          <a:p>
            <a:pPr lvl="1">
              <a:lnSpc>
                <a:spcPct val="100000"/>
              </a:lnSpc>
              <a:spcBef>
                <a:spcPts val="600"/>
              </a:spcBef>
              <a:spcAft>
                <a:spcPts val="600"/>
              </a:spcAft>
            </a:pPr>
            <a:r>
              <a:rPr lang="tr-TR" sz="1600" dirty="0" err="1">
                <a:solidFill>
                  <a:srgbClr val="4F81BD">
                    <a:lumMod val="50000"/>
                  </a:srgbClr>
                </a:solidFill>
                <a:latin typeface="Arial" panose="020B0604020202020204" pitchFamily="34" charset="0"/>
                <a:ea typeface="Arial" charset="0"/>
                <a:cs typeface="Arial" panose="020B0604020202020204" pitchFamily="34" charset="0"/>
              </a:rPr>
              <a:t>React.js</a:t>
            </a:r>
            <a:r>
              <a:rPr lang="tr-TR" sz="1600" dirty="0">
                <a:solidFill>
                  <a:srgbClr val="4F81BD">
                    <a:lumMod val="50000"/>
                  </a:srgbClr>
                </a:solidFill>
                <a:latin typeface="Arial" panose="020B0604020202020204" pitchFamily="34" charset="0"/>
                <a:ea typeface="Arial" charset="0"/>
                <a:cs typeface="Arial" panose="020B0604020202020204" pitchFamily="34" charset="0"/>
              </a:rPr>
              <a:t> ile Web Sitesi Oluşturma</a:t>
            </a:r>
          </a:p>
          <a:p>
            <a:pPr lvl="1">
              <a:lnSpc>
                <a:spcPct val="100000"/>
              </a:lnSpc>
              <a:spcBef>
                <a:spcPts val="600"/>
              </a:spcBef>
              <a:spcAft>
                <a:spcPts val="600"/>
              </a:spcAft>
            </a:pPr>
            <a:r>
              <a:rPr lang="tr-TR" sz="1600" dirty="0" err="1">
                <a:solidFill>
                  <a:srgbClr val="4F81BD">
                    <a:lumMod val="50000"/>
                  </a:srgbClr>
                </a:solidFill>
                <a:latin typeface="Arial" panose="020B0604020202020204" pitchFamily="34" charset="0"/>
                <a:ea typeface="Arial" charset="0"/>
                <a:cs typeface="Arial" panose="020B0604020202020204" pitchFamily="34" charset="0"/>
              </a:rPr>
              <a:t>Firebase</a:t>
            </a:r>
            <a:r>
              <a:rPr lang="tr-TR" sz="1600" dirty="0">
                <a:solidFill>
                  <a:srgbClr val="4F81BD">
                    <a:lumMod val="50000"/>
                  </a:srgbClr>
                </a:solidFill>
                <a:latin typeface="Arial" panose="020B0604020202020204" pitchFamily="34" charset="0"/>
                <a:ea typeface="Arial" charset="0"/>
                <a:cs typeface="Arial" panose="020B0604020202020204" pitchFamily="34" charset="0"/>
              </a:rPr>
              <a:t> Kullanarak Web Sitemizi Paylaşma</a:t>
            </a: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marL="342900" indent="-342900">
              <a:lnSpc>
                <a:spcPct val="100000"/>
              </a:lnSpc>
              <a:buFont typeface="+mj-lt"/>
              <a:buAutoNum type="arabicPeriod"/>
            </a:pPr>
            <a:r>
              <a:rPr lang="tr-TR" sz="1800" dirty="0">
                <a:solidFill>
                  <a:srgbClr val="4F81BD">
                    <a:lumMod val="50000"/>
                  </a:srgbClr>
                </a:solidFill>
                <a:latin typeface="Arial" panose="020B0604020202020204" pitchFamily="34" charset="0"/>
                <a:ea typeface="Arial" charset="0"/>
                <a:cs typeface="Arial" panose="020B0604020202020204" pitchFamily="34" charset="0"/>
              </a:rPr>
              <a:t>Proje Bütçesi Hesabı</a:t>
            </a:r>
          </a:p>
          <a:p>
            <a:pPr marL="342900" indent="-342900">
              <a:lnSpc>
                <a:spcPct val="100000"/>
              </a:lnSpc>
              <a:buFont typeface="+mj-lt"/>
              <a:buAutoNum type="arabicPeriod"/>
            </a:pPr>
            <a:r>
              <a:rPr lang="tr-TR" sz="1800" dirty="0">
                <a:solidFill>
                  <a:srgbClr val="4F81BD">
                    <a:lumMod val="50000"/>
                  </a:srgbClr>
                </a:solidFill>
                <a:latin typeface="Arial" panose="020B0604020202020204" pitchFamily="34" charset="0"/>
                <a:ea typeface="Arial" charset="0"/>
                <a:cs typeface="Arial" panose="020B0604020202020204" pitchFamily="34" charset="0"/>
              </a:rPr>
              <a:t>Proje Güç Tüketimi Hesabı</a:t>
            </a:r>
          </a:p>
        </p:txBody>
      </p:sp>
    </p:spTree>
    <p:extLst>
      <p:ext uri="{BB962C8B-B14F-4D97-AF65-F5344CB8AC3E}">
        <p14:creationId xmlns:p14="http://schemas.microsoft.com/office/powerpoint/2010/main" val="3676451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070100" y="228600"/>
            <a:ext cx="10121900" cy="484188"/>
          </a:xfrm>
          <a:prstGeom prst="rect">
            <a:avLst/>
          </a:prstGeom>
        </p:spPr>
        <p:txBody>
          <a:bodyPr anchor="ctr"/>
          <a:lstStyle/>
          <a:p>
            <a:r>
              <a:rPr lang="tr-TR" sz="2800" dirty="0" err="1">
                <a:solidFill>
                  <a:srgbClr val="4F81BD">
                    <a:lumMod val="50000"/>
                  </a:srgbClr>
                </a:solidFill>
                <a:latin typeface="Arial" panose="020B0604020202020204" pitchFamily="34" charset="0"/>
                <a:ea typeface="Arial" charset="0"/>
                <a:cs typeface="Arial" panose="020B0604020202020204" pitchFamily="34" charset="0"/>
              </a:rPr>
              <a:t>IoT</a:t>
            </a:r>
            <a:r>
              <a:rPr lang="tr-TR" sz="2800" dirty="0">
                <a:solidFill>
                  <a:srgbClr val="4F81BD">
                    <a:lumMod val="50000"/>
                  </a:srgbClr>
                </a:solidFill>
                <a:latin typeface="Arial" panose="020B0604020202020204" pitchFamily="34" charset="0"/>
                <a:ea typeface="Arial" charset="0"/>
                <a:cs typeface="Arial" panose="020B0604020202020204" pitchFamily="34" charset="0"/>
              </a:rPr>
              <a:t> (Nesnelerin İnterneti) Nedir ?</a:t>
            </a:r>
          </a:p>
        </p:txBody>
      </p:sp>
      <p:sp>
        <p:nvSpPr>
          <p:cNvPr id="5" name="Content Placeholder 4"/>
          <p:cNvSpPr>
            <a:spLocks noGrp="1"/>
          </p:cNvSpPr>
          <p:nvPr>
            <p:ph idx="4294967295"/>
          </p:nvPr>
        </p:nvSpPr>
        <p:spPr>
          <a:xfrm>
            <a:off x="768350" y="1362075"/>
            <a:ext cx="11423650" cy="4814888"/>
          </a:xfrm>
          <a:prstGeom prst="rect">
            <a:avLst/>
          </a:prstGeom>
        </p:spPr>
        <p:txBody>
          <a:bodyPr/>
          <a:lstStyle/>
          <a:p>
            <a:pPr marL="0" lvl="0" indent="0">
              <a:buNone/>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lvl="0"/>
            <a:r>
              <a:rPr lang="tr-TR" sz="1800" dirty="0">
                <a:solidFill>
                  <a:srgbClr val="4F81BD">
                    <a:lumMod val="50000"/>
                  </a:srgbClr>
                </a:solidFill>
                <a:latin typeface="Arial" panose="020B0604020202020204" pitchFamily="34" charset="0"/>
                <a:cs typeface="Arial" panose="020B0604020202020204" pitchFamily="34" charset="0"/>
              </a:rPr>
              <a:t>Basitçe : Birbiriyle iletişime geçen nesneler</a:t>
            </a:r>
          </a:p>
        </p:txBody>
      </p:sp>
      <p:pic>
        <p:nvPicPr>
          <p:cNvPr id="6" name="Resim 5" descr="metin içeren bir resim&#10;&#10;Açıklama otomatik olarak oluşturuldu">
            <a:extLst>
              <a:ext uri="{FF2B5EF4-FFF2-40B4-BE49-F238E27FC236}">
                <a16:creationId xmlns="" xmlns:a16="http://schemas.microsoft.com/office/drawing/2014/main" id="{F8BF2C34-1CBB-0741-B5B8-C9A29CF54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175" y="1362074"/>
            <a:ext cx="5448993" cy="4814889"/>
          </a:xfrm>
          <a:prstGeom prst="rect">
            <a:avLst/>
          </a:prstGeom>
        </p:spPr>
      </p:pic>
      <p:pic>
        <p:nvPicPr>
          <p:cNvPr id="8" name="Resim 7">
            <a:extLst>
              <a:ext uri="{FF2B5EF4-FFF2-40B4-BE49-F238E27FC236}">
                <a16:creationId xmlns="" xmlns:a16="http://schemas.microsoft.com/office/drawing/2014/main" id="{B7B90458-23C4-574B-9E7C-34686E0D8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163" y="2409825"/>
            <a:ext cx="3086100" cy="3086100"/>
          </a:xfrm>
          <a:prstGeom prst="rect">
            <a:avLst/>
          </a:prstGeom>
        </p:spPr>
      </p:pic>
      <p:sp>
        <p:nvSpPr>
          <p:cNvPr id="9" name="Metin kutusu 8">
            <a:extLst>
              <a:ext uri="{FF2B5EF4-FFF2-40B4-BE49-F238E27FC236}">
                <a16:creationId xmlns="" xmlns:a16="http://schemas.microsoft.com/office/drawing/2014/main" id="{E47AEE95-1DFC-FD49-8D54-B4479CA51E8C}"/>
              </a:ext>
            </a:extLst>
          </p:cNvPr>
          <p:cNvSpPr txBox="1"/>
          <p:nvPr/>
        </p:nvSpPr>
        <p:spPr>
          <a:xfrm>
            <a:off x="1792288" y="5495925"/>
            <a:ext cx="2888740" cy="369332"/>
          </a:xfrm>
          <a:prstGeom prst="rect">
            <a:avLst/>
          </a:prstGeom>
          <a:noFill/>
        </p:spPr>
        <p:txBody>
          <a:bodyPr wrap="none" rtlCol="0">
            <a:spAutoFit/>
          </a:bodyPr>
          <a:lstStyle/>
          <a:p>
            <a:r>
              <a:rPr lang="tr-TR" dirty="0" err="1"/>
              <a:t>IoT</a:t>
            </a:r>
            <a:r>
              <a:rPr lang="tr-TR" dirty="0"/>
              <a:t> Gelecek Hayat Senaryosu</a:t>
            </a:r>
          </a:p>
        </p:txBody>
      </p:sp>
      <p:sp>
        <p:nvSpPr>
          <p:cNvPr id="10" name="Slide Number Placeholder 1"/>
          <p:cNvSpPr>
            <a:spLocks noGrp="1"/>
          </p:cNvSpPr>
          <p:nvPr>
            <p:ph type="sldNum" sz="quarter" idx="12"/>
          </p:nvPr>
        </p:nvSpPr>
        <p:spPr>
          <a:xfrm>
            <a:off x="0" y="6492875"/>
            <a:ext cx="2743200" cy="365125"/>
          </a:xfrm>
        </p:spPr>
        <p:txBody>
          <a:bodyPr/>
          <a:lstStyle/>
          <a:p>
            <a:r>
              <a:rPr lang="tr-TR" dirty="0" smtClean="0"/>
              <a:t>3 / </a:t>
            </a:r>
            <a:r>
              <a:rPr lang="tr-TR" dirty="0"/>
              <a:t>9</a:t>
            </a:r>
          </a:p>
        </p:txBody>
      </p:sp>
    </p:spTree>
    <p:extLst>
      <p:ext uri="{BB962C8B-B14F-4D97-AF65-F5344CB8AC3E}">
        <p14:creationId xmlns:p14="http://schemas.microsoft.com/office/powerpoint/2010/main" val="2689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tr-TR" dirty="0"/>
              <a:t>4 / 9</a:t>
            </a:r>
          </a:p>
        </p:txBody>
      </p:sp>
      <p:sp>
        <p:nvSpPr>
          <p:cNvPr id="4" name="Title 3"/>
          <p:cNvSpPr>
            <a:spLocks noGrp="1"/>
          </p:cNvSpPr>
          <p:nvPr>
            <p:ph type="title" idx="4294967295"/>
          </p:nvPr>
        </p:nvSpPr>
        <p:spPr>
          <a:xfrm>
            <a:off x="2070100" y="228600"/>
            <a:ext cx="10121900" cy="484188"/>
          </a:xfrm>
          <a:prstGeom prst="rect">
            <a:avLst/>
          </a:prstGeom>
        </p:spPr>
        <p:txBody>
          <a:bodyPr anchor="ctr"/>
          <a:lstStyle/>
          <a:p>
            <a:r>
              <a:rPr lang="tr-TR" sz="2800" dirty="0">
                <a:solidFill>
                  <a:srgbClr val="4F81BD">
                    <a:lumMod val="50000"/>
                  </a:srgbClr>
                </a:solidFill>
                <a:latin typeface="Arial" panose="020B0604020202020204" pitchFamily="34" charset="0"/>
                <a:ea typeface="Arial" charset="0"/>
                <a:cs typeface="Arial" panose="020B0604020202020204" pitchFamily="34" charset="0"/>
              </a:rPr>
              <a:t>Peki biz ne yapacağız ?</a:t>
            </a:r>
          </a:p>
        </p:txBody>
      </p:sp>
      <p:sp>
        <p:nvSpPr>
          <p:cNvPr id="8" name="Title 3">
            <a:extLst>
              <a:ext uri="{FF2B5EF4-FFF2-40B4-BE49-F238E27FC236}">
                <a16:creationId xmlns="" xmlns:a16="http://schemas.microsoft.com/office/drawing/2014/main" id="{D5CD44C2-D6F4-FC4D-8FEB-3F21610D7D28}"/>
              </a:ext>
            </a:extLst>
          </p:cNvPr>
          <p:cNvSpPr txBox="1">
            <a:spLocks/>
          </p:cNvSpPr>
          <p:nvPr/>
        </p:nvSpPr>
        <p:spPr>
          <a:xfrm>
            <a:off x="2716495" y="1070319"/>
            <a:ext cx="6759011" cy="923330"/>
          </a:xfrm>
          <a:prstGeom prst="rect">
            <a:avLst/>
          </a:prstGeom>
        </p:spPr>
        <p:txBody>
          <a:bodyPr wrap="square"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6000" b="1" dirty="0" err="1">
                <a:solidFill>
                  <a:srgbClr val="4F81BD">
                    <a:lumMod val="50000"/>
                  </a:srgbClr>
                </a:solidFill>
                <a:latin typeface="Arial" panose="020B0604020202020204" pitchFamily="34" charset="0"/>
                <a:ea typeface="Arial" charset="0"/>
                <a:cs typeface="Arial" panose="020B0604020202020204" pitchFamily="34" charset="0"/>
              </a:rPr>
              <a:t>iotmert.web.app</a:t>
            </a:r>
            <a:endParaRPr lang="tr-TR" sz="6000" b="1" dirty="0">
              <a:solidFill>
                <a:srgbClr val="4F81BD">
                  <a:lumMod val="50000"/>
                </a:srgbClr>
              </a:solidFill>
              <a:latin typeface="Arial" panose="020B0604020202020204" pitchFamily="34" charset="0"/>
              <a:ea typeface="Arial" charset="0"/>
              <a:cs typeface="Arial" panose="020B0604020202020204" pitchFamily="34" charset="0"/>
            </a:endParaRPr>
          </a:p>
        </p:txBody>
      </p:sp>
      <p:pic>
        <p:nvPicPr>
          <p:cNvPr id="11" name="Resim 10">
            <a:extLst>
              <a:ext uri="{FF2B5EF4-FFF2-40B4-BE49-F238E27FC236}">
                <a16:creationId xmlns="" xmlns:a16="http://schemas.microsoft.com/office/drawing/2014/main" id="{C4F2FD73-04D2-084C-A7F2-4C070A68D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747" y="2236009"/>
            <a:ext cx="4014506" cy="4014506"/>
          </a:xfrm>
          <a:prstGeom prst="rect">
            <a:avLst/>
          </a:prstGeom>
        </p:spPr>
      </p:pic>
    </p:spTree>
    <p:extLst>
      <p:ext uri="{BB962C8B-B14F-4D97-AF65-F5344CB8AC3E}">
        <p14:creationId xmlns:p14="http://schemas.microsoft.com/office/powerpoint/2010/main" val="3376670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tr-TR" dirty="0" smtClean="0"/>
              <a:t>5 / 9</a:t>
            </a:r>
            <a:endParaRPr lang="tr-TR" dirty="0"/>
          </a:p>
        </p:txBody>
      </p:sp>
      <p:sp>
        <p:nvSpPr>
          <p:cNvPr id="4" name="Title 3"/>
          <p:cNvSpPr>
            <a:spLocks noGrp="1"/>
          </p:cNvSpPr>
          <p:nvPr>
            <p:ph type="title" idx="4294967295"/>
          </p:nvPr>
        </p:nvSpPr>
        <p:spPr>
          <a:xfrm>
            <a:off x="2070100" y="228600"/>
            <a:ext cx="10121900" cy="484188"/>
          </a:xfrm>
          <a:prstGeom prst="rect">
            <a:avLst/>
          </a:prstGeom>
        </p:spPr>
        <p:txBody>
          <a:bodyPr anchor="ctr"/>
          <a:lstStyle/>
          <a:p>
            <a:r>
              <a:rPr lang="tr-TR" sz="2800" dirty="0">
                <a:solidFill>
                  <a:srgbClr val="4F81BD">
                    <a:lumMod val="50000"/>
                  </a:srgbClr>
                </a:solidFill>
                <a:latin typeface="Arial" panose="020B0604020202020204" pitchFamily="34" charset="0"/>
                <a:ea typeface="Arial" charset="0"/>
                <a:cs typeface="Arial" panose="020B0604020202020204" pitchFamily="34" charset="0"/>
              </a:rPr>
              <a:t>Peki biz ne yapacağız ?</a:t>
            </a:r>
          </a:p>
        </p:txBody>
      </p:sp>
      <p:pic>
        <p:nvPicPr>
          <p:cNvPr id="5" name="Resim 4">
            <a:extLst>
              <a:ext uri="{FF2B5EF4-FFF2-40B4-BE49-F238E27FC236}">
                <a16:creationId xmlns="" xmlns:a16="http://schemas.microsoft.com/office/drawing/2014/main" id="{84E8D08D-1BE2-074D-AF85-DEB023388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93" y="879764"/>
            <a:ext cx="2764741" cy="5749636"/>
          </a:xfrm>
          <a:prstGeom prst="rect">
            <a:avLst/>
          </a:prstGeom>
        </p:spPr>
      </p:pic>
      <p:pic>
        <p:nvPicPr>
          <p:cNvPr id="7" name="Resim 6" descr="metin, elektronik eşyalar, iç mekan, klavye içeren bir resim&#10;&#10;Açıklama otomatik olarak oluşturuldu">
            <a:extLst>
              <a:ext uri="{FF2B5EF4-FFF2-40B4-BE49-F238E27FC236}">
                <a16:creationId xmlns="" xmlns:a16="http://schemas.microsoft.com/office/drawing/2014/main" id="{6B6EE004-5F39-4743-ADF2-14832174C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249" y="1251239"/>
            <a:ext cx="4413232" cy="3309924"/>
          </a:xfrm>
          <a:prstGeom prst="rect">
            <a:avLst/>
          </a:prstGeom>
        </p:spPr>
      </p:pic>
      <p:pic>
        <p:nvPicPr>
          <p:cNvPr id="10" name="Resim 9" descr="metin, kişi, iç mekan, dizüstü içeren bir resim&#10;&#10;Açıklama otomatik olarak oluşturuldu">
            <a:extLst>
              <a:ext uri="{FF2B5EF4-FFF2-40B4-BE49-F238E27FC236}">
                <a16:creationId xmlns="" xmlns:a16="http://schemas.microsoft.com/office/drawing/2014/main" id="{77CEB5C3-AE81-3845-A431-3583ED9BB9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3813" y="3718720"/>
            <a:ext cx="3698875" cy="2774156"/>
          </a:xfrm>
          <a:prstGeom prst="rect">
            <a:avLst/>
          </a:prstGeom>
        </p:spPr>
      </p:pic>
    </p:spTree>
    <p:extLst>
      <p:ext uri="{BB962C8B-B14F-4D97-AF65-F5344CB8AC3E}">
        <p14:creationId xmlns:p14="http://schemas.microsoft.com/office/powerpoint/2010/main" val="203119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tr-TR" dirty="0"/>
              <a:t>6 / 9</a:t>
            </a:r>
          </a:p>
        </p:txBody>
      </p:sp>
      <p:sp>
        <p:nvSpPr>
          <p:cNvPr id="4" name="Title 3"/>
          <p:cNvSpPr>
            <a:spLocks noGrp="1"/>
          </p:cNvSpPr>
          <p:nvPr>
            <p:ph type="title" idx="4294967295"/>
          </p:nvPr>
        </p:nvSpPr>
        <p:spPr>
          <a:xfrm>
            <a:off x="2070100" y="228600"/>
            <a:ext cx="10121900" cy="484188"/>
          </a:xfrm>
          <a:prstGeom prst="rect">
            <a:avLst/>
          </a:prstGeom>
        </p:spPr>
        <p:txBody>
          <a:bodyPr anchor="ctr"/>
          <a:lstStyle/>
          <a:p>
            <a:r>
              <a:rPr lang="tr-TR" sz="2800" dirty="0">
                <a:solidFill>
                  <a:srgbClr val="4F81BD">
                    <a:lumMod val="50000"/>
                  </a:srgbClr>
                </a:solidFill>
                <a:latin typeface="Arial" panose="020B0604020202020204" pitchFamily="34" charset="0"/>
                <a:ea typeface="Arial" charset="0"/>
                <a:cs typeface="Arial" panose="020B0604020202020204" pitchFamily="34" charset="0"/>
              </a:rPr>
              <a:t>Peki biz ne yapacağız ?</a:t>
            </a:r>
          </a:p>
        </p:txBody>
      </p:sp>
      <p:sp>
        <p:nvSpPr>
          <p:cNvPr id="5" name="Content Placeholder 4"/>
          <p:cNvSpPr>
            <a:spLocks noGrp="1"/>
          </p:cNvSpPr>
          <p:nvPr>
            <p:ph idx="4294967295"/>
          </p:nvPr>
        </p:nvSpPr>
        <p:spPr>
          <a:xfrm>
            <a:off x="6473247" y="1235075"/>
            <a:ext cx="4482521" cy="5063837"/>
          </a:xfrm>
          <a:prstGeom prst="rect">
            <a:avLst/>
          </a:prstGeom>
        </p:spPr>
        <p:txBody>
          <a:bodyPr/>
          <a:lstStyle/>
          <a:p>
            <a:pPr marL="0" lvl="0" indent="0" algn="ctr">
              <a:lnSpc>
                <a:spcPct val="100000"/>
              </a:lnSpc>
              <a:buNone/>
            </a:pPr>
            <a:r>
              <a:rPr lang="tr-TR" sz="1800" dirty="0">
                <a:solidFill>
                  <a:srgbClr val="4F81BD">
                    <a:lumMod val="50000"/>
                  </a:srgbClr>
                </a:solidFill>
                <a:latin typeface="Arial" panose="020B0604020202020204" pitchFamily="34" charset="0"/>
                <a:ea typeface="Arial" charset="0"/>
                <a:cs typeface="Arial" panose="020B0604020202020204" pitchFamily="34" charset="0"/>
              </a:rPr>
              <a:t>Aşamalar</a:t>
            </a:r>
          </a:p>
          <a:p>
            <a:pPr lvl="0">
              <a:lnSpc>
                <a:spcPct val="200000"/>
              </a:lnSpc>
            </a:pPr>
            <a:r>
              <a:rPr lang="tr-TR" sz="1800" dirty="0" err="1">
                <a:solidFill>
                  <a:srgbClr val="4F81BD">
                    <a:lumMod val="50000"/>
                  </a:srgbClr>
                </a:solidFill>
                <a:latin typeface="Arial" panose="020B0604020202020204" pitchFamily="34" charset="0"/>
                <a:cs typeface="Arial" panose="020B0604020202020204" pitchFamily="34" charset="0"/>
              </a:rPr>
              <a:t>Fritzing</a:t>
            </a:r>
            <a:r>
              <a:rPr lang="tr-TR" sz="1800" dirty="0">
                <a:solidFill>
                  <a:srgbClr val="4F81BD">
                    <a:lumMod val="50000"/>
                  </a:srgbClr>
                </a:solidFill>
                <a:latin typeface="Arial" panose="020B0604020202020204" pitchFamily="34" charset="0"/>
                <a:cs typeface="Arial" panose="020B0604020202020204" pitchFamily="34" charset="0"/>
              </a:rPr>
              <a:t> Uygulaması ile Devre Tasarımı</a:t>
            </a:r>
          </a:p>
          <a:p>
            <a:pPr lvl="0"/>
            <a:endParaRPr lang="en-US"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a:solidFill>
                  <a:srgbClr val="4F81BD">
                    <a:lumMod val="50000"/>
                  </a:srgbClr>
                </a:solidFill>
                <a:latin typeface="Arial" panose="020B0604020202020204" pitchFamily="34" charset="0"/>
                <a:cs typeface="Arial" panose="020B0604020202020204" pitchFamily="34" charset="0"/>
              </a:rPr>
              <a:t>Devre Lehimleme</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a:solidFill>
                  <a:srgbClr val="4F81BD">
                    <a:lumMod val="50000"/>
                  </a:srgbClr>
                </a:solidFill>
                <a:latin typeface="Arial" panose="020B0604020202020204" pitchFamily="34" charset="0"/>
                <a:ea typeface="Arial" charset="0"/>
                <a:cs typeface="Arial" panose="020B0604020202020204" pitchFamily="34" charset="0"/>
              </a:rPr>
              <a:t>Geliştirme Kartı Yazılımı Geliştirme</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err="1">
                <a:solidFill>
                  <a:srgbClr val="4F81BD">
                    <a:lumMod val="50000"/>
                  </a:srgbClr>
                </a:solidFill>
                <a:latin typeface="Arial" panose="020B0604020202020204" pitchFamily="34" charset="0"/>
                <a:ea typeface="Arial" charset="0"/>
                <a:cs typeface="Arial" panose="020B0604020202020204" pitchFamily="34" charset="0"/>
              </a:rPr>
              <a:t>Firebase</a:t>
            </a:r>
            <a:r>
              <a:rPr lang="tr-TR" sz="1800" dirty="0">
                <a:solidFill>
                  <a:srgbClr val="4F81BD">
                    <a:lumMod val="50000"/>
                  </a:srgbClr>
                </a:solidFill>
                <a:latin typeface="Arial" panose="020B0604020202020204" pitchFamily="34" charset="0"/>
                <a:ea typeface="Arial" charset="0"/>
                <a:cs typeface="Arial" panose="020B0604020202020204" pitchFamily="34" charset="0"/>
              </a:rPr>
              <a:t> Database Oluşturma ve Entegre Etme</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err="1">
                <a:solidFill>
                  <a:srgbClr val="4F81BD">
                    <a:lumMod val="50000"/>
                  </a:srgbClr>
                </a:solidFill>
                <a:latin typeface="Arial" panose="020B0604020202020204" pitchFamily="34" charset="0"/>
                <a:ea typeface="Arial" charset="0"/>
                <a:cs typeface="Arial" panose="020B0604020202020204" pitchFamily="34" charset="0"/>
              </a:rPr>
              <a:t>React.js</a:t>
            </a:r>
            <a:r>
              <a:rPr lang="tr-TR" sz="1800" dirty="0">
                <a:solidFill>
                  <a:srgbClr val="4F81BD">
                    <a:lumMod val="50000"/>
                  </a:srgbClr>
                </a:solidFill>
                <a:latin typeface="Arial" panose="020B0604020202020204" pitchFamily="34" charset="0"/>
                <a:ea typeface="Arial" charset="0"/>
                <a:cs typeface="Arial" panose="020B0604020202020204" pitchFamily="34" charset="0"/>
              </a:rPr>
              <a:t> ile Web Sitesi Oluşturma</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a:solidFill>
                  <a:srgbClr val="4F81BD">
                    <a:lumMod val="50000"/>
                  </a:srgbClr>
                </a:solidFill>
                <a:latin typeface="Arial" panose="020B0604020202020204" pitchFamily="34" charset="0"/>
                <a:ea typeface="Arial" charset="0"/>
                <a:cs typeface="Arial" panose="020B0604020202020204" pitchFamily="34" charset="0"/>
              </a:rPr>
              <a:t>Web Sitemizi Herkes ile Paylaşma</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p:txBody>
      </p:sp>
      <p:sp>
        <p:nvSpPr>
          <p:cNvPr id="6" name="Content Placeholder 4">
            <a:extLst>
              <a:ext uri="{FF2B5EF4-FFF2-40B4-BE49-F238E27FC236}">
                <a16:creationId xmlns="" xmlns:a16="http://schemas.microsoft.com/office/drawing/2014/main" id="{93C4D6B0-E65E-D84E-B9BB-892E1EBCD29E}"/>
              </a:ext>
            </a:extLst>
          </p:cNvPr>
          <p:cNvSpPr txBox="1">
            <a:spLocks/>
          </p:cNvSpPr>
          <p:nvPr/>
        </p:nvSpPr>
        <p:spPr>
          <a:xfrm>
            <a:off x="1745674" y="1235075"/>
            <a:ext cx="3806825" cy="5063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tr-TR" sz="1800" dirty="0">
                <a:solidFill>
                  <a:srgbClr val="4F81BD">
                    <a:lumMod val="50000"/>
                  </a:srgbClr>
                </a:solidFill>
                <a:latin typeface="Arial" panose="020B0604020202020204" pitchFamily="34" charset="0"/>
                <a:ea typeface="Arial" charset="0"/>
                <a:cs typeface="Arial" panose="020B0604020202020204" pitchFamily="34" charset="0"/>
              </a:rPr>
              <a:t>Neler Kullanacağız ?</a:t>
            </a:r>
          </a:p>
          <a:p>
            <a:pPr>
              <a:lnSpc>
                <a:spcPct val="200000"/>
              </a:lnSpc>
            </a:pPr>
            <a:r>
              <a:rPr lang="tr-TR" sz="1800" dirty="0" err="1">
                <a:solidFill>
                  <a:srgbClr val="4F81BD">
                    <a:lumMod val="50000"/>
                  </a:srgbClr>
                </a:solidFill>
                <a:latin typeface="Arial" panose="020B0604020202020204" pitchFamily="34" charset="0"/>
                <a:ea typeface="Arial" charset="0"/>
                <a:cs typeface="Arial" panose="020B0604020202020204" pitchFamily="34" charset="0"/>
              </a:rPr>
              <a:t>Wemos</a:t>
            </a:r>
            <a:r>
              <a:rPr lang="tr-TR" sz="1800" dirty="0">
                <a:solidFill>
                  <a:srgbClr val="4F81BD">
                    <a:lumMod val="50000"/>
                  </a:srgbClr>
                </a:solidFill>
                <a:latin typeface="Arial" panose="020B0604020202020204" pitchFamily="34" charset="0"/>
                <a:ea typeface="Arial" charset="0"/>
                <a:cs typeface="Arial" panose="020B0604020202020204" pitchFamily="34" charset="0"/>
              </a:rPr>
              <a:t> D1 Mini Geliştirme Kartı</a:t>
            </a:r>
          </a:p>
          <a:p>
            <a:pPr marL="0" indent="0">
              <a:buNone/>
            </a:pPr>
            <a:endParaRPr lang="tr-TR" sz="1800" dirty="0">
              <a:solidFill>
                <a:srgbClr val="4F81BD">
                  <a:lumMod val="50000"/>
                </a:srgbClr>
              </a:solidFill>
              <a:latin typeface="Arial" panose="020B0604020202020204" pitchFamily="34" charset="0"/>
              <a:cs typeface="Arial" panose="020B0604020202020204" pitchFamily="34" charset="0"/>
            </a:endParaRPr>
          </a:p>
          <a:p>
            <a:r>
              <a:rPr lang="tr-TR" sz="1800" dirty="0">
                <a:solidFill>
                  <a:srgbClr val="4F81BD">
                    <a:lumMod val="50000"/>
                  </a:srgbClr>
                </a:solidFill>
                <a:latin typeface="Arial" panose="020B0604020202020204" pitchFamily="34" charset="0"/>
                <a:cs typeface="Arial" panose="020B0604020202020204" pitchFamily="34" charset="0"/>
              </a:rPr>
              <a:t>Sıcaklık, Nem </a:t>
            </a:r>
            <a:r>
              <a:rPr lang="tr-TR" sz="1800" dirty="0" err="1">
                <a:solidFill>
                  <a:srgbClr val="4F81BD">
                    <a:lumMod val="50000"/>
                  </a:srgbClr>
                </a:solidFill>
                <a:latin typeface="Arial" panose="020B0604020202020204" pitchFamily="34" charset="0"/>
                <a:cs typeface="Arial" panose="020B0604020202020204" pitchFamily="34" charset="0"/>
              </a:rPr>
              <a:t>Sensörü</a:t>
            </a:r>
            <a:r>
              <a:rPr lang="tr-TR" sz="1800" dirty="0">
                <a:solidFill>
                  <a:srgbClr val="4F81BD">
                    <a:lumMod val="50000"/>
                  </a:srgbClr>
                </a:solidFill>
                <a:latin typeface="Arial" panose="020B0604020202020204" pitchFamily="34" charset="0"/>
                <a:cs typeface="Arial" panose="020B0604020202020204" pitchFamily="34" charset="0"/>
              </a:rPr>
              <a:t> (DHT11)</a:t>
            </a:r>
          </a:p>
          <a:p>
            <a:endParaRPr lang="en-US"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a:solidFill>
                  <a:srgbClr val="4F81BD">
                    <a:lumMod val="50000"/>
                  </a:srgbClr>
                </a:solidFill>
                <a:latin typeface="Arial" panose="020B0604020202020204" pitchFamily="34" charset="0"/>
                <a:cs typeface="Arial" panose="020B0604020202020204" pitchFamily="34" charset="0"/>
              </a:rPr>
              <a:t>Hareket </a:t>
            </a:r>
            <a:r>
              <a:rPr lang="tr-TR" sz="1800" dirty="0" err="1">
                <a:solidFill>
                  <a:srgbClr val="4F81BD">
                    <a:lumMod val="50000"/>
                  </a:srgbClr>
                </a:solidFill>
                <a:latin typeface="Arial" panose="020B0604020202020204" pitchFamily="34" charset="0"/>
                <a:cs typeface="Arial" panose="020B0604020202020204" pitchFamily="34" charset="0"/>
              </a:rPr>
              <a:t>Sensörü</a:t>
            </a:r>
            <a:r>
              <a:rPr lang="tr-TR" sz="1800" dirty="0">
                <a:solidFill>
                  <a:srgbClr val="4F81BD">
                    <a:lumMod val="50000"/>
                  </a:srgbClr>
                </a:solidFill>
                <a:latin typeface="Arial" panose="020B0604020202020204" pitchFamily="34" charset="0"/>
                <a:cs typeface="Arial" panose="020B0604020202020204" pitchFamily="34" charset="0"/>
              </a:rPr>
              <a:t> (HC-SR501)</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a:solidFill>
                  <a:srgbClr val="4F81BD">
                    <a:lumMod val="50000"/>
                  </a:srgbClr>
                </a:solidFill>
                <a:latin typeface="Arial" panose="020B0604020202020204" pitchFamily="34" charset="0"/>
                <a:ea typeface="Arial" charset="0"/>
                <a:cs typeface="Arial" panose="020B0604020202020204" pitchFamily="34" charset="0"/>
              </a:rPr>
              <a:t>Işık Algılama </a:t>
            </a:r>
            <a:r>
              <a:rPr lang="tr-TR" sz="1800" dirty="0" err="1">
                <a:solidFill>
                  <a:srgbClr val="4F81BD">
                    <a:lumMod val="50000"/>
                  </a:srgbClr>
                </a:solidFill>
                <a:latin typeface="Arial" panose="020B0604020202020204" pitchFamily="34" charset="0"/>
                <a:ea typeface="Arial" charset="0"/>
                <a:cs typeface="Arial" panose="020B0604020202020204" pitchFamily="34" charset="0"/>
              </a:rPr>
              <a:t>Sensörü</a:t>
            </a:r>
            <a:r>
              <a:rPr lang="tr-TR" sz="1800" dirty="0">
                <a:solidFill>
                  <a:srgbClr val="4F81BD">
                    <a:lumMod val="50000"/>
                  </a:srgbClr>
                </a:solidFill>
                <a:latin typeface="Arial" panose="020B0604020202020204" pitchFamily="34" charset="0"/>
                <a:ea typeface="Arial" charset="0"/>
                <a:cs typeface="Arial" panose="020B0604020202020204" pitchFamily="34" charset="0"/>
              </a:rPr>
              <a:t> (LDR)</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err="1">
                <a:solidFill>
                  <a:srgbClr val="4F81BD">
                    <a:lumMod val="50000"/>
                  </a:srgbClr>
                </a:solidFill>
                <a:latin typeface="Arial" panose="020B0604020202020204" pitchFamily="34" charset="0"/>
                <a:ea typeface="Arial" charset="0"/>
                <a:cs typeface="Arial" panose="020B0604020202020204" pitchFamily="34" charset="0"/>
              </a:rPr>
              <a:t>Buzzer</a:t>
            </a: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marL="0" indent="0">
              <a:spcBef>
                <a:spcPts val="600"/>
              </a:spcBef>
              <a:spcAft>
                <a:spcPts val="600"/>
              </a:spcAft>
              <a:buNone/>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r>
              <a:rPr lang="tr-TR" sz="1800" dirty="0">
                <a:solidFill>
                  <a:srgbClr val="4F81BD">
                    <a:lumMod val="50000"/>
                  </a:srgbClr>
                </a:solidFill>
                <a:latin typeface="Arial" panose="020B0604020202020204" pitchFamily="34" charset="0"/>
                <a:ea typeface="Arial" charset="0"/>
                <a:cs typeface="Arial" panose="020B0604020202020204" pitchFamily="34" charset="0"/>
              </a:rPr>
              <a:t>Bolca Kablo</a:t>
            </a: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a:p>
            <a:pPr>
              <a:spcBef>
                <a:spcPts val="600"/>
              </a:spcBef>
              <a:spcAft>
                <a:spcPts val="600"/>
              </a:spcAft>
            </a:pPr>
            <a:endParaRPr lang="tr-TR" sz="1800" dirty="0">
              <a:solidFill>
                <a:srgbClr val="4F81BD">
                  <a:lumMod val="50000"/>
                </a:srgbClr>
              </a:solidFill>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2555621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tr-TR" dirty="0"/>
              <a:t>7</a:t>
            </a:r>
            <a:r>
              <a:rPr lang="tr-TR" dirty="0" smtClean="0"/>
              <a:t> </a:t>
            </a:r>
            <a:r>
              <a:rPr lang="tr-TR" dirty="0"/>
              <a:t>/ 9</a:t>
            </a:r>
          </a:p>
        </p:txBody>
      </p:sp>
      <p:sp>
        <p:nvSpPr>
          <p:cNvPr id="4" name="Title 3"/>
          <p:cNvSpPr>
            <a:spLocks noGrp="1"/>
          </p:cNvSpPr>
          <p:nvPr>
            <p:ph type="title" idx="4294967295"/>
          </p:nvPr>
        </p:nvSpPr>
        <p:spPr>
          <a:xfrm>
            <a:off x="2070100" y="228600"/>
            <a:ext cx="10121900" cy="484188"/>
          </a:xfrm>
          <a:prstGeom prst="rect">
            <a:avLst/>
          </a:prstGeom>
        </p:spPr>
        <p:txBody>
          <a:bodyPr anchor="ctr"/>
          <a:lstStyle/>
          <a:p>
            <a:r>
              <a:rPr lang="tr-TR" sz="2800" dirty="0">
                <a:solidFill>
                  <a:srgbClr val="4F81BD">
                    <a:lumMod val="50000"/>
                  </a:srgbClr>
                </a:solidFill>
                <a:latin typeface="Arial" panose="020B0604020202020204" pitchFamily="34" charset="0"/>
                <a:ea typeface="Arial" charset="0"/>
                <a:cs typeface="Arial" panose="020B0604020202020204" pitchFamily="34" charset="0"/>
              </a:rPr>
              <a:t>Proje Bütçesi</a:t>
            </a:r>
          </a:p>
        </p:txBody>
      </p:sp>
      <p:sp>
        <p:nvSpPr>
          <p:cNvPr id="5" name="Content Placeholder 4"/>
          <p:cNvSpPr>
            <a:spLocks noGrp="1"/>
          </p:cNvSpPr>
          <p:nvPr>
            <p:ph idx="4294967295"/>
          </p:nvPr>
        </p:nvSpPr>
        <p:spPr>
          <a:xfrm>
            <a:off x="768350" y="1362075"/>
            <a:ext cx="11423650" cy="4814888"/>
          </a:xfrm>
          <a:prstGeom prst="rect">
            <a:avLst/>
          </a:prstGeom>
        </p:spPr>
        <p:txBody>
          <a:bodyPr/>
          <a:lstStyle/>
          <a:p>
            <a:pPr>
              <a:lnSpc>
                <a:spcPct val="150000"/>
              </a:lnSpc>
            </a:pPr>
            <a:r>
              <a:rPr lang="tr-TR" sz="2400" dirty="0" err="1">
                <a:latin typeface="Calibri" panose="020F0502020204030204" pitchFamily="34" charset="0"/>
                <a:cs typeface="Calibri" panose="020F0502020204030204" pitchFamily="34" charset="0"/>
              </a:rPr>
              <a:t>Wemos</a:t>
            </a:r>
            <a:r>
              <a:rPr lang="tr-TR" sz="2400" dirty="0">
                <a:latin typeface="Calibri" panose="020F0502020204030204" pitchFamily="34" charset="0"/>
                <a:cs typeface="Calibri" panose="020F0502020204030204" pitchFamily="34" charset="0"/>
              </a:rPr>
              <a:t> D1 Mini - 40 TL</a:t>
            </a:r>
          </a:p>
          <a:p>
            <a:pPr>
              <a:lnSpc>
                <a:spcPct val="150000"/>
              </a:lnSpc>
            </a:pPr>
            <a:r>
              <a:rPr lang="tr-TR" sz="2400" dirty="0">
                <a:latin typeface="Calibri" panose="020F0502020204030204" pitchFamily="34" charset="0"/>
                <a:cs typeface="Calibri" panose="020F0502020204030204" pitchFamily="34" charset="0"/>
              </a:rPr>
              <a:t>DHT11 Sıcaklık ve Nem </a:t>
            </a:r>
            <a:r>
              <a:rPr lang="tr-TR" sz="2400" dirty="0" err="1">
                <a:latin typeface="Calibri" panose="020F0502020204030204" pitchFamily="34" charset="0"/>
                <a:cs typeface="Calibri" panose="020F0502020204030204" pitchFamily="34" charset="0"/>
              </a:rPr>
              <a:t>Sensörü</a:t>
            </a:r>
            <a:r>
              <a:rPr lang="tr-TR" sz="2400" dirty="0">
                <a:latin typeface="Calibri" panose="020F0502020204030204" pitchFamily="34" charset="0"/>
                <a:cs typeface="Calibri" panose="020F0502020204030204" pitchFamily="34" charset="0"/>
              </a:rPr>
              <a:t> – 10TL</a:t>
            </a:r>
          </a:p>
          <a:p>
            <a:pPr>
              <a:lnSpc>
                <a:spcPct val="150000"/>
              </a:lnSpc>
            </a:pPr>
            <a:r>
              <a:rPr lang="tr-TR" sz="2400" dirty="0">
                <a:latin typeface="Calibri" panose="020F0502020204030204" pitchFamily="34" charset="0"/>
                <a:cs typeface="Calibri" panose="020F0502020204030204" pitchFamily="34" charset="0"/>
              </a:rPr>
              <a:t>HC-SR501 Devreli Hareket </a:t>
            </a:r>
            <a:r>
              <a:rPr lang="tr-TR" sz="2400" dirty="0" err="1">
                <a:latin typeface="Calibri" panose="020F0502020204030204" pitchFamily="34" charset="0"/>
                <a:cs typeface="Calibri" panose="020F0502020204030204" pitchFamily="34" charset="0"/>
              </a:rPr>
              <a:t>Sensörü</a:t>
            </a:r>
            <a:r>
              <a:rPr lang="tr-TR" sz="2400" dirty="0">
                <a:latin typeface="Calibri" panose="020F0502020204030204" pitchFamily="34" charset="0"/>
                <a:cs typeface="Calibri" panose="020F0502020204030204" pitchFamily="34" charset="0"/>
              </a:rPr>
              <a:t> – 9 TL</a:t>
            </a:r>
          </a:p>
          <a:p>
            <a:pPr>
              <a:lnSpc>
                <a:spcPct val="150000"/>
              </a:lnSpc>
            </a:pPr>
            <a:r>
              <a:rPr lang="tr-TR" sz="2400" dirty="0">
                <a:latin typeface="Calibri" panose="020F0502020204030204" pitchFamily="34" charset="0"/>
                <a:cs typeface="Calibri" panose="020F0502020204030204" pitchFamily="34" charset="0"/>
              </a:rPr>
              <a:t>LDR 5mm – 1 TL</a:t>
            </a:r>
          </a:p>
          <a:p>
            <a:pPr>
              <a:lnSpc>
                <a:spcPct val="150000"/>
              </a:lnSpc>
            </a:pPr>
            <a:r>
              <a:rPr lang="tr-TR" sz="2400" dirty="0" err="1">
                <a:latin typeface="Calibri" panose="020F0502020204030204" pitchFamily="34" charset="0"/>
                <a:cs typeface="Calibri" panose="020F0502020204030204" pitchFamily="34" charset="0"/>
              </a:rPr>
              <a:t>Breadbord</a:t>
            </a:r>
            <a:r>
              <a:rPr lang="tr-TR" sz="2400" dirty="0">
                <a:latin typeface="Calibri" panose="020F0502020204030204" pitchFamily="34" charset="0"/>
                <a:cs typeface="Calibri" panose="020F0502020204030204" pitchFamily="34" charset="0"/>
              </a:rPr>
              <a:t> – 3 TL</a:t>
            </a:r>
          </a:p>
          <a:p>
            <a:pPr>
              <a:lnSpc>
                <a:spcPct val="150000"/>
              </a:lnSpc>
            </a:pPr>
            <a:r>
              <a:rPr lang="tr-TR" sz="2400" dirty="0" err="1">
                <a:latin typeface="Calibri" panose="020F0502020204030204" pitchFamily="34" charset="0"/>
                <a:cs typeface="Calibri" panose="020F0502020204030204" pitchFamily="34" charset="0"/>
              </a:rPr>
              <a:t>Buzzer</a:t>
            </a:r>
            <a:r>
              <a:rPr lang="tr-TR" sz="2400" dirty="0">
                <a:latin typeface="Calibri" panose="020F0502020204030204" pitchFamily="34" charset="0"/>
                <a:cs typeface="Calibri" panose="020F0502020204030204" pitchFamily="34" charset="0"/>
              </a:rPr>
              <a:t> - 2TL</a:t>
            </a:r>
          </a:p>
          <a:p>
            <a:pPr marL="0" indent="0">
              <a:lnSpc>
                <a:spcPct val="150000"/>
              </a:lnSpc>
              <a:buNone/>
            </a:pPr>
            <a:r>
              <a:rPr lang="tr-TR" sz="2400" dirty="0">
                <a:latin typeface="Calibri" panose="020F0502020204030204" pitchFamily="34" charset="0"/>
                <a:cs typeface="Calibri" panose="020F0502020204030204" pitchFamily="34" charset="0"/>
              </a:rPr>
              <a:t>Toplam = 65 TL</a:t>
            </a:r>
          </a:p>
          <a:p>
            <a:pPr>
              <a:lnSpc>
                <a:spcPct val="100000"/>
              </a:lnSpc>
            </a:pPr>
            <a:endParaRPr lang="tr-TR" sz="2400" dirty="0">
              <a:latin typeface="Calibri" panose="020F0502020204030204" pitchFamily="34" charset="0"/>
              <a:cs typeface="Calibri" panose="020F0502020204030204" pitchFamily="34" charset="0"/>
            </a:endParaRPr>
          </a:p>
          <a:p>
            <a:pPr>
              <a:lnSpc>
                <a:spcPct val="100000"/>
              </a:lnSpc>
            </a:pPr>
            <a:endParaRPr lang="tr-TR" sz="2400" dirty="0">
              <a:latin typeface="Calibri" panose="020F0502020204030204" pitchFamily="34" charset="0"/>
              <a:cs typeface="Calibri" panose="020F0502020204030204" pitchFamily="34" charset="0"/>
            </a:endParaRPr>
          </a:p>
          <a:p>
            <a:pPr>
              <a:lnSpc>
                <a:spcPct val="100000"/>
              </a:lnSpc>
            </a:pPr>
            <a:endParaRPr lang="tr-TR" sz="2400" dirty="0">
              <a:latin typeface="Calibri" panose="020F0502020204030204" pitchFamily="34" charset="0"/>
              <a:cs typeface="Calibri" panose="020F0502020204030204" pitchFamily="34" charset="0"/>
            </a:endParaRPr>
          </a:p>
          <a:p>
            <a:pPr lvl="0">
              <a:lnSpc>
                <a:spcPct val="100000"/>
              </a:lnSpc>
            </a:pPr>
            <a:endParaRPr lang="tr-TR" sz="2400" dirty="0">
              <a:solidFill>
                <a:srgbClr val="4F81BD">
                  <a:lumMod val="50000"/>
                </a:srgbClr>
              </a:solidFill>
              <a:latin typeface="Calibri" panose="020F0502020204030204" pitchFamily="34" charset="0"/>
              <a:ea typeface="Arial" charset="0"/>
              <a:cs typeface="Calibri" panose="020F0502020204030204" pitchFamily="34" charset="0"/>
            </a:endParaRPr>
          </a:p>
        </p:txBody>
      </p:sp>
      <p:pic>
        <p:nvPicPr>
          <p:cNvPr id="6" name="Resim 5" descr="metin, elektronik eşyalar içeren bir resim&#10;&#10;Açıklama otomatik olarak oluşturuldu">
            <a:extLst>
              <a:ext uri="{FF2B5EF4-FFF2-40B4-BE49-F238E27FC236}">
                <a16:creationId xmlns="" xmlns:a16="http://schemas.microsoft.com/office/drawing/2014/main" id="{D8FC3620-C279-6E45-B4A5-96D3F82C5B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0825" y="920853"/>
            <a:ext cx="2719127" cy="1925536"/>
          </a:xfrm>
          <a:prstGeom prst="rect">
            <a:avLst/>
          </a:prstGeom>
        </p:spPr>
      </p:pic>
      <p:pic>
        <p:nvPicPr>
          <p:cNvPr id="8" name="Resim 7">
            <a:extLst>
              <a:ext uri="{FF2B5EF4-FFF2-40B4-BE49-F238E27FC236}">
                <a16:creationId xmlns="" xmlns:a16="http://schemas.microsoft.com/office/drawing/2014/main" id="{CCF73208-58C1-7C48-B21E-492413971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5351" y="1655764"/>
            <a:ext cx="2381250" cy="2381250"/>
          </a:xfrm>
          <a:prstGeom prst="rect">
            <a:avLst/>
          </a:prstGeom>
        </p:spPr>
      </p:pic>
      <p:pic>
        <p:nvPicPr>
          <p:cNvPr id="10" name="Resim 9">
            <a:extLst>
              <a:ext uri="{FF2B5EF4-FFF2-40B4-BE49-F238E27FC236}">
                <a16:creationId xmlns="" xmlns:a16="http://schemas.microsoft.com/office/drawing/2014/main" id="{DA361E93-95A3-1C44-B62A-B35523386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3476" y="2826543"/>
            <a:ext cx="3014662" cy="3014662"/>
          </a:xfrm>
          <a:prstGeom prst="rect">
            <a:avLst/>
          </a:prstGeom>
        </p:spPr>
      </p:pic>
      <p:pic>
        <p:nvPicPr>
          <p:cNvPr id="12" name="Resim 11" descr="karanlık içeren bir resim&#10;&#10;Açıklama otomatik olarak oluşturuldu">
            <a:extLst>
              <a:ext uri="{FF2B5EF4-FFF2-40B4-BE49-F238E27FC236}">
                <a16:creationId xmlns="" xmlns:a16="http://schemas.microsoft.com/office/drawing/2014/main" id="{A1F713BE-4ADA-4B41-B76F-03C0814009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0925" y="3769519"/>
            <a:ext cx="3014662" cy="3014662"/>
          </a:xfrm>
          <a:prstGeom prst="rect">
            <a:avLst/>
          </a:prstGeom>
        </p:spPr>
      </p:pic>
      <p:pic>
        <p:nvPicPr>
          <p:cNvPr id="14" name="Resim 13">
            <a:extLst>
              <a:ext uri="{FF2B5EF4-FFF2-40B4-BE49-F238E27FC236}">
                <a16:creationId xmlns="" xmlns:a16="http://schemas.microsoft.com/office/drawing/2014/main" id="{4EEE5328-0F32-0442-BC12-2BEF7862C7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4100" y="3979864"/>
            <a:ext cx="2886075" cy="2886075"/>
          </a:xfrm>
          <a:prstGeom prst="rect">
            <a:avLst/>
          </a:prstGeom>
        </p:spPr>
      </p:pic>
    </p:spTree>
    <p:extLst>
      <p:ext uri="{BB962C8B-B14F-4D97-AF65-F5344CB8AC3E}">
        <p14:creationId xmlns:p14="http://schemas.microsoft.com/office/powerpoint/2010/main" val="167668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tr-TR" dirty="0"/>
              <a:t>8</a:t>
            </a:r>
            <a:r>
              <a:rPr lang="tr-TR" dirty="0" smtClean="0"/>
              <a:t> </a:t>
            </a:r>
            <a:r>
              <a:rPr lang="tr-TR" dirty="0"/>
              <a:t>/ 9</a:t>
            </a:r>
          </a:p>
        </p:txBody>
      </p:sp>
      <p:sp>
        <p:nvSpPr>
          <p:cNvPr id="4" name="Title 3"/>
          <p:cNvSpPr>
            <a:spLocks noGrp="1"/>
          </p:cNvSpPr>
          <p:nvPr>
            <p:ph type="title" idx="4294967295"/>
          </p:nvPr>
        </p:nvSpPr>
        <p:spPr>
          <a:xfrm>
            <a:off x="2070100" y="228600"/>
            <a:ext cx="10121900" cy="484188"/>
          </a:xfrm>
          <a:prstGeom prst="rect">
            <a:avLst/>
          </a:prstGeom>
        </p:spPr>
        <p:txBody>
          <a:bodyPr anchor="ctr"/>
          <a:lstStyle/>
          <a:p>
            <a:pPr>
              <a:lnSpc>
                <a:spcPct val="100000"/>
              </a:lnSpc>
            </a:pPr>
            <a:r>
              <a:rPr lang="tr-TR" sz="2800" dirty="0">
                <a:solidFill>
                  <a:srgbClr val="4F81BD">
                    <a:lumMod val="50000"/>
                  </a:srgbClr>
                </a:solidFill>
                <a:latin typeface="Arial" panose="020B0604020202020204" pitchFamily="34" charset="0"/>
                <a:ea typeface="Arial" charset="0"/>
                <a:cs typeface="Arial" panose="020B0604020202020204" pitchFamily="34" charset="0"/>
              </a:rPr>
              <a:t>Proje Güç Tüketimi</a:t>
            </a:r>
          </a:p>
        </p:txBody>
      </p:sp>
      <p:pic>
        <p:nvPicPr>
          <p:cNvPr id="6" name="Resim 5" descr="elektronik eşyalar, iç mekan, bilgisayar, dizüstü içeren bir resim&#10;&#10;Açıklama otomatik olarak oluşturuldu">
            <a:extLst>
              <a:ext uri="{FF2B5EF4-FFF2-40B4-BE49-F238E27FC236}">
                <a16:creationId xmlns="" xmlns:a16="http://schemas.microsoft.com/office/drawing/2014/main" id="{F1EDE35F-7F7A-E949-ACF8-DF59C8DD5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288" y="1300164"/>
            <a:ext cx="6542615" cy="4906962"/>
          </a:xfrm>
          <a:prstGeom prst="rect">
            <a:avLst/>
          </a:prstGeom>
        </p:spPr>
      </p:pic>
      <p:pic>
        <p:nvPicPr>
          <p:cNvPr id="8" name="Resim 7" descr="tablo içeren bir resim&#10;&#10;Açıklama otomatik olarak oluşturuldu">
            <a:extLst>
              <a:ext uri="{FF2B5EF4-FFF2-40B4-BE49-F238E27FC236}">
                <a16:creationId xmlns="" xmlns:a16="http://schemas.microsoft.com/office/drawing/2014/main" id="{B2AAF039-09D4-4946-B17B-D0E895A0A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300164"/>
            <a:ext cx="5786271" cy="1774724"/>
          </a:xfrm>
          <a:prstGeom prst="rect">
            <a:avLst/>
          </a:prstGeom>
        </p:spPr>
      </p:pic>
      <p:pic>
        <p:nvPicPr>
          <p:cNvPr id="10" name="Resim 9">
            <a:extLst>
              <a:ext uri="{FF2B5EF4-FFF2-40B4-BE49-F238E27FC236}">
                <a16:creationId xmlns="" xmlns:a16="http://schemas.microsoft.com/office/drawing/2014/main" id="{5AF2D4B9-E594-5B42-9104-939B34E074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7512" y="4452504"/>
            <a:ext cx="3867150" cy="1905000"/>
          </a:xfrm>
          <a:prstGeom prst="rect">
            <a:avLst/>
          </a:prstGeom>
        </p:spPr>
      </p:pic>
      <p:sp>
        <p:nvSpPr>
          <p:cNvPr id="11" name="Metin kutusu 10">
            <a:extLst>
              <a:ext uri="{FF2B5EF4-FFF2-40B4-BE49-F238E27FC236}">
                <a16:creationId xmlns="" xmlns:a16="http://schemas.microsoft.com/office/drawing/2014/main" id="{4C192DFE-DA2A-7F41-A233-69F6C04EDA41}"/>
              </a:ext>
            </a:extLst>
          </p:cNvPr>
          <p:cNvSpPr txBox="1"/>
          <p:nvPr/>
        </p:nvSpPr>
        <p:spPr>
          <a:xfrm>
            <a:off x="8955410" y="4083172"/>
            <a:ext cx="1671355" cy="369332"/>
          </a:xfrm>
          <a:prstGeom prst="rect">
            <a:avLst/>
          </a:prstGeom>
          <a:noFill/>
        </p:spPr>
        <p:txBody>
          <a:bodyPr wrap="none" rtlCol="0">
            <a:spAutoFit/>
          </a:bodyPr>
          <a:lstStyle/>
          <a:p>
            <a:r>
              <a:rPr lang="tr-TR" dirty="0"/>
              <a:t>İdeal Koşullarda</a:t>
            </a:r>
          </a:p>
        </p:txBody>
      </p:sp>
      <p:sp>
        <p:nvSpPr>
          <p:cNvPr id="13" name="Metin kutusu 12">
            <a:extLst>
              <a:ext uri="{FF2B5EF4-FFF2-40B4-BE49-F238E27FC236}">
                <a16:creationId xmlns="" xmlns:a16="http://schemas.microsoft.com/office/drawing/2014/main" id="{C29B6FD5-4150-E840-8AF6-F5BB02410707}"/>
              </a:ext>
            </a:extLst>
          </p:cNvPr>
          <p:cNvSpPr txBox="1"/>
          <p:nvPr/>
        </p:nvSpPr>
        <p:spPr>
          <a:xfrm>
            <a:off x="8118995" y="3453974"/>
            <a:ext cx="3605667" cy="369332"/>
          </a:xfrm>
          <a:prstGeom prst="rect">
            <a:avLst/>
          </a:prstGeom>
          <a:noFill/>
        </p:spPr>
        <p:txBody>
          <a:bodyPr wrap="none" rtlCol="0">
            <a:spAutoFit/>
          </a:bodyPr>
          <a:lstStyle/>
          <a:p>
            <a:r>
              <a:rPr lang="tr-TR" dirty="0"/>
              <a:t>10000mAh ile 15 Gün Çalışma Süresi</a:t>
            </a:r>
          </a:p>
        </p:txBody>
      </p:sp>
    </p:spTree>
    <p:extLst>
      <p:ext uri="{BB962C8B-B14F-4D97-AF65-F5344CB8AC3E}">
        <p14:creationId xmlns:p14="http://schemas.microsoft.com/office/powerpoint/2010/main" val="2935158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1742" y="5296619"/>
            <a:ext cx="2920800" cy="646331"/>
          </a:xfrm>
          <a:prstGeom prst="rect">
            <a:avLst/>
          </a:prstGeom>
          <a:noFill/>
        </p:spPr>
        <p:txBody>
          <a:bodyPr wrap="none" rtlCol="0">
            <a:spAutoFit/>
          </a:bodyPr>
          <a:lstStyle/>
          <a:p>
            <a:r>
              <a:rPr lang="tr-TR" sz="3600" i="1" dirty="0">
                <a:solidFill>
                  <a:schemeClr val="bg1"/>
                </a:solidFill>
                <a:latin typeface="Arial" panose="020B0604020202020204" pitchFamily="34" charset="0"/>
                <a:cs typeface="Arial" panose="020B0604020202020204" pitchFamily="34" charset="0"/>
              </a:rPr>
              <a:t>Teşekkürler...</a:t>
            </a:r>
          </a:p>
        </p:txBody>
      </p:sp>
    </p:spTree>
    <p:extLst>
      <p:ext uri="{BB962C8B-B14F-4D97-AF65-F5344CB8AC3E}">
        <p14:creationId xmlns:p14="http://schemas.microsoft.com/office/powerpoint/2010/main" val="185244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25498</TotalTime>
  <Words>434</Words>
  <Application>Microsoft Office PowerPoint</Application>
  <PresentationFormat>Widescreen</PresentationFormat>
  <Paragraphs>80</Paragraphs>
  <Slides>9</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9</vt:i4>
      </vt:variant>
    </vt:vector>
  </HeadingPairs>
  <TitlesOfParts>
    <vt:vector size="16" baseType="lpstr">
      <vt:lpstr>Arial</vt:lpstr>
      <vt:lpstr>Calibri</vt:lpstr>
      <vt:lpstr>Calibri Light</vt:lpstr>
      <vt:lpstr>Office Theme</vt:lpstr>
      <vt:lpstr>Custom Design</vt:lpstr>
      <vt:lpstr>1_Custom Design</vt:lpstr>
      <vt:lpstr>2_Custom Design</vt:lpstr>
      <vt:lpstr>PowerPoint Presentation</vt:lpstr>
      <vt:lpstr>İçindekiler</vt:lpstr>
      <vt:lpstr>IoT (Nesnelerin İnterneti) Nedir ?</vt:lpstr>
      <vt:lpstr>Peki biz ne yapacağız ?</vt:lpstr>
      <vt:lpstr>Peki biz ne yapacağız ?</vt:lpstr>
      <vt:lpstr>Peki biz ne yapacağız ?</vt:lpstr>
      <vt:lpstr>Proje Bütçesi</vt:lpstr>
      <vt:lpstr>Proje Güç Tüketimi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Sebile SAID</dc:creator>
  <cp:lastModifiedBy>Mert FINDICAK</cp:lastModifiedBy>
  <cp:revision>184</cp:revision>
  <dcterms:created xsi:type="dcterms:W3CDTF">2018-06-07T10:36:31Z</dcterms:created>
  <dcterms:modified xsi:type="dcterms:W3CDTF">2021-04-14T12:55:24Z</dcterms:modified>
</cp:coreProperties>
</file>