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67" r:id="rId3"/>
    <p:sldId id="266" r:id="rId4"/>
    <p:sldId id="279" r:id="rId5"/>
    <p:sldId id="269" r:id="rId6"/>
    <p:sldId id="257" r:id="rId7"/>
    <p:sldId id="277" r:id="rId8"/>
    <p:sldId id="280" r:id="rId9"/>
    <p:sldId id="281" r:id="rId10"/>
    <p:sldId id="282" r:id="rId11"/>
    <p:sldId id="283" r:id="rId12"/>
    <p:sldId id="284" r:id="rId13"/>
    <p:sldId id="278" r:id="rId14"/>
    <p:sldId id="285" r:id="rId15"/>
    <p:sldId id="286"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0E90E1-02AA-4E90-82B0-DFEB21B287A2}" type="doc">
      <dgm:prSet loTypeId="urn:microsoft.com/office/officeart/2005/8/layout/chevron2" loCatId="list" qsTypeId="urn:microsoft.com/office/officeart/2005/8/quickstyle/simple1" qsCatId="simple" csTypeId="urn:microsoft.com/office/officeart/2005/8/colors/colorful3" csCatId="colorful" phldr="1"/>
      <dgm:spPr/>
      <dgm:t>
        <a:bodyPr/>
        <a:lstStyle/>
        <a:p>
          <a:endParaRPr lang="en-US"/>
        </a:p>
      </dgm:t>
    </dgm:pt>
    <dgm:pt modelId="{E78F28FB-2D24-4608-B33A-396E18A8E60C}">
      <dgm:prSet phldrT="[Text]" custT="1"/>
      <dgm:spPr/>
      <dgm:t>
        <a:bodyPr/>
        <a:lstStyle/>
        <a:p>
          <a:r>
            <a:rPr lang="en-US" sz="800" dirty="0" smtClean="0">
              <a:latin typeface="+mn-lt"/>
            </a:rPr>
            <a:t>Data capture &amp; analysis</a:t>
          </a:r>
          <a:endParaRPr lang="en-US" sz="800" dirty="0">
            <a:latin typeface="+mn-lt"/>
          </a:endParaRPr>
        </a:p>
      </dgm:t>
    </dgm:pt>
    <dgm:pt modelId="{CE6C4986-B4B8-4B19-AD4C-07161E0BEA9D}" type="parTrans" cxnId="{783A179A-6D52-4F53-9EF4-9DF6DF2913E0}">
      <dgm:prSet/>
      <dgm:spPr/>
      <dgm:t>
        <a:bodyPr/>
        <a:lstStyle/>
        <a:p>
          <a:endParaRPr lang="en-US" sz="800">
            <a:latin typeface="+mn-lt"/>
          </a:endParaRPr>
        </a:p>
      </dgm:t>
    </dgm:pt>
    <dgm:pt modelId="{9422F617-CDA9-4305-8EA0-542647D6AD2D}" type="sibTrans" cxnId="{783A179A-6D52-4F53-9EF4-9DF6DF2913E0}">
      <dgm:prSet/>
      <dgm:spPr/>
      <dgm:t>
        <a:bodyPr/>
        <a:lstStyle/>
        <a:p>
          <a:endParaRPr lang="en-US" sz="800">
            <a:latin typeface="+mn-lt"/>
          </a:endParaRPr>
        </a:p>
      </dgm:t>
    </dgm:pt>
    <dgm:pt modelId="{68F44D26-6D82-403D-94DC-AEA934803800}">
      <dgm:prSet phldrT="[Text]" custT="1"/>
      <dgm:spPr/>
      <dgm:t>
        <a:bodyPr/>
        <a:lstStyle/>
        <a:p>
          <a:r>
            <a:rPr lang="en-US" sz="800" dirty="0" smtClean="0">
              <a:latin typeface="+mn-lt"/>
            </a:rPr>
            <a:t>Data Collection</a:t>
          </a:r>
          <a:endParaRPr lang="en-US" sz="800" dirty="0">
            <a:latin typeface="+mn-lt"/>
          </a:endParaRPr>
        </a:p>
      </dgm:t>
    </dgm:pt>
    <dgm:pt modelId="{4260FDCA-D739-4FA4-9092-E3977A5F5F80}" type="parTrans" cxnId="{6935F7EB-7A0A-4AA6-8574-F1AB0669DEF4}">
      <dgm:prSet/>
      <dgm:spPr/>
      <dgm:t>
        <a:bodyPr/>
        <a:lstStyle/>
        <a:p>
          <a:endParaRPr lang="en-US" sz="800">
            <a:latin typeface="+mn-lt"/>
          </a:endParaRPr>
        </a:p>
      </dgm:t>
    </dgm:pt>
    <dgm:pt modelId="{59CFCD53-B33E-4E1F-AF13-1D58B3177573}" type="sibTrans" cxnId="{6935F7EB-7A0A-4AA6-8574-F1AB0669DEF4}">
      <dgm:prSet/>
      <dgm:spPr/>
      <dgm:t>
        <a:bodyPr/>
        <a:lstStyle/>
        <a:p>
          <a:endParaRPr lang="en-US" sz="800">
            <a:latin typeface="+mn-lt"/>
          </a:endParaRPr>
        </a:p>
      </dgm:t>
    </dgm:pt>
    <dgm:pt modelId="{BA944A37-A98C-480E-9D38-5327D2F345A6}">
      <dgm:prSet phldrT="[Text]" custT="1"/>
      <dgm:spPr/>
      <dgm:t>
        <a:bodyPr/>
        <a:lstStyle/>
        <a:p>
          <a:r>
            <a:rPr lang="en-US" sz="800" dirty="0" smtClean="0">
              <a:latin typeface="+mn-lt"/>
            </a:rPr>
            <a:t>Data Preparation</a:t>
          </a:r>
          <a:endParaRPr lang="en-US" sz="800" dirty="0">
            <a:latin typeface="+mn-lt"/>
          </a:endParaRPr>
        </a:p>
      </dgm:t>
    </dgm:pt>
    <dgm:pt modelId="{4D8F67D9-8FAA-4517-80D9-715F9889A118}" type="parTrans" cxnId="{B0EC54E6-AEC6-41A5-A8DC-6352D3F92BC6}">
      <dgm:prSet/>
      <dgm:spPr/>
      <dgm:t>
        <a:bodyPr/>
        <a:lstStyle/>
        <a:p>
          <a:endParaRPr lang="en-US" sz="800">
            <a:latin typeface="+mn-lt"/>
          </a:endParaRPr>
        </a:p>
      </dgm:t>
    </dgm:pt>
    <dgm:pt modelId="{C05E9970-47CE-4BEE-831C-2664EEBC4AE5}" type="sibTrans" cxnId="{B0EC54E6-AEC6-41A5-A8DC-6352D3F92BC6}">
      <dgm:prSet/>
      <dgm:spPr/>
      <dgm:t>
        <a:bodyPr/>
        <a:lstStyle/>
        <a:p>
          <a:endParaRPr lang="en-US" sz="800">
            <a:latin typeface="+mn-lt"/>
          </a:endParaRPr>
        </a:p>
      </dgm:t>
    </dgm:pt>
    <dgm:pt modelId="{701CB94B-65A7-4594-AA6D-4763F55E63BE}">
      <dgm:prSet phldrT="[Text]" custT="1"/>
      <dgm:spPr/>
      <dgm:t>
        <a:bodyPr/>
        <a:lstStyle/>
        <a:p>
          <a:r>
            <a:rPr lang="en-US" sz="800" dirty="0" smtClean="0">
              <a:latin typeface="+mn-lt"/>
            </a:rPr>
            <a:t>Feature Extraction</a:t>
          </a:r>
          <a:endParaRPr lang="en-US" sz="800" dirty="0">
            <a:latin typeface="+mn-lt"/>
          </a:endParaRPr>
        </a:p>
      </dgm:t>
    </dgm:pt>
    <dgm:pt modelId="{82CF2DC3-2FAF-4428-818B-C7123E1072EF}" type="parTrans" cxnId="{02FDC4A6-79BD-4082-BBAE-34A71DD2FE06}">
      <dgm:prSet/>
      <dgm:spPr/>
      <dgm:t>
        <a:bodyPr/>
        <a:lstStyle/>
        <a:p>
          <a:endParaRPr lang="en-US" sz="800">
            <a:latin typeface="+mn-lt"/>
          </a:endParaRPr>
        </a:p>
      </dgm:t>
    </dgm:pt>
    <dgm:pt modelId="{5619E1A4-ED3C-4CAA-A77D-D8C7542EB5AA}" type="sibTrans" cxnId="{02FDC4A6-79BD-4082-BBAE-34A71DD2FE06}">
      <dgm:prSet/>
      <dgm:spPr/>
      <dgm:t>
        <a:bodyPr/>
        <a:lstStyle/>
        <a:p>
          <a:endParaRPr lang="en-US" sz="800">
            <a:latin typeface="+mn-lt"/>
          </a:endParaRPr>
        </a:p>
      </dgm:t>
    </dgm:pt>
    <dgm:pt modelId="{F84518B3-3660-4D28-9C23-025C5C63A8B2}">
      <dgm:prSet phldrT="[Text]" custT="1"/>
      <dgm:spPr/>
      <dgm:t>
        <a:bodyPr/>
        <a:lstStyle/>
        <a:p>
          <a:r>
            <a:rPr lang="en-US" sz="800" dirty="0" smtClean="0">
              <a:latin typeface="+mn-lt"/>
            </a:rPr>
            <a:t>Apply basic natural language processing techniques</a:t>
          </a:r>
          <a:endParaRPr lang="en-US" sz="800" dirty="0">
            <a:latin typeface="+mn-lt"/>
          </a:endParaRPr>
        </a:p>
      </dgm:t>
    </dgm:pt>
    <dgm:pt modelId="{2472D7B6-91C5-42EE-A515-045E63895171}" type="parTrans" cxnId="{1552B590-7BAB-4D27-B8C9-B648F5463290}">
      <dgm:prSet/>
      <dgm:spPr/>
      <dgm:t>
        <a:bodyPr/>
        <a:lstStyle/>
        <a:p>
          <a:endParaRPr lang="en-US" sz="800">
            <a:latin typeface="+mn-lt"/>
          </a:endParaRPr>
        </a:p>
      </dgm:t>
    </dgm:pt>
    <dgm:pt modelId="{D590C545-61FC-4853-A2ED-5E086032DD7A}" type="sibTrans" cxnId="{1552B590-7BAB-4D27-B8C9-B648F5463290}">
      <dgm:prSet/>
      <dgm:spPr/>
      <dgm:t>
        <a:bodyPr/>
        <a:lstStyle/>
        <a:p>
          <a:endParaRPr lang="en-US" sz="800">
            <a:latin typeface="+mn-lt"/>
          </a:endParaRPr>
        </a:p>
      </dgm:t>
    </dgm:pt>
    <dgm:pt modelId="{73F27A4F-E254-406C-B085-03AA352F5CD1}">
      <dgm:prSet phldrT="[Text]" custT="1"/>
      <dgm:spPr/>
      <dgm:t>
        <a:bodyPr/>
        <a:lstStyle/>
        <a:p>
          <a:r>
            <a:rPr lang="en-US" sz="800" dirty="0" smtClean="0">
              <a:latin typeface="+mn-lt"/>
            </a:rPr>
            <a:t>Create required matrix / vectors </a:t>
          </a:r>
          <a:endParaRPr lang="en-US" sz="800" dirty="0">
            <a:latin typeface="+mn-lt"/>
          </a:endParaRPr>
        </a:p>
      </dgm:t>
    </dgm:pt>
    <dgm:pt modelId="{2A5FC06E-4C00-4F97-925B-A94C2E56C0D1}" type="parTrans" cxnId="{895E9E16-D73E-4EB1-BBFB-40182C873DAE}">
      <dgm:prSet/>
      <dgm:spPr/>
      <dgm:t>
        <a:bodyPr/>
        <a:lstStyle/>
        <a:p>
          <a:endParaRPr lang="en-US" sz="800">
            <a:latin typeface="+mn-lt"/>
          </a:endParaRPr>
        </a:p>
      </dgm:t>
    </dgm:pt>
    <dgm:pt modelId="{D5E4E5C9-0C5E-4F47-988B-40A9305F0AB5}" type="sibTrans" cxnId="{895E9E16-D73E-4EB1-BBFB-40182C873DAE}">
      <dgm:prSet/>
      <dgm:spPr/>
      <dgm:t>
        <a:bodyPr/>
        <a:lstStyle/>
        <a:p>
          <a:endParaRPr lang="en-US" sz="800">
            <a:latin typeface="+mn-lt"/>
          </a:endParaRPr>
        </a:p>
      </dgm:t>
    </dgm:pt>
    <dgm:pt modelId="{78226AB9-E097-4B03-8453-C11A2FD44133}">
      <dgm:prSet phldrT="[Text]" custT="1"/>
      <dgm:spPr/>
      <dgm:t>
        <a:bodyPr/>
        <a:lstStyle/>
        <a:p>
          <a:r>
            <a:rPr lang="en-US" sz="800" dirty="0" smtClean="0">
              <a:latin typeface="+mn-lt"/>
            </a:rPr>
            <a:t>Modelling</a:t>
          </a:r>
          <a:endParaRPr lang="en-US" sz="800" dirty="0">
            <a:latin typeface="+mn-lt"/>
          </a:endParaRPr>
        </a:p>
      </dgm:t>
    </dgm:pt>
    <dgm:pt modelId="{FC4B1D49-9A0D-4EEF-B331-B91F72E34C57}" type="parTrans" cxnId="{BB883F1C-280B-4D7C-B21D-98E6A9FD0C59}">
      <dgm:prSet/>
      <dgm:spPr/>
      <dgm:t>
        <a:bodyPr/>
        <a:lstStyle/>
        <a:p>
          <a:endParaRPr lang="en-US" sz="800">
            <a:latin typeface="+mn-lt"/>
          </a:endParaRPr>
        </a:p>
      </dgm:t>
    </dgm:pt>
    <dgm:pt modelId="{898D802B-55E0-43EA-9121-1030160367FB}" type="sibTrans" cxnId="{BB883F1C-280B-4D7C-B21D-98E6A9FD0C59}">
      <dgm:prSet/>
      <dgm:spPr/>
      <dgm:t>
        <a:bodyPr/>
        <a:lstStyle/>
        <a:p>
          <a:endParaRPr lang="en-US" sz="800">
            <a:latin typeface="+mn-lt"/>
          </a:endParaRPr>
        </a:p>
      </dgm:t>
    </dgm:pt>
    <dgm:pt modelId="{CD70C447-6FAA-43D9-847C-297C18A4F9FD}">
      <dgm:prSet phldrT="[Text]" custT="1"/>
      <dgm:spPr/>
      <dgm:t>
        <a:bodyPr/>
        <a:lstStyle/>
        <a:p>
          <a:r>
            <a:rPr lang="en-US" sz="800" dirty="0" smtClean="0">
              <a:latin typeface="+mn-lt"/>
            </a:rPr>
            <a:t>Split Train and Test</a:t>
          </a:r>
          <a:endParaRPr lang="en-US" sz="800" dirty="0">
            <a:latin typeface="+mn-lt"/>
          </a:endParaRPr>
        </a:p>
      </dgm:t>
    </dgm:pt>
    <dgm:pt modelId="{1A2CC61C-5E8D-4A25-BC29-91E6AAFFB809}" type="parTrans" cxnId="{CF21B228-1A2B-4917-9999-BB161A7DDF78}">
      <dgm:prSet/>
      <dgm:spPr/>
      <dgm:t>
        <a:bodyPr/>
        <a:lstStyle/>
        <a:p>
          <a:endParaRPr lang="en-US" sz="800">
            <a:latin typeface="+mn-lt"/>
          </a:endParaRPr>
        </a:p>
      </dgm:t>
    </dgm:pt>
    <dgm:pt modelId="{D93ED52B-017D-4032-A48C-3F863362F936}" type="sibTrans" cxnId="{CF21B228-1A2B-4917-9999-BB161A7DDF78}">
      <dgm:prSet/>
      <dgm:spPr/>
      <dgm:t>
        <a:bodyPr/>
        <a:lstStyle/>
        <a:p>
          <a:endParaRPr lang="en-US" sz="800">
            <a:latin typeface="+mn-lt"/>
          </a:endParaRPr>
        </a:p>
      </dgm:t>
    </dgm:pt>
    <dgm:pt modelId="{56807B8A-18D3-4F57-B71C-EBEA57CA5956}">
      <dgm:prSet phldrT="[Text]" custT="1"/>
      <dgm:spPr/>
      <dgm:t>
        <a:bodyPr/>
        <a:lstStyle/>
        <a:p>
          <a:r>
            <a:rPr lang="en-US" sz="800" dirty="0" smtClean="0">
              <a:latin typeface="+mn-lt"/>
            </a:rPr>
            <a:t>Apply machine learning algorithms</a:t>
          </a:r>
          <a:endParaRPr lang="en-US" sz="800" dirty="0">
            <a:latin typeface="+mn-lt"/>
          </a:endParaRPr>
        </a:p>
      </dgm:t>
    </dgm:pt>
    <dgm:pt modelId="{094D1ED4-E358-4542-8656-4444A6FFCEAD}" type="parTrans" cxnId="{1DB994A7-F1CC-456F-9953-9AB9EB8A2F09}">
      <dgm:prSet/>
      <dgm:spPr/>
      <dgm:t>
        <a:bodyPr/>
        <a:lstStyle/>
        <a:p>
          <a:endParaRPr lang="en-US" sz="800">
            <a:latin typeface="+mn-lt"/>
          </a:endParaRPr>
        </a:p>
      </dgm:t>
    </dgm:pt>
    <dgm:pt modelId="{40565A60-9C79-4E8C-ABF2-A51AA12BFC0D}" type="sibTrans" cxnId="{1DB994A7-F1CC-456F-9953-9AB9EB8A2F09}">
      <dgm:prSet/>
      <dgm:spPr/>
      <dgm:t>
        <a:bodyPr/>
        <a:lstStyle/>
        <a:p>
          <a:endParaRPr lang="en-US" sz="800">
            <a:latin typeface="+mn-lt"/>
          </a:endParaRPr>
        </a:p>
      </dgm:t>
    </dgm:pt>
    <dgm:pt modelId="{C2D063B0-CC19-42D5-962C-47A538229D4D}">
      <dgm:prSet phldrT="[Text]" custT="1"/>
      <dgm:spPr/>
      <dgm:t>
        <a:bodyPr/>
        <a:lstStyle/>
        <a:p>
          <a:r>
            <a:rPr lang="en-US" sz="800" dirty="0" smtClean="0">
              <a:latin typeface="+mn-lt"/>
            </a:rPr>
            <a:t>Exploratory Data Analysis</a:t>
          </a:r>
          <a:endParaRPr lang="en-US" sz="800" dirty="0">
            <a:latin typeface="+mn-lt"/>
          </a:endParaRPr>
        </a:p>
      </dgm:t>
    </dgm:pt>
    <dgm:pt modelId="{214E4276-B58D-4445-8B9C-7563B172DE3B}" type="parTrans" cxnId="{ECDD36BE-BDEE-480A-AB39-0368222BD6C0}">
      <dgm:prSet/>
      <dgm:spPr/>
      <dgm:t>
        <a:bodyPr/>
        <a:lstStyle/>
        <a:p>
          <a:endParaRPr lang="en-US" sz="800">
            <a:latin typeface="+mn-lt"/>
          </a:endParaRPr>
        </a:p>
      </dgm:t>
    </dgm:pt>
    <dgm:pt modelId="{CB05C483-E272-4C6D-B633-F95212926A09}" type="sibTrans" cxnId="{ECDD36BE-BDEE-480A-AB39-0368222BD6C0}">
      <dgm:prSet/>
      <dgm:spPr/>
      <dgm:t>
        <a:bodyPr/>
        <a:lstStyle/>
        <a:p>
          <a:endParaRPr lang="en-US" sz="800">
            <a:latin typeface="+mn-lt"/>
          </a:endParaRPr>
        </a:p>
      </dgm:t>
    </dgm:pt>
    <dgm:pt modelId="{0B307984-78DA-4BDD-B12F-D7FBBF6B8E30}">
      <dgm:prSet phldrT="[Text]" custT="1"/>
      <dgm:spPr/>
      <dgm:t>
        <a:bodyPr/>
        <a:lstStyle/>
        <a:p>
          <a:r>
            <a:rPr lang="en-US" sz="800" dirty="0" smtClean="0">
              <a:latin typeface="+mn-lt"/>
            </a:rPr>
            <a:t>Apply word embedding natural language processing techniques</a:t>
          </a:r>
          <a:endParaRPr lang="en-US" sz="800" dirty="0">
            <a:latin typeface="+mn-lt"/>
          </a:endParaRPr>
        </a:p>
      </dgm:t>
    </dgm:pt>
    <dgm:pt modelId="{5313B7B3-195A-4DE3-B556-C88C4E8C23CD}" type="parTrans" cxnId="{3FECFE8F-A692-441C-AE60-E94E6F5BD751}">
      <dgm:prSet/>
      <dgm:spPr/>
      <dgm:t>
        <a:bodyPr/>
        <a:lstStyle/>
        <a:p>
          <a:endParaRPr lang="en-US" sz="800">
            <a:latin typeface="+mn-lt"/>
          </a:endParaRPr>
        </a:p>
      </dgm:t>
    </dgm:pt>
    <dgm:pt modelId="{787FB762-CC24-47E7-B684-FF6BE6C8610C}" type="sibTrans" cxnId="{3FECFE8F-A692-441C-AE60-E94E6F5BD751}">
      <dgm:prSet/>
      <dgm:spPr/>
      <dgm:t>
        <a:bodyPr/>
        <a:lstStyle/>
        <a:p>
          <a:endParaRPr lang="en-US" sz="800">
            <a:latin typeface="+mn-lt"/>
          </a:endParaRPr>
        </a:p>
      </dgm:t>
    </dgm:pt>
    <dgm:pt modelId="{23C9F3DB-EC2A-49D3-90E8-76248B395168}">
      <dgm:prSet phldrT="[Text]" custT="1"/>
      <dgm:spPr/>
      <dgm:t>
        <a:bodyPr/>
        <a:lstStyle/>
        <a:p>
          <a:r>
            <a:rPr lang="en-US" sz="800" dirty="0" smtClean="0">
              <a:latin typeface="+mn-lt"/>
            </a:rPr>
            <a:t>Dimensionality Reduction</a:t>
          </a:r>
          <a:endParaRPr lang="en-US" sz="800" dirty="0">
            <a:latin typeface="+mn-lt"/>
          </a:endParaRPr>
        </a:p>
      </dgm:t>
    </dgm:pt>
    <dgm:pt modelId="{5D2CDC25-2353-4564-9295-97DB7FC3A2EE}" type="parTrans" cxnId="{11FF043D-97A8-4238-8191-7498E5C8857C}">
      <dgm:prSet/>
      <dgm:spPr/>
      <dgm:t>
        <a:bodyPr/>
        <a:lstStyle/>
        <a:p>
          <a:endParaRPr lang="en-US" sz="800">
            <a:latin typeface="+mn-lt"/>
          </a:endParaRPr>
        </a:p>
      </dgm:t>
    </dgm:pt>
    <dgm:pt modelId="{564C27A4-C23A-428B-995F-820E7E766F8E}" type="sibTrans" cxnId="{11FF043D-97A8-4238-8191-7498E5C8857C}">
      <dgm:prSet/>
      <dgm:spPr/>
      <dgm:t>
        <a:bodyPr/>
        <a:lstStyle/>
        <a:p>
          <a:endParaRPr lang="en-US" sz="800">
            <a:latin typeface="+mn-lt"/>
          </a:endParaRPr>
        </a:p>
      </dgm:t>
    </dgm:pt>
    <dgm:pt modelId="{5ECD75BF-E9DB-41DA-BD83-304C8A5A753B}">
      <dgm:prSet phldrT="[Text]" custT="1"/>
      <dgm:spPr/>
      <dgm:t>
        <a:bodyPr/>
        <a:lstStyle/>
        <a:p>
          <a:r>
            <a:rPr lang="en-US" sz="800" dirty="0" smtClean="0">
              <a:latin typeface="+mn-lt"/>
            </a:rPr>
            <a:t>Dimensionality reduction techniques on optimum machine learning algorithms</a:t>
          </a:r>
          <a:endParaRPr lang="en-US" sz="800" dirty="0">
            <a:latin typeface="+mn-lt"/>
          </a:endParaRPr>
        </a:p>
      </dgm:t>
    </dgm:pt>
    <dgm:pt modelId="{7089DE4D-9DB4-474C-86E3-FA6A37C0B68E}" type="parTrans" cxnId="{A215180A-BE41-4B47-ADA7-1D5AE4AA745D}">
      <dgm:prSet/>
      <dgm:spPr/>
      <dgm:t>
        <a:bodyPr/>
        <a:lstStyle/>
        <a:p>
          <a:endParaRPr lang="en-US" sz="800">
            <a:latin typeface="+mn-lt"/>
          </a:endParaRPr>
        </a:p>
      </dgm:t>
    </dgm:pt>
    <dgm:pt modelId="{2DBF1C0F-1BBC-46CF-A0EF-97FB8A5CE9C1}" type="sibTrans" cxnId="{A215180A-BE41-4B47-ADA7-1D5AE4AA745D}">
      <dgm:prSet/>
      <dgm:spPr/>
      <dgm:t>
        <a:bodyPr/>
        <a:lstStyle/>
        <a:p>
          <a:endParaRPr lang="en-US" sz="800">
            <a:latin typeface="+mn-lt"/>
          </a:endParaRPr>
        </a:p>
      </dgm:t>
    </dgm:pt>
    <dgm:pt modelId="{D3875280-C8A1-44D3-B310-D090B7BE54C1}">
      <dgm:prSet phldrT="[Text]" custT="1"/>
      <dgm:spPr/>
      <dgm:t>
        <a:bodyPr/>
        <a:lstStyle/>
        <a:p>
          <a:r>
            <a:rPr lang="en-US" sz="800" dirty="0" smtClean="0">
              <a:latin typeface="+mn-lt"/>
            </a:rPr>
            <a:t>Apply machine learning algorithms</a:t>
          </a:r>
          <a:endParaRPr lang="en-US" sz="800" dirty="0">
            <a:latin typeface="+mn-lt"/>
          </a:endParaRPr>
        </a:p>
      </dgm:t>
    </dgm:pt>
    <dgm:pt modelId="{11CE80D4-12DA-45C9-AC22-A23839A7B5AC}" type="parTrans" cxnId="{6E9C5574-C14A-4B1D-90AA-6BE1A0467375}">
      <dgm:prSet/>
      <dgm:spPr/>
      <dgm:t>
        <a:bodyPr/>
        <a:lstStyle/>
        <a:p>
          <a:endParaRPr lang="en-US" sz="800">
            <a:latin typeface="+mn-lt"/>
          </a:endParaRPr>
        </a:p>
      </dgm:t>
    </dgm:pt>
    <dgm:pt modelId="{5A3960C2-CC27-4D3D-90E4-181667BD1EFA}" type="sibTrans" cxnId="{6E9C5574-C14A-4B1D-90AA-6BE1A0467375}">
      <dgm:prSet/>
      <dgm:spPr/>
      <dgm:t>
        <a:bodyPr/>
        <a:lstStyle/>
        <a:p>
          <a:endParaRPr lang="en-US" sz="800">
            <a:latin typeface="+mn-lt"/>
          </a:endParaRPr>
        </a:p>
      </dgm:t>
    </dgm:pt>
    <dgm:pt modelId="{FF82CF4C-6730-4AC7-BA7F-DE6B84E478CF}">
      <dgm:prSet phldrT="[Text]" custT="1"/>
      <dgm:spPr/>
      <dgm:t>
        <a:bodyPr/>
        <a:lstStyle/>
        <a:p>
          <a:r>
            <a:rPr lang="en-US" sz="800" dirty="0" smtClean="0">
              <a:latin typeface="+mn-lt"/>
            </a:rPr>
            <a:t>Evaluation</a:t>
          </a:r>
          <a:endParaRPr lang="en-US" sz="800" dirty="0">
            <a:latin typeface="+mn-lt"/>
          </a:endParaRPr>
        </a:p>
      </dgm:t>
    </dgm:pt>
    <dgm:pt modelId="{D9109663-E0B4-43F0-A6A6-D0E4222A350A}" type="parTrans" cxnId="{C1E7FA42-963C-4CD7-89CE-CAA7373C2336}">
      <dgm:prSet/>
      <dgm:spPr/>
      <dgm:t>
        <a:bodyPr/>
        <a:lstStyle/>
        <a:p>
          <a:endParaRPr lang="en-US" sz="800">
            <a:latin typeface="+mn-lt"/>
          </a:endParaRPr>
        </a:p>
      </dgm:t>
    </dgm:pt>
    <dgm:pt modelId="{39FB7DF9-2A6F-4D58-9A52-483734E4E458}" type="sibTrans" cxnId="{C1E7FA42-963C-4CD7-89CE-CAA7373C2336}">
      <dgm:prSet/>
      <dgm:spPr/>
      <dgm:t>
        <a:bodyPr/>
        <a:lstStyle/>
        <a:p>
          <a:endParaRPr lang="en-US" sz="800">
            <a:latin typeface="+mn-lt"/>
          </a:endParaRPr>
        </a:p>
      </dgm:t>
    </dgm:pt>
    <dgm:pt modelId="{5D0FF6A9-0E22-4407-9719-EAD63909AF8D}">
      <dgm:prSet phldrT="[Text]" custT="1"/>
      <dgm:spPr/>
      <dgm:t>
        <a:bodyPr/>
        <a:lstStyle/>
        <a:p>
          <a:r>
            <a:rPr lang="en-US" sz="800" dirty="0" smtClean="0">
              <a:latin typeface="+mn-lt"/>
            </a:rPr>
            <a:t>Evaluate results</a:t>
          </a:r>
          <a:endParaRPr lang="en-US" sz="800" dirty="0">
            <a:latin typeface="+mn-lt"/>
          </a:endParaRPr>
        </a:p>
      </dgm:t>
    </dgm:pt>
    <dgm:pt modelId="{FB84A97E-F030-4B3E-AF69-3E350DD01EC6}" type="parTrans" cxnId="{73A8A9A1-0C14-4D27-A03C-BCE250038065}">
      <dgm:prSet/>
      <dgm:spPr/>
      <dgm:t>
        <a:bodyPr/>
        <a:lstStyle/>
        <a:p>
          <a:endParaRPr lang="en-US" sz="800">
            <a:latin typeface="+mn-lt"/>
          </a:endParaRPr>
        </a:p>
      </dgm:t>
    </dgm:pt>
    <dgm:pt modelId="{0FDD492F-F265-4182-8A18-0657EBC5A23E}" type="sibTrans" cxnId="{73A8A9A1-0C14-4D27-A03C-BCE250038065}">
      <dgm:prSet/>
      <dgm:spPr/>
      <dgm:t>
        <a:bodyPr/>
        <a:lstStyle/>
        <a:p>
          <a:endParaRPr lang="en-US" sz="800">
            <a:latin typeface="+mn-lt"/>
          </a:endParaRPr>
        </a:p>
      </dgm:t>
    </dgm:pt>
    <dgm:pt modelId="{DBD30A2E-EDAA-4C8E-8748-6C354D9E3E1C}">
      <dgm:prSet phldrT="[Text]" custT="1"/>
      <dgm:spPr/>
      <dgm:t>
        <a:bodyPr/>
        <a:lstStyle/>
        <a:p>
          <a:endParaRPr lang="en-US" sz="800" dirty="0">
            <a:latin typeface="+mn-lt"/>
          </a:endParaRPr>
        </a:p>
      </dgm:t>
    </dgm:pt>
    <dgm:pt modelId="{A99672B3-9B6A-4F8B-B9F5-BC22FF6A8FA4}" type="parTrans" cxnId="{E64B6A8F-9070-4962-9959-8B159AD11A68}">
      <dgm:prSet/>
      <dgm:spPr/>
      <dgm:t>
        <a:bodyPr/>
        <a:lstStyle/>
        <a:p>
          <a:endParaRPr lang="en-US" sz="800">
            <a:latin typeface="+mn-lt"/>
          </a:endParaRPr>
        </a:p>
      </dgm:t>
    </dgm:pt>
    <dgm:pt modelId="{EB8FF888-E3DF-4ABB-9363-C2BC5283AB4C}" type="sibTrans" cxnId="{E64B6A8F-9070-4962-9959-8B159AD11A68}">
      <dgm:prSet/>
      <dgm:spPr/>
      <dgm:t>
        <a:bodyPr/>
        <a:lstStyle/>
        <a:p>
          <a:endParaRPr lang="en-US" sz="800">
            <a:latin typeface="+mn-lt"/>
          </a:endParaRPr>
        </a:p>
      </dgm:t>
    </dgm:pt>
    <dgm:pt modelId="{43A6EC36-2A79-460F-B7A0-96CCEF3A680C}">
      <dgm:prSet phldrT="[Text]" custT="1"/>
      <dgm:spPr/>
      <dgm:t>
        <a:bodyPr/>
        <a:lstStyle/>
        <a:p>
          <a:r>
            <a:rPr lang="en-US" sz="800" dirty="0" smtClean="0">
              <a:latin typeface="+mn-lt"/>
            </a:rPr>
            <a:t>Hyper parameter tuning</a:t>
          </a:r>
          <a:endParaRPr lang="en-US" sz="800" dirty="0">
            <a:latin typeface="+mn-lt"/>
          </a:endParaRPr>
        </a:p>
      </dgm:t>
    </dgm:pt>
    <dgm:pt modelId="{190922B6-7125-4502-A5EF-45E554CB7CFB}" type="parTrans" cxnId="{77B0183E-5670-4593-B29C-C4F2117E3EC7}">
      <dgm:prSet/>
      <dgm:spPr/>
      <dgm:t>
        <a:bodyPr/>
        <a:lstStyle/>
        <a:p>
          <a:endParaRPr lang="en-US" sz="800">
            <a:latin typeface="+mn-lt"/>
          </a:endParaRPr>
        </a:p>
      </dgm:t>
    </dgm:pt>
    <dgm:pt modelId="{6013B34E-3999-45EB-AF7F-D912ADFBB217}" type="sibTrans" cxnId="{77B0183E-5670-4593-B29C-C4F2117E3EC7}">
      <dgm:prSet/>
      <dgm:spPr/>
      <dgm:t>
        <a:bodyPr/>
        <a:lstStyle/>
        <a:p>
          <a:endParaRPr lang="en-US" sz="800">
            <a:latin typeface="+mn-lt"/>
          </a:endParaRPr>
        </a:p>
      </dgm:t>
    </dgm:pt>
    <dgm:pt modelId="{59B09F69-E7C2-4285-B2B8-856BC137DCB6}">
      <dgm:prSet phldrT="[Text]" custT="1"/>
      <dgm:spPr/>
      <dgm:t>
        <a:bodyPr/>
        <a:lstStyle/>
        <a:p>
          <a:r>
            <a:rPr lang="en-US" sz="800" dirty="0" smtClean="0">
              <a:latin typeface="+mn-lt"/>
            </a:rPr>
            <a:t>Hyper parameter tuning</a:t>
          </a:r>
          <a:endParaRPr lang="en-US" sz="800" dirty="0">
            <a:latin typeface="+mn-lt"/>
          </a:endParaRPr>
        </a:p>
      </dgm:t>
    </dgm:pt>
    <dgm:pt modelId="{039D1E18-C0C5-4982-92A6-4569CF4CC0EE}" type="parTrans" cxnId="{3FAB54D6-6896-4FC0-A8BE-17ECE3337D15}">
      <dgm:prSet/>
      <dgm:spPr/>
      <dgm:t>
        <a:bodyPr/>
        <a:lstStyle/>
        <a:p>
          <a:endParaRPr lang="en-US" sz="800">
            <a:latin typeface="+mn-lt"/>
          </a:endParaRPr>
        </a:p>
      </dgm:t>
    </dgm:pt>
    <dgm:pt modelId="{784467C1-8A52-4440-BD3F-B0E8DDE23E40}" type="sibTrans" cxnId="{3FAB54D6-6896-4FC0-A8BE-17ECE3337D15}">
      <dgm:prSet/>
      <dgm:spPr/>
      <dgm:t>
        <a:bodyPr/>
        <a:lstStyle/>
        <a:p>
          <a:endParaRPr lang="en-US" sz="800">
            <a:latin typeface="+mn-lt"/>
          </a:endParaRPr>
        </a:p>
      </dgm:t>
    </dgm:pt>
    <dgm:pt modelId="{9E1A7321-8144-45ED-AF38-E8D2B939D906}">
      <dgm:prSet phldrT="[Text]" custT="1"/>
      <dgm:spPr/>
      <dgm:t>
        <a:bodyPr/>
        <a:lstStyle/>
        <a:p>
          <a:r>
            <a:rPr lang="en-US" sz="800" dirty="0" smtClean="0">
              <a:latin typeface="+mn-lt"/>
            </a:rPr>
            <a:t>Classify optimum process flow to address the Problem</a:t>
          </a:r>
          <a:endParaRPr lang="en-US" sz="800" dirty="0">
            <a:latin typeface="+mn-lt"/>
          </a:endParaRPr>
        </a:p>
      </dgm:t>
    </dgm:pt>
    <dgm:pt modelId="{0EB96F02-F440-4FEB-B70C-41A876D883DC}" type="parTrans" cxnId="{BEE12A91-CA98-4DB5-9D22-88EBB0924D1B}">
      <dgm:prSet/>
      <dgm:spPr/>
      <dgm:t>
        <a:bodyPr/>
        <a:lstStyle/>
        <a:p>
          <a:endParaRPr lang="en-US" sz="800">
            <a:latin typeface="+mn-lt"/>
          </a:endParaRPr>
        </a:p>
      </dgm:t>
    </dgm:pt>
    <dgm:pt modelId="{7E167096-D316-4DF2-B2A0-4E2EE530D100}" type="sibTrans" cxnId="{BEE12A91-CA98-4DB5-9D22-88EBB0924D1B}">
      <dgm:prSet/>
      <dgm:spPr/>
      <dgm:t>
        <a:bodyPr/>
        <a:lstStyle/>
        <a:p>
          <a:endParaRPr lang="en-US" sz="800">
            <a:latin typeface="+mn-lt"/>
          </a:endParaRPr>
        </a:p>
      </dgm:t>
    </dgm:pt>
    <dgm:pt modelId="{E766521E-6DDD-41E3-8A66-0AF03F144DAB}">
      <dgm:prSet phldrT="[Text]" custT="1"/>
      <dgm:spPr/>
      <dgm:t>
        <a:bodyPr/>
        <a:lstStyle/>
        <a:p>
          <a:r>
            <a:rPr lang="en-US" sz="800" dirty="0" smtClean="0">
              <a:latin typeface="+mn-lt"/>
            </a:rPr>
            <a:t>Preprocessing</a:t>
          </a:r>
          <a:endParaRPr lang="en-US" sz="800" dirty="0">
            <a:latin typeface="+mn-lt"/>
          </a:endParaRPr>
        </a:p>
      </dgm:t>
    </dgm:pt>
    <dgm:pt modelId="{2D23510D-2536-4BC9-94A9-E621D5F64BCF}" type="parTrans" cxnId="{FC143962-648B-49E2-A1E9-4F0376AC9C3C}">
      <dgm:prSet/>
      <dgm:spPr/>
      <dgm:t>
        <a:bodyPr/>
        <a:lstStyle/>
        <a:p>
          <a:endParaRPr lang="en-US" sz="1600"/>
        </a:p>
      </dgm:t>
    </dgm:pt>
    <dgm:pt modelId="{257F8D6F-4E68-4A6D-B91F-DA1C4CDD9202}" type="sibTrans" cxnId="{FC143962-648B-49E2-A1E9-4F0376AC9C3C}">
      <dgm:prSet/>
      <dgm:spPr/>
      <dgm:t>
        <a:bodyPr/>
        <a:lstStyle/>
        <a:p>
          <a:endParaRPr lang="en-US" sz="1600"/>
        </a:p>
      </dgm:t>
    </dgm:pt>
    <dgm:pt modelId="{F7353542-8096-493A-8C56-5862C5617820}" type="pres">
      <dgm:prSet presAssocID="{750E90E1-02AA-4E90-82B0-DFEB21B287A2}" presName="linearFlow" presStyleCnt="0">
        <dgm:presLayoutVars>
          <dgm:dir/>
          <dgm:animLvl val="lvl"/>
          <dgm:resizeHandles val="exact"/>
        </dgm:presLayoutVars>
      </dgm:prSet>
      <dgm:spPr/>
      <dgm:t>
        <a:bodyPr/>
        <a:lstStyle/>
        <a:p>
          <a:endParaRPr lang="en-US"/>
        </a:p>
      </dgm:t>
    </dgm:pt>
    <dgm:pt modelId="{617CCBD4-5ADB-4AD0-9305-47066A2C8805}" type="pres">
      <dgm:prSet presAssocID="{E78F28FB-2D24-4608-B33A-396E18A8E60C}" presName="composite" presStyleCnt="0"/>
      <dgm:spPr/>
    </dgm:pt>
    <dgm:pt modelId="{BF0B5C0C-33B6-4C88-A8D4-0FDB085309AB}" type="pres">
      <dgm:prSet presAssocID="{E78F28FB-2D24-4608-B33A-396E18A8E60C}" presName="parentText" presStyleLbl="alignNode1" presStyleIdx="0" presStyleCnt="5">
        <dgm:presLayoutVars>
          <dgm:chMax val="1"/>
          <dgm:bulletEnabled val="1"/>
        </dgm:presLayoutVars>
      </dgm:prSet>
      <dgm:spPr/>
      <dgm:t>
        <a:bodyPr/>
        <a:lstStyle/>
        <a:p>
          <a:endParaRPr lang="en-US"/>
        </a:p>
      </dgm:t>
    </dgm:pt>
    <dgm:pt modelId="{1805F3FB-3200-4D5A-829F-492C421237A8}" type="pres">
      <dgm:prSet presAssocID="{E78F28FB-2D24-4608-B33A-396E18A8E60C}" presName="descendantText" presStyleLbl="alignAcc1" presStyleIdx="0" presStyleCnt="5">
        <dgm:presLayoutVars>
          <dgm:bulletEnabled val="1"/>
        </dgm:presLayoutVars>
      </dgm:prSet>
      <dgm:spPr/>
      <dgm:t>
        <a:bodyPr/>
        <a:lstStyle/>
        <a:p>
          <a:endParaRPr lang="en-US"/>
        </a:p>
      </dgm:t>
    </dgm:pt>
    <dgm:pt modelId="{ADA15B3D-68F1-4D4A-8D2E-D264F1D25CBB}" type="pres">
      <dgm:prSet presAssocID="{9422F617-CDA9-4305-8EA0-542647D6AD2D}" presName="sp" presStyleCnt="0"/>
      <dgm:spPr/>
    </dgm:pt>
    <dgm:pt modelId="{7A4BBEC5-152A-4391-A99F-7A3B0430E579}" type="pres">
      <dgm:prSet presAssocID="{701CB94B-65A7-4594-AA6D-4763F55E63BE}" presName="composite" presStyleCnt="0"/>
      <dgm:spPr/>
    </dgm:pt>
    <dgm:pt modelId="{FADB4E46-7682-4DD9-B479-0EF77E8A595E}" type="pres">
      <dgm:prSet presAssocID="{701CB94B-65A7-4594-AA6D-4763F55E63BE}" presName="parentText" presStyleLbl="alignNode1" presStyleIdx="1" presStyleCnt="5">
        <dgm:presLayoutVars>
          <dgm:chMax val="1"/>
          <dgm:bulletEnabled val="1"/>
        </dgm:presLayoutVars>
      </dgm:prSet>
      <dgm:spPr/>
      <dgm:t>
        <a:bodyPr/>
        <a:lstStyle/>
        <a:p>
          <a:endParaRPr lang="en-US"/>
        </a:p>
      </dgm:t>
    </dgm:pt>
    <dgm:pt modelId="{17A85804-1391-41D9-AC72-B2C7E12E6109}" type="pres">
      <dgm:prSet presAssocID="{701CB94B-65A7-4594-AA6D-4763F55E63BE}" presName="descendantText" presStyleLbl="alignAcc1" presStyleIdx="1" presStyleCnt="5">
        <dgm:presLayoutVars>
          <dgm:bulletEnabled val="1"/>
        </dgm:presLayoutVars>
      </dgm:prSet>
      <dgm:spPr/>
      <dgm:t>
        <a:bodyPr/>
        <a:lstStyle/>
        <a:p>
          <a:endParaRPr lang="en-US"/>
        </a:p>
      </dgm:t>
    </dgm:pt>
    <dgm:pt modelId="{199D4FF9-C451-4816-813B-B9B8A8995A00}" type="pres">
      <dgm:prSet presAssocID="{5619E1A4-ED3C-4CAA-A77D-D8C7542EB5AA}" presName="sp" presStyleCnt="0"/>
      <dgm:spPr/>
    </dgm:pt>
    <dgm:pt modelId="{C55B0AFC-DC87-40C4-A45F-7BA52E78F1C3}" type="pres">
      <dgm:prSet presAssocID="{78226AB9-E097-4B03-8453-C11A2FD44133}" presName="composite" presStyleCnt="0"/>
      <dgm:spPr/>
    </dgm:pt>
    <dgm:pt modelId="{355DE074-2381-4840-A8BE-9DCB14532C57}" type="pres">
      <dgm:prSet presAssocID="{78226AB9-E097-4B03-8453-C11A2FD44133}" presName="parentText" presStyleLbl="alignNode1" presStyleIdx="2" presStyleCnt="5">
        <dgm:presLayoutVars>
          <dgm:chMax val="1"/>
          <dgm:bulletEnabled val="1"/>
        </dgm:presLayoutVars>
      </dgm:prSet>
      <dgm:spPr/>
      <dgm:t>
        <a:bodyPr/>
        <a:lstStyle/>
        <a:p>
          <a:endParaRPr lang="en-US"/>
        </a:p>
      </dgm:t>
    </dgm:pt>
    <dgm:pt modelId="{A5CEB09C-DB81-4C3D-A639-1ADBC45E9C5A}" type="pres">
      <dgm:prSet presAssocID="{78226AB9-E097-4B03-8453-C11A2FD44133}" presName="descendantText" presStyleLbl="alignAcc1" presStyleIdx="2" presStyleCnt="5">
        <dgm:presLayoutVars>
          <dgm:bulletEnabled val="1"/>
        </dgm:presLayoutVars>
      </dgm:prSet>
      <dgm:spPr/>
      <dgm:t>
        <a:bodyPr/>
        <a:lstStyle/>
        <a:p>
          <a:endParaRPr lang="en-US"/>
        </a:p>
      </dgm:t>
    </dgm:pt>
    <dgm:pt modelId="{947E505C-F341-4279-AA62-CF358F4F62D4}" type="pres">
      <dgm:prSet presAssocID="{898D802B-55E0-43EA-9121-1030160367FB}" presName="sp" presStyleCnt="0"/>
      <dgm:spPr/>
    </dgm:pt>
    <dgm:pt modelId="{324B9AC6-5A5A-41D1-B613-FAC0EFC08E53}" type="pres">
      <dgm:prSet presAssocID="{23C9F3DB-EC2A-49D3-90E8-76248B395168}" presName="composite" presStyleCnt="0"/>
      <dgm:spPr/>
    </dgm:pt>
    <dgm:pt modelId="{9780DFE7-9F41-4B21-A962-E989DD81DEF7}" type="pres">
      <dgm:prSet presAssocID="{23C9F3DB-EC2A-49D3-90E8-76248B395168}" presName="parentText" presStyleLbl="alignNode1" presStyleIdx="3" presStyleCnt="5">
        <dgm:presLayoutVars>
          <dgm:chMax val="1"/>
          <dgm:bulletEnabled val="1"/>
        </dgm:presLayoutVars>
      </dgm:prSet>
      <dgm:spPr/>
      <dgm:t>
        <a:bodyPr/>
        <a:lstStyle/>
        <a:p>
          <a:endParaRPr lang="en-US"/>
        </a:p>
      </dgm:t>
    </dgm:pt>
    <dgm:pt modelId="{A8EC04E4-16A1-4E95-B3ED-F536E6290407}" type="pres">
      <dgm:prSet presAssocID="{23C9F3DB-EC2A-49D3-90E8-76248B395168}" presName="descendantText" presStyleLbl="alignAcc1" presStyleIdx="3" presStyleCnt="5">
        <dgm:presLayoutVars>
          <dgm:bulletEnabled val="1"/>
        </dgm:presLayoutVars>
      </dgm:prSet>
      <dgm:spPr/>
      <dgm:t>
        <a:bodyPr/>
        <a:lstStyle/>
        <a:p>
          <a:endParaRPr lang="en-US"/>
        </a:p>
      </dgm:t>
    </dgm:pt>
    <dgm:pt modelId="{82B74379-21EF-4338-A862-ABC3C90E64DB}" type="pres">
      <dgm:prSet presAssocID="{564C27A4-C23A-428B-995F-820E7E766F8E}" presName="sp" presStyleCnt="0"/>
      <dgm:spPr/>
    </dgm:pt>
    <dgm:pt modelId="{F6772A56-C74B-444A-AF78-1593B026D855}" type="pres">
      <dgm:prSet presAssocID="{FF82CF4C-6730-4AC7-BA7F-DE6B84E478CF}" presName="composite" presStyleCnt="0"/>
      <dgm:spPr/>
    </dgm:pt>
    <dgm:pt modelId="{9C9368FB-DDD7-4FDA-B9CC-DAEF1A3D586C}" type="pres">
      <dgm:prSet presAssocID="{FF82CF4C-6730-4AC7-BA7F-DE6B84E478CF}" presName="parentText" presStyleLbl="alignNode1" presStyleIdx="4" presStyleCnt="5">
        <dgm:presLayoutVars>
          <dgm:chMax val="1"/>
          <dgm:bulletEnabled val="1"/>
        </dgm:presLayoutVars>
      </dgm:prSet>
      <dgm:spPr/>
      <dgm:t>
        <a:bodyPr/>
        <a:lstStyle/>
        <a:p>
          <a:endParaRPr lang="en-US"/>
        </a:p>
      </dgm:t>
    </dgm:pt>
    <dgm:pt modelId="{053722C4-CF2E-4735-984C-797FF3F758D3}" type="pres">
      <dgm:prSet presAssocID="{FF82CF4C-6730-4AC7-BA7F-DE6B84E478CF}" presName="descendantText" presStyleLbl="alignAcc1" presStyleIdx="4" presStyleCnt="5">
        <dgm:presLayoutVars>
          <dgm:bulletEnabled val="1"/>
        </dgm:presLayoutVars>
      </dgm:prSet>
      <dgm:spPr/>
      <dgm:t>
        <a:bodyPr/>
        <a:lstStyle/>
        <a:p>
          <a:endParaRPr lang="en-US"/>
        </a:p>
      </dgm:t>
    </dgm:pt>
  </dgm:ptLst>
  <dgm:cxnLst>
    <dgm:cxn modelId="{02FDC4A6-79BD-4082-BBAE-34A71DD2FE06}" srcId="{750E90E1-02AA-4E90-82B0-DFEB21B287A2}" destId="{701CB94B-65A7-4594-AA6D-4763F55E63BE}" srcOrd="1" destOrd="0" parTransId="{82CF2DC3-2FAF-4428-818B-C7123E1072EF}" sibTransId="{5619E1A4-ED3C-4CAA-A77D-D8C7542EB5AA}"/>
    <dgm:cxn modelId="{73A8A9A1-0C14-4D27-A03C-BCE250038065}" srcId="{FF82CF4C-6730-4AC7-BA7F-DE6B84E478CF}" destId="{5D0FF6A9-0E22-4407-9719-EAD63909AF8D}" srcOrd="0" destOrd="0" parTransId="{FB84A97E-F030-4B3E-AF69-3E350DD01EC6}" sibTransId="{0FDD492F-F265-4182-8A18-0657EBC5A23E}"/>
    <dgm:cxn modelId="{9C4EE601-E928-4F8E-8AF5-2481C74AD84D}" type="presOf" srcId="{E766521E-6DDD-41E3-8A66-0AF03F144DAB}" destId="{1805F3FB-3200-4D5A-829F-492C421237A8}" srcOrd="0" destOrd="2" presId="urn:microsoft.com/office/officeart/2005/8/layout/chevron2"/>
    <dgm:cxn modelId="{3FAB54D6-6896-4FC0-A8BE-17ECE3337D15}" srcId="{23C9F3DB-EC2A-49D3-90E8-76248B395168}" destId="{59B09F69-E7C2-4285-B2B8-856BC137DCB6}" srcOrd="2" destOrd="0" parTransId="{039D1E18-C0C5-4982-92A6-4569CF4CC0EE}" sibTransId="{784467C1-8A52-4440-BD3F-B0E8DDE23E40}"/>
    <dgm:cxn modelId="{A215180A-BE41-4B47-ADA7-1D5AE4AA745D}" srcId="{23C9F3DB-EC2A-49D3-90E8-76248B395168}" destId="{5ECD75BF-E9DB-41DA-BD83-304C8A5A753B}" srcOrd="0" destOrd="0" parTransId="{7089DE4D-9DB4-474C-86E3-FA6A37C0B68E}" sibTransId="{2DBF1C0F-1BBC-46CF-A0EF-97FB8A5CE9C1}"/>
    <dgm:cxn modelId="{3FECFE8F-A692-441C-AE60-E94E6F5BD751}" srcId="{701CB94B-65A7-4594-AA6D-4763F55E63BE}" destId="{0B307984-78DA-4BDD-B12F-D7FBBF6B8E30}" srcOrd="1" destOrd="0" parTransId="{5313B7B3-195A-4DE3-B556-C88C4E8C23CD}" sibTransId="{787FB762-CC24-47E7-B684-FF6BE6C8610C}"/>
    <dgm:cxn modelId="{783A179A-6D52-4F53-9EF4-9DF6DF2913E0}" srcId="{750E90E1-02AA-4E90-82B0-DFEB21B287A2}" destId="{E78F28FB-2D24-4608-B33A-396E18A8E60C}" srcOrd="0" destOrd="0" parTransId="{CE6C4986-B4B8-4B19-AD4C-07161E0BEA9D}" sibTransId="{9422F617-CDA9-4305-8EA0-542647D6AD2D}"/>
    <dgm:cxn modelId="{E64B6A8F-9070-4962-9959-8B159AD11A68}" srcId="{FF82CF4C-6730-4AC7-BA7F-DE6B84E478CF}" destId="{DBD30A2E-EDAA-4C8E-8748-6C354D9E3E1C}" srcOrd="2" destOrd="0" parTransId="{A99672B3-9B6A-4F8B-B9F5-BC22FF6A8FA4}" sibTransId="{EB8FF888-E3DF-4ABB-9363-C2BC5283AB4C}"/>
    <dgm:cxn modelId="{6E9C5574-C14A-4B1D-90AA-6BE1A0467375}" srcId="{23C9F3DB-EC2A-49D3-90E8-76248B395168}" destId="{D3875280-C8A1-44D3-B310-D090B7BE54C1}" srcOrd="1" destOrd="0" parTransId="{11CE80D4-12DA-45C9-AC22-A23839A7B5AC}" sibTransId="{5A3960C2-CC27-4D3D-90E4-181667BD1EFA}"/>
    <dgm:cxn modelId="{6B1EB1D0-1D17-4243-91C6-961FD5AD27A3}" type="presOf" srcId="{68F44D26-6D82-403D-94DC-AEA934803800}" destId="{1805F3FB-3200-4D5A-829F-492C421237A8}" srcOrd="0" destOrd="0" presId="urn:microsoft.com/office/officeart/2005/8/layout/chevron2"/>
    <dgm:cxn modelId="{C1E7FA42-963C-4CD7-89CE-CAA7373C2336}" srcId="{750E90E1-02AA-4E90-82B0-DFEB21B287A2}" destId="{FF82CF4C-6730-4AC7-BA7F-DE6B84E478CF}" srcOrd="4" destOrd="0" parTransId="{D9109663-E0B4-43F0-A6A6-D0E4222A350A}" sibTransId="{39FB7DF9-2A6F-4D58-9A52-483734E4E458}"/>
    <dgm:cxn modelId="{1552B590-7BAB-4D27-B8C9-B648F5463290}" srcId="{701CB94B-65A7-4594-AA6D-4763F55E63BE}" destId="{F84518B3-3660-4D28-9C23-025C5C63A8B2}" srcOrd="0" destOrd="0" parTransId="{2472D7B6-91C5-42EE-A515-045E63895171}" sibTransId="{D590C545-61FC-4853-A2ED-5E086032DD7A}"/>
    <dgm:cxn modelId="{B0EC54E6-AEC6-41A5-A8DC-6352D3F92BC6}" srcId="{E78F28FB-2D24-4608-B33A-396E18A8E60C}" destId="{BA944A37-A98C-480E-9D38-5327D2F345A6}" srcOrd="1" destOrd="0" parTransId="{4D8F67D9-8FAA-4517-80D9-715F9889A118}" sibTransId="{C05E9970-47CE-4BEE-831C-2664EEBC4AE5}"/>
    <dgm:cxn modelId="{57A611F9-CD08-407C-8924-53EF7F51983D}" type="presOf" srcId="{E78F28FB-2D24-4608-B33A-396E18A8E60C}" destId="{BF0B5C0C-33B6-4C88-A8D4-0FDB085309AB}" srcOrd="0" destOrd="0" presId="urn:microsoft.com/office/officeart/2005/8/layout/chevron2"/>
    <dgm:cxn modelId="{BEE12A91-CA98-4DB5-9D22-88EBB0924D1B}" srcId="{FF82CF4C-6730-4AC7-BA7F-DE6B84E478CF}" destId="{9E1A7321-8144-45ED-AF38-E8D2B939D906}" srcOrd="1" destOrd="0" parTransId="{0EB96F02-F440-4FEB-B70C-41A876D883DC}" sibTransId="{7E167096-D316-4DF2-B2A0-4E2EE530D100}"/>
    <dgm:cxn modelId="{CF21B228-1A2B-4917-9999-BB161A7DDF78}" srcId="{78226AB9-E097-4B03-8453-C11A2FD44133}" destId="{CD70C447-6FAA-43D9-847C-297C18A4F9FD}" srcOrd="0" destOrd="0" parTransId="{1A2CC61C-5E8D-4A25-BC29-91E6AAFFB809}" sibTransId="{D93ED52B-017D-4032-A48C-3F863362F936}"/>
    <dgm:cxn modelId="{ECDD36BE-BDEE-480A-AB39-0368222BD6C0}" srcId="{E78F28FB-2D24-4608-B33A-396E18A8E60C}" destId="{C2D063B0-CC19-42D5-962C-47A538229D4D}" srcOrd="3" destOrd="0" parTransId="{214E4276-B58D-4445-8B9C-7563B172DE3B}" sibTransId="{CB05C483-E272-4C6D-B633-F95212926A09}"/>
    <dgm:cxn modelId="{8F1B5FCE-AAB3-405E-874E-C4B03FF4316B}" type="presOf" srcId="{C2D063B0-CC19-42D5-962C-47A538229D4D}" destId="{1805F3FB-3200-4D5A-829F-492C421237A8}" srcOrd="0" destOrd="3" presId="urn:microsoft.com/office/officeart/2005/8/layout/chevron2"/>
    <dgm:cxn modelId="{2C97164E-63C8-47FE-B4DB-D0B2FB69669D}" type="presOf" srcId="{43A6EC36-2A79-460F-B7A0-96CCEF3A680C}" destId="{A5CEB09C-DB81-4C3D-A639-1ADBC45E9C5A}" srcOrd="0" destOrd="2" presId="urn:microsoft.com/office/officeart/2005/8/layout/chevron2"/>
    <dgm:cxn modelId="{0A0C3F18-B148-4E3B-8A36-168916DF211C}" type="presOf" srcId="{750E90E1-02AA-4E90-82B0-DFEB21B287A2}" destId="{F7353542-8096-493A-8C56-5862C5617820}" srcOrd="0" destOrd="0" presId="urn:microsoft.com/office/officeart/2005/8/layout/chevron2"/>
    <dgm:cxn modelId="{26A6FBB9-93AD-459F-B94A-651D03FF0129}" type="presOf" srcId="{56807B8A-18D3-4F57-B71C-EBEA57CA5956}" destId="{A5CEB09C-DB81-4C3D-A639-1ADBC45E9C5A}" srcOrd="0" destOrd="1" presId="urn:microsoft.com/office/officeart/2005/8/layout/chevron2"/>
    <dgm:cxn modelId="{895E9E16-D73E-4EB1-BBFB-40182C873DAE}" srcId="{701CB94B-65A7-4594-AA6D-4763F55E63BE}" destId="{73F27A4F-E254-406C-B085-03AA352F5CD1}" srcOrd="2" destOrd="0" parTransId="{2A5FC06E-4C00-4F97-925B-A94C2E56C0D1}" sibTransId="{D5E4E5C9-0C5E-4F47-988B-40A9305F0AB5}"/>
    <dgm:cxn modelId="{1629A485-4393-4027-9F83-63C8D3EA42C4}" type="presOf" srcId="{78226AB9-E097-4B03-8453-C11A2FD44133}" destId="{355DE074-2381-4840-A8BE-9DCB14532C57}" srcOrd="0" destOrd="0" presId="urn:microsoft.com/office/officeart/2005/8/layout/chevron2"/>
    <dgm:cxn modelId="{38B9D687-368B-4E26-82E6-305AE39F7668}" type="presOf" srcId="{0B307984-78DA-4BDD-B12F-D7FBBF6B8E30}" destId="{17A85804-1391-41D9-AC72-B2C7E12E6109}" srcOrd="0" destOrd="1" presId="urn:microsoft.com/office/officeart/2005/8/layout/chevron2"/>
    <dgm:cxn modelId="{04021333-3B93-43B9-B9FF-19B3FAC05B34}" type="presOf" srcId="{FF82CF4C-6730-4AC7-BA7F-DE6B84E478CF}" destId="{9C9368FB-DDD7-4FDA-B9CC-DAEF1A3D586C}" srcOrd="0" destOrd="0" presId="urn:microsoft.com/office/officeart/2005/8/layout/chevron2"/>
    <dgm:cxn modelId="{FC143962-648B-49E2-A1E9-4F0376AC9C3C}" srcId="{E78F28FB-2D24-4608-B33A-396E18A8E60C}" destId="{E766521E-6DDD-41E3-8A66-0AF03F144DAB}" srcOrd="2" destOrd="0" parTransId="{2D23510D-2536-4BC9-94A9-E621D5F64BCF}" sibTransId="{257F8D6F-4E68-4A6D-B91F-DA1C4CDD9202}"/>
    <dgm:cxn modelId="{BD72ACE3-EAF2-4149-85C9-EF2A8EC901C8}" type="presOf" srcId="{5D0FF6A9-0E22-4407-9719-EAD63909AF8D}" destId="{053722C4-CF2E-4735-984C-797FF3F758D3}" srcOrd="0" destOrd="0" presId="urn:microsoft.com/office/officeart/2005/8/layout/chevron2"/>
    <dgm:cxn modelId="{77B0183E-5670-4593-B29C-C4F2117E3EC7}" srcId="{78226AB9-E097-4B03-8453-C11A2FD44133}" destId="{43A6EC36-2A79-460F-B7A0-96CCEF3A680C}" srcOrd="2" destOrd="0" parTransId="{190922B6-7125-4502-A5EF-45E554CB7CFB}" sibTransId="{6013B34E-3999-45EB-AF7F-D912ADFBB217}"/>
    <dgm:cxn modelId="{EE2BFFA6-EE46-4FEC-9CDD-B01FCFAB32CF}" type="presOf" srcId="{F84518B3-3660-4D28-9C23-025C5C63A8B2}" destId="{17A85804-1391-41D9-AC72-B2C7E12E6109}" srcOrd="0" destOrd="0" presId="urn:microsoft.com/office/officeart/2005/8/layout/chevron2"/>
    <dgm:cxn modelId="{B074254E-45AD-431E-9D68-1745D031F7E7}" type="presOf" srcId="{701CB94B-65A7-4594-AA6D-4763F55E63BE}" destId="{FADB4E46-7682-4DD9-B479-0EF77E8A595E}" srcOrd="0" destOrd="0" presId="urn:microsoft.com/office/officeart/2005/8/layout/chevron2"/>
    <dgm:cxn modelId="{D41544F2-2A1E-4BB6-9AAC-70C574CB23E7}" type="presOf" srcId="{9E1A7321-8144-45ED-AF38-E8D2B939D906}" destId="{053722C4-CF2E-4735-984C-797FF3F758D3}" srcOrd="0" destOrd="1" presId="urn:microsoft.com/office/officeart/2005/8/layout/chevron2"/>
    <dgm:cxn modelId="{AF405811-BAC0-49E7-BBF6-DFE9C47DEBD5}" type="presOf" srcId="{DBD30A2E-EDAA-4C8E-8748-6C354D9E3E1C}" destId="{053722C4-CF2E-4735-984C-797FF3F758D3}" srcOrd="0" destOrd="2" presId="urn:microsoft.com/office/officeart/2005/8/layout/chevron2"/>
    <dgm:cxn modelId="{BB883F1C-280B-4D7C-B21D-98E6A9FD0C59}" srcId="{750E90E1-02AA-4E90-82B0-DFEB21B287A2}" destId="{78226AB9-E097-4B03-8453-C11A2FD44133}" srcOrd="2" destOrd="0" parTransId="{FC4B1D49-9A0D-4EEF-B331-B91F72E34C57}" sibTransId="{898D802B-55E0-43EA-9121-1030160367FB}"/>
    <dgm:cxn modelId="{ED709A50-6C84-494D-A4B6-5A9B13668CDE}" type="presOf" srcId="{59B09F69-E7C2-4285-B2B8-856BC137DCB6}" destId="{A8EC04E4-16A1-4E95-B3ED-F536E6290407}" srcOrd="0" destOrd="2" presId="urn:microsoft.com/office/officeart/2005/8/layout/chevron2"/>
    <dgm:cxn modelId="{B6F01D23-7FB7-4AC7-8C01-53F65BB6EC3C}" type="presOf" srcId="{BA944A37-A98C-480E-9D38-5327D2F345A6}" destId="{1805F3FB-3200-4D5A-829F-492C421237A8}" srcOrd="0" destOrd="1" presId="urn:microsoft.com/office/officeart/2005/8/layout/chevron2"/>
    <dgm:cxn modelId="{DEC3E9A9-AF8A-4FC9-AED4-523CA0080802}" type="presOf" srcId="{5ECD75BF-E9DB-41DA-BD83-304C8A5A753B}" destId="{A8EC04E4-16A1-4E95-B3ED-F536E6290407}" srcOrd="0" destOrd="0" presId="urn:microsoft.com/office/officeart/2005/8/layout/chevron2"/>
    <dgm:cxn modelId="{66C40737-8F5E-4556-B05C-8CA1BC90097F}" type="presOf" srcId="{23C9F3DB-EC2A-49D3-90E8-76248B395168}" destId="{9780DFE7-9F41-4B21-A962-E989DD81DEF7}" srcOrd="0" destOrd="0" presId="urn:microsoft.com/office/officeart/2005/8/layout/chevron2"/>
    <dgm:cxn modelId="{1DB994A7-F1CC-456F-9953-9AB9EB8A2F09}" srcId="{78226AB9-E097-4B03-8453-C11A2FD44133}" destId="{56807B8A-18D3-4F57-B71C-EBEA57CA5956}" srcOrd="1" destOrd="0" parTransId="{094D1ED4-E358-4542-8656-4444A6FFCEAD}" sibTransId="{40565A60-9C79-4E8C-ABF2-A51AA12BFC0D}"/>
    <dgm:cxn modelId="{CC3D0823-088C-41AF-9A67-61C065FEAA7E}" type="presOf" srcId="{CD70C447-6FAA-43D9-847C-297C18A4F9FD}" destId="{A5CEB09C-DB81-4C3D-A639-1ADBC45E9C5A}" srcOrd="0" destOrd="0" presId="urn:microsoft.com/office/officeart/2005/8/layout/chevron2"/>
    <dgm:cxn modelId="{6935F7EB-7A0A-4AA6-8574-F1AB0669DEF4}" srcId="{E78F28FB-2D24-4608-B33A-396E18A8E60C}" destId="{68F44D26-6D82-403D-94DC-AEA934803800}" srcOrd="0" destOrd="0" parTransId="{4260FDCA-D739-4FA4-9092-E3977A5F5F80}" sibTransId="{59CFCD53-B33E-4E1F-AF13-1D58B3177573}"/>
    <dgm:cxn modelId="{BCA21149-0224-403B-8427-CF1D097BCE04}" type="presOf" srcId="{73F27A4F-E254-406C-B085-03AA352F5CD1}" destId="{17A85804-1391-41D9-AC72-B2C7E12E6109}" srcOrd="0" destOrd="2" presId="urn:microsoft.com/office/officeart/2005/8/layout/chevron2"/>
    <dgm:cxn modelId="{11FF043D-97A8-4238-8191-7498E5C8857C}" srcId="{750E90E1-02AA-4E90-82B0-DFEB21B287A2}" destId="{23C9F3DB-EC2A-49D3-90E8-76248B395168}" srcOrd="3" destOrd="0" parTransId="{5D2CDC25-2353-4564-9295-97DB7FC3A2EE}" sibTransId="{564C27A4-C23A-428B-995F-820E7E766F8E}"/>
    <dgm:cxn modelId="{182C4EBE-8E7D-4AB5-9C02-2E9F1A01A148}" type="presOf" srcId="{D3875280-C8A1-44D3-B310-D090B7BE54C1}" destId="{A8EC04E4-16A1-4E95-B3ED-F536E6290407}" srcOrd="0" destOrd="1" presId="urn:microsoft.com/office/officeart/2005/8/layout/chevron2"/>
    <dgm:cxn modelId="{C9A02E9E-DE8B-4505-8034-7760FEA202ED}" type="presParOf" srcId="{F7353542-8096-493A-8C56-5862C5617820}" destId="{617CCBD4-5ADB-4AD0-9305-47066A2C8805}" srcOrd="0" destOrd="0" presId="urn:microsoft.com/office/officeart/2005/8/layout/chevron2"/>
    <dgm:cxn modelId="{BD0D27AE-48EB-4171-A8F2-009F88BFBB6A}" type="presParOf" srcId="{617CCBD4-5ADB-4AD0-9305-47066A2C8805}" destId="{BF0B5C0C-33B6-4C88-A8D4-0FDB085309AB}" srcOrd="0" destOrd="0" presId="urn:microsoft.com/office/officeart/2005/8/layout/chevron2"/>
    <dgm:cxn modelId="{ADA78498-8107-46AA-9D93-24D29F673D1A}" type="presParOf" srcId="{617CCBD4-5ADB-4AD0-9305-47066A2C8805}" destId="{1805F3FB-3200-4D5A-829F-492C421237A8}" srcOrd="1" destOrd="0" presId="urn:microsoft.com/office/officeart/2005/8/layout/chevron2"/>
    <dgm:cxn modelId="{B202A324-9020-4FB2-93EA-6E9A04DC7CC1}" type="presParOf" srcId="{F7353542-8096-493A-8C56-5862C5617820}" destId="{ADA15B3D-68F1-4D4A-8D2E-D264F1D25CBB}" srcOrd="1" destOrd="0" presId="urn:microsoft.com/office/officeart/2005/8/layout/chevron2"/>
    <dgm:cxn modelId="{77E02594-A159-4418-8FD1-D770B5610876}" type="presParOf" srcId="{F7353542-8096-493A-8C56-5862C5617820}" destId="{7A4BBEC5-152A-4391-A99F-7A3B0430E579}" srcOrd="2" destOrd="0" presId="urn:microsoft.com/office/officeart/2005/8/layout/chevron2"/>
    <dgm:cxn modelId="{AA94FA37-71DA-45A6-BE0E-C40C761E5BD0}" type="presParOf" srcId="{7A4BBEC5-152A-4391-A99F-7A3B0430E579}" destId="{FADB4E46-7682-4DD9-B479-0EF77E8A595E}" srcOrd="0" destOrd="0" presId="urn:microsoft.com/office/officeart/2005/8/layout/chevron2"/>
    <dgm:cxn modelId="{B4978D34-73AD-4016-8B4F-A8E6B898F7D2}" type="presParOf" srcId="{7A4BBEC5-152A-4391-A99F-7A3B0430E579}" destId="{17A85804-1391-41D9-AC72-B2C7E12E6109}" srcOrd="1" destOrd="0" presId="urn:microsoft.com/office/officeart/2005/8/layout/chevron2"/>
    <dgm:cxn modelId="{4444593D-3B76-4E54-ABB6-396CBAFBC493}" type="presParOf" srcId="{F7353542-8096-493A-8C56-5862C5617820}" destId="{199D4FF9-C451-4816-813B-B9B8A8995A00}" srcOrd="3" destOrd="0" presId="urn:microsoft.com/office/officeart/2005/8/layout/chevron2"/>
    <dgm:cxn modelId="{2C361FC4-4271-435F-8B45-6F960D1258EC}" type="presParOf" srcId="{F7353542-8096-493A-8C56-5862C5617820}" destId="{C55B0AFC-DC87-40C4-A45F-7BA52E78F1C3}" srcOrd="4" destOrd="0" presId="urn:microsoft.com/office/officeart/2005/8/layout/chevron2"/>
    <dgm:cxn modelId="{7D80633E-0BD8-49D9-9C90-F3B035836133}" type="presParOf" srcId="{C55B0AFC-DC87-40C4-A45F-7BA52E78F1C3}" destId="{355DE074-2381-4840-A8BE-9DCB14532C57}" srcOrd="0" destOrd="0" presId="urn:microsoft.com/office/officeart/2005/8/layout/chevron2"/>
    <dgm:cxn modelId="{0F6625C4-EBE7-4E21-84FD-F055E83C32F7}" type="presParOf" srcId="{C55B0AFC-DC87-40C4-A45F-7BA52E78F1C3}" destId="{A5CEB09C-DB81-4C3D-A639-1ADBC45E9C5A}" srcOrd="1" destOrd="0" presId="urn:microsoft.com/office/officeart/2005/8/layout/chevron2"/>
    <dgm:cxn modelId="{9E3D514E-67F3-48A8-A95C-8D16B247D6EE}" type="presParOf" srcId="{F7353542-8096-493A-8C56-5862C5617820}" destId="{947E505C-F341-4279-AA62-CF358F4F62D4}" srcOrd="5" destOrd="0" presId="urn:microsoft.com/office/officeart/2005/8/layout/chevron2"/>
    <dgm:cxn modelId="{BA2EF65E-8F1A-4837-B32A-FDA09455F2CF}" type="presParOf" srcId="{F7353542-8096-493A-8C56-5862C5617820}" destId="{324B9AC6-5A5A-41D1-B613-FAC0EFC08E53}" srcOrd="6" destOrd="0" presId="urn:microsoft.com/office/officeart/2005/8/layout/chevron2"/>
    <dgm:cxn modelId="{1D629887-505C-41FA-AB29-29EFBA217127}" type="presParOf" srcId="{324B9AC6-5A5A-41D1-B613-FAC0EFC08E53}" destId="{9780DFE7-9F41-4B21-A962-E989DD81DEF7}" srcOrd="0" destOrd="0" presId="urn:microsoft.com/office/officeart/2005/8/layout/chevron2"/>
    <dgm:cxn modelId="{311BDD80-379E-485B-AD8C-14B6489408B8}" type="presParOf" srcId="{324B9AC6-5A5A-41D1-B613-FAC0EFC08E53}" destId="{A8EC04E4-16A1-4E95-B3ED-F536E6290407}" srcOrd="1" destOrd="0" presId="urn:microsoft.com/office/officeart/2005/8/layout/chevron2"/>
    <dgm:cxn modelId="{AE69E424-A8F4-4C91-AF1E-03C3D24AC7B6}" type="presParOf" srcId="{F7353542-8096-493A-8C56-5862C5617820}" destId="{82B74379-21EF-4338-A862-ABC3C90E64DB}" srcOrd="7" destOrd="0" presId="urn:microsoft.com/office/officeart/2005/8/layout/chevron2"/>
    <dgm:cxn modelId="{145F2CAD-20BF-48AF-9CC7-438F543E8F74}" type="presParOf" srcId="{F7353542-8096-493A-8C56-5862C5617820}" destId="{F6772A56-C74B-444A-AF78-1593B026D855}" srcOrd="8" destOrd="0" presId="urn:microsoft.com/office/officeart/2005/8/layout/chevron2"/>
    <dgm:cxn modelId="{003DCF41-EB7F-4E6E-9389-0455A392CD32}" type="presParOf" srcId="{F6772A56-C74B-444A-AF78-1593B026D855}" destId="{9C9368FB-DDD7-4FDA-B9CC-DAEF1A3D586C}" srcOrd="0" destOrd="0" presId="urn:microsoft.com/office/officeart/2005/8/layout/chevron2"/>
    <dgm:cxn modelId="{3BB71FC9-6734-4E43-8017-DF5977962100}" type="presParOf" srcId="{F6772A56-C74B-444A-AF78-1593B026D855}" destId="{053722C4-CF2E-4735-984C-797FF3F758D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B5C0C-33B6-4C88-A8D4-0FDB085309AB}">
      <dsp:nvSpPr>
        <dsp:cNvPr id="0" name=""/>
        <dsp:cNvSpPr/>
      </dsp:nvSpPr>
      <dsp:spPr>
        <a:xfrm rot="5400000">
          <a:off x="-115605" y="118327"/>
          <a:ext cx="770705" cy="539493"/>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latin typeface="+mn-lt"/>
            </a:rPr>
            <a:t>Data capture &amp; analysis</a:t>
          </a:r>
          <a:endParaRPr lang="en-US" sz="800" kern="1200" dirty="0">
            <a:latin typeface="+mn-lt"/>
          </a:endParaRPr>
        </a:p>
      </dsp:txBody>
      <dsp:txXfrm rot="-5400000">
        <a:off x="2" y="272468"/>
        <a:ext cx="539493" cy="231212"/>
      </dsp:txXfrm>
    </dsp:sp>
    <dsp:sp modelId="{1805F3FB-3200-4D5A-829F-492C421237A8}">
      <dsp:nvSpPr>
        <dsp:cNvPr id="0" name=""/>
        <dsp:cNvSpPr/>
      </dsp:nvSpPr>
      <dsp:spPr>
        <a:xfrm rot="5400000">
          <a:off x="4097709" y="-3555494"/>
          <a:ext cx="501221" cy="7617654"/>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a:lnSpc>
              <a:spcPct val="90000"/>
            </a:lnSpc>
            <a:spcBef>
              <a:spcPct val="0"/>
            </a:spcBef>
            <a:spcAft>
              <a:spcPct val="15000"/>
            </a:spcAft>
            <a:buChar char="••"/>
          </a:pPr>
          <a:r>
            <a:rPr lang="en-US" sz="800" kern="1200" dirty="0" smtClean="0">
              <a:latin typeface="+mn-lt"/>
            </a:rPr>
            <a:t>Data Collection</a:t>
          </a:r>
          <a:endParaRPr lang="en-US" sz="800" kern="1200" dirty="0">
            <a:latin typeface="+mn-lt"/>
          </a:endParaRPr>
        </a:p>
        <a:p>
          <a:pPr marL="57150" lvl="1" indent="-57150" algn="l" defTabSz="355600">
            <a:lnSpc>
              <a:spcPct val="90000"/>
            </a:lnSpc>
            <a:spcBef>
              <a:spcPct val="0"/>
            </a:spcBef>
            <a:spcAft>
              <a:spcPct val="15000"/>
            </a:spcAft>
            <a:buChar char="••"/>
          </a:pPr>
          <a:r>
            <a:rPr lang="en-US" sz="800" kern="1200" dirty="0" smtClean="0">
              <a:latin typeface="+mn-lt"/>
            </a:rPr>
            <a:t>Data Preparation</a:t>
          </a:r>
          <a:endParaRPr lang="en-US" sz="800" kern="1200" dirty="0">
            <a:latin typeface="+mn-lt"/>
          </a:endParaRPr>
        </a:p>
        <a:p>
          <a:pPr marL="57150" lvl="1" indent="-57150" algn="l" defTabSz="355600">
            <a:lnSpc>
              <a:spcPct val="90000"/>
            </a:lnSpc>
            <a:spcBef>
              <a:spcPct val="0"/>
            </a:spcBef>
            <a:spcAft>
              <a:spcPct val="15000"/>
            </a:spcAft>
            <a:buChar char="••"/>
          </a:pPr>
          <a:r>
            <a:rPr lang="en-US" sz="800" kern="1200" dirty="0" smtClean="0">
              <a:latin typeface="+mn-lt"/>
            </a:rPr>
            <a:t>Preprocessing</a:t>
          </a:r>
          <a:endParaRPr lang="en-US" sz="800" kern="1200" dirty="0">
            <a:latin typeface="+mn-lt"/>
          </a:endParaRPr>
        </a:p>
        <a:p>
          <a:pPr marL="57150" lvl="1" indent="-57150" algn="l" defTabSz="355600">
            <a:lnSpc>
              <a:spcPct val="90000"/>
            </a:lnSpc>
            <a:spcBef>
              <a:spcPct val="0"/>
            </a:spcBef>
            <a:spcAft>
              <a:spcPct val="15000"/>
            </a:spcAft>
            <a:buChar char="••"/>
          </a:pPr>
          <a:r>
            <a:rPr lang="en-US" sz="800" kern="1200" dirty="0" smtClean="0">
              <a:latin typeface="+mn-lt"/>
            </a:rPr>
            <a:t>Exploratory Data Analysis</a:t>
          </a:r>
          <a:endParaRPr lang="en-US" sz="800" kern="1200" dirty="0">
            <a:latin typeface="+mn-lt"/>
          </a:endParaRPr>
        </a:p>
      </dsp:txBody>
      <dsp:txXfrm rot="-5400000">
        <a:off x="539493" y="27190"/>
        <a:ext cx="7593186" cy="452285"/>
      </dsp:txXfrm>
    </dsp:sp>
    <dsp:sp modelId="{FADB4E46-7682-4DD9-B479-0EF77E8A595E}">
      <dsp:nvSpPr>
        <dsp:cNvPr id="0" name=""/>
        <dsp:cNvSpPr/>
      </dsp:nvSpPr>
      <dsp:spPr>
        <a:xfrm rot="5400000">
          <a:off x="-115605" y="766479"/>
          <a:ext cx="770705" cy="539493"/>
        </a:xfrm>
        <a:prstGeom prst="chevron">
          <a:avLst/>
        </a:prstGeom>
        <a:solidFill>
          <a:schemeClr val="accent3">
            <a:hueOff val="-2495830"/>
            <a:satOff val="21154"/>
            <a:lumOff val="2108"/>
            <a:alphaOff val="0"/>
          </a:schemeClr>
        </a:solidFill>
        <a:ln w="25400" cap="flat" cmpd="sng" algn="ctr">
          <a:solidFill>
            <a:schemeClr val="accent3">
              <a:hueOff val="-2495830"/>
              <a:satOff val="21154"/>
              <a:lumOff val="210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latin typeface="+mn-lt"/>
            </a:rPr>
            <a:t>Feature Extraction</a:t>
          </a:r>
          <a:endParaRPr lang="en-US" sz="800" kern="1200" dirty="0">
            <a:latin typeface="+mn-lt"/>
          </a:endParaRPr>
        </a:p>
      </dsp:txBody>
      <dsp:txXfrm rot="-5400000">
        <a:off x="2" y="920620"/>
        <a:ext cx="539493" cy="231212"/>
      </dsp:txXfrm>
    </dsp:sp>
    <dsp:sp modelId="{17A85804-1391-41D9-AC72-B2C7E12E6109}">
      <dsp:nvSpPr>
        <dsp:cNvPr id="0" name=""/>
        <dsp:cNvSpPr/>
      </dsp:nvSpPr>
      <dsp:spPr>
        <a:xfrm rot="5400000">
          <a:off x="4097841" y="-2907474"/>
          <a:ext cx="500958" cy="7617654"/>
        </a:xfrm>
        <a:prstGeom prst="round2SameRect">
          <a:avLst/>
        </a:prstGeom>
        <a:solidFill>
          <a:schemeClr val="lt1">
            <a:alpha val="90000"/>
            <a:hueOff val="0"/>
            <a:satOff val="0"/>
            <a:lumOff val="0"/>
            <a:alphaOff val="0"/>
          </a:schemeClr>
        </a:solidFill>
        <a:ln w="25400" cap="flat" cmpd="sng" algn="ctr">
          <a:solidFill>
            <a:schemeClr val="accent3">
              <a:hueOff val="-2495830"/>
              <a:satOff val="21154"/>
              <a:lumOff val="21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a:lnSpc>
              <a:spcPct val="90000"/>
            </a:lnSpc>
            <a:spcBef>
              <a:spcPct val="0"/>
            </a:spcBef>
            <a:spcAft>
              <a:spcPct val="15000"/>
            </a:spcAft>
            <a:buChar char="••"/>
          </a:pPr>
          <a:r>
            <a:rPr lang="en-US" sz="800" kern="1200" dirty="0" smtClean="0">
              <a:latin typeface="+mn-lt"/>
            </a:rPr>
            <a:t>Apply basic natural language processing techniques</a:t>
          </a:r>
          <a:endParaRPr lang="en-US" sz="800" kern="1200" dirty="0">
            <a:latin typeface="+mn-lt"/>
          </a:endParaRPr>
        </a:p>
        <a:p>
          <a:pPr marL="57150" lvl="1" indent="-57150" algn="l" defTabSz="355600">
            <a:lnSpc>
              <a:spcPct val="90000"/>
            </a:lnSpc>
            <a:spcBef>
              <a:spcPct val="0"/>
            </a:spcBef>
            <a:spcAft>
              <a:spcPct val="15000"/>
            </a:spcAft>
            <a:buChar char="••"/>
          </a:pPr>
          <a:r>
            <a:rPr lang="en-US" sz="800" kern="1200" dirty="0" smtClean="0">
              <a:latin typeface="+mn-lt"/>
            </a:rPr>
            <a:t>Apply word embedding natural language processing techniques</a:t>
          </a:r>
          <a:endParaRPr lang="en-US" sz="800" kern="1200" dirty="0">
            <a:latin typeface="+mn-lt"/>
          </a:endParaRPr>
        </a:p>
        <a:p>
          <a:pPr marL="57150" lvl="1" indent="-57150" algn="l" defTabSz="355600">
            <a:lnSpc>
              <a:spcPct val="90000"/>
            </a:lnSpc>
            <a:spcBef>
              <a:spcPct val="0"/>
            </a:spcBef>
            <a:spcAft>
              <a:spcPct val="15000"/>
            </a:spcAft>
            <a:buChar char="••"/>
          </a:pPr>
          <a:r>
            <a:rPr lang="en-US" sz="800" kern="1200" dirty="0" smtClean="0">
              <a:latin typeface="+mn-lt"/>
            </a:rPr>
            <a:t>Create required matrix / vectors </a:t>
          </a:r>
          <a:endParaRPr lang="en-US" sz="800" kern="1200" dirty="0">
            <a:latin typeface="+mn-lt"/>
          </a:endParaRPr>
        </a:p>
      </dsp:txBody>
      <dsp:txXfrm rot="-5400000">
        <a:off x="539494" y="675328"/>
        <a:ext cx="7593199" cy="452048"/>
      </dsp:txXfrm>
    </dsp:sp>
    <dsp:sp modelId="{355DE074-2381-4840-A8BE-9DCB14532C57}">
      <dsp:nvSpPr>
        <dsp:cNvPr id="0" name=""/>
        <dsp:cNvSpPr/>
      </dsp:nvSpPr>
      <dsp:spPr>
        <a:xfrm rot="5400000">
          <a:off x="-115605" y="1414631"/>
          <a:ext cx="770705" cy="539493"/>
        </a:xfrm>
        <a:prstGeom prst="chevron">
          <a:avLst/>
        </a:prstGeom>
        <a:solidFill>
          <a:schemeClr val="accent3">
            <a:hueOff val="-4991659"/>
            <a:satOff val="42307"/>
            <a:lumOff val="4215"/>
            <a:alphaOff val="0"/>
          </a:schemeClr>
        </a:solidFill>
        <a:ln w="25400" cap="flat" cmpd="sng" algn="ctr">
          <a:solidFill>
            <a:schemeClr val="accent3">
              <a:hueOff val="-4991659"/>
              <a:satOff val="42307"/>
              <a:lumOff val="421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latin typeface="+mn-lt"/>
            </a:rPr>
            <a:t>Modelling</a:t>
          </a:r>
          <a:endParaRPr lang="en-US" sz="800" kern="1200" dirty="0">
            <a:latin typeface="+mn-lt"/>
          </a:endParaRPr>
        </a:p>
      </dsp:txBody>
      <dsp:txXfrm rot="-5400000">
        <a:off x="2" y="1568772"/>
        <a:ext cx="539493" cy="231212"/>
      </dsp:txXfrm>
    </dsp:sp>
    <dsp:sp modelId="{A5CEB09C-DB81-4C3D-A639-1ADBC45E9C5A}">
      <dsp:nvSpPr>
        <dsp:cNvPr id="0" name=""/>
        <dsp:cNvSpPr/>
      </dsp:nvSpPr>
      <dsp:spPr>
        <a:xfrm rot="5400000">
          <a:off x="4097841" y="-2259322"/>
          <a:ext cx="500958" cy="7617654"/>
        </a:xfrm>
        <a:prstGeom prst="round2SameRect">
          <a:avLst/>
        </a:prstGeom>
        <a:solidFill>
          <a:schemeClr val="lt1">
            <a:alpha val="90000"/>
            <a:hueOff val="0"/>
            <a:satOff val="0"/>
            <a:lumOff val="0"/>
            <a:alphaOff val="0"/>
          </a:schemeClr>
        </a:solidFill>
        <a:ln w="25400" cap="flat" cmpd="sng" algn="ctr">
          <a:solidFill>
            <a:schemeClr val="accent3">
              <a:hueOff val="-4991659"/>
              <a:satOff val="42307"/>
              <a:lumOff val="42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a:lnSpc>
              <a:spcPct val="90000"/>
            </a:lnSpc>
            <a:spcBef>
              <a:spcPct val="0"/>
            </a:spcBef>
            <a:spcAft>
              <a:spcPct val="15000"/>
            </a:spcAft>
            <a:buChar char="••"/>
          </a:pPr>
          <a:r>
            <a:rPr lang="en-US" sz="800" kern="1200" dirty="0" smtClean="0">
              <a:latin typeface="+mn-lt"/>
            </a:rPr>
            <a:t>Split Train and Test</a:t>
          </a:r>
          <a:endParaRPr lang="en-US" sz="800" kern="1200" dirty="0">
            <a:latin typeface="+mn-lt"/>
          </a:endParaRPr>
        </a:p>
        <a:p>
          <a:pPr marL="57150" lvl="1" indent="-57150" algn="l" defTabSz="355600">
            <a:lnSpc>
              <a:spcPct val="90000"/>
            </a:lnSpc>
            <a:spcBef>
              <a:spcPct val="0"/>
            </a:spcBef>
            <a:spcAft>
              <a:spcPct val="15000"/>
            </a:spcAft>
            <a:buChar char="••"/>
          </a:pPr>
          <a:r>
            <a:rPr lang="en-US" sz="800" kern="1200" dirty="0" smtClean="0">
              <a:latin typeface="+mn-lt"/>
            </a:rPr>
            <a:t>Apply machine learning algorithms</a:t>
          </a:r>
          <a:endParaRPr lang="en-US" sz="800" kern="1200" dirty="0">
            <a:latin typeface="+mn-lt"/>
          </a:endParaRPr>
        </a:p>
        <a:p>
          <a:pPr marL="57150" lvl="1" indent="-57150" algn="l" defTabSz="355600">
            <a:lnSpc>
              <a:spcPct val="90000"/>
            </a:lnSpc>
            <a:spcBef>
              <a:spcPct val="0"/>
            </a:spcBef>
            <a:spcAft>
              <a:spcPct val="15000"/>
            </a:spcAft>
            <a:buChar char="••"/>
          </a:pPr>
          <a:r>
            <a:rPr lang="en-US" sz="800" kern="1200" dirty="0" smtClean="0">
              <a:latin typeface="+mn-lt"/>
            </a:rPr>
            <a:t>Hyper parameter tuning</a:t>
          </a:r>
          <a:endParaRPr lang="en-US" sz="800" kern="1200" dirty="0">
            <a:latin typeface="+mn-lt"/>
          </a:endParaRPr>
        </a:p>
      </dsp:txBody>
      <dsp:txXfrm rot="-5400000">
        <a:off x="539494" y="1323480"/>
        <a:ext cx="7593199" cy="452048"/>
      </dsp:txXfrm>
    </dsp:sp>
    <dsp:sp modelId="{9780DFE7-9F41-4B21-A962-E989DD81DEF7}">
      <dsp:nvSpPr>
        <dsp:cNvPr id="0" name=""/>
        <dsp:cNvSpPr/>
      </dsp:nvSpPr>
      <dsp:spPr>
        <a:xfrm rot="5400000">
          <a:off x="-115605" y="2062783"/>
          <a:ext cx="770705" cy="539493"/>
        </a:xfrm>
        <a:prstGeom prst="chevron">
          <a:avLst/>
        </a:prstGeom>
        <a:solidFill>
          <a:schemeClr val="accent3">
            <a:hueOff val="-7487489"/>
            <a:satOff val="63461"/>
            <a:lumOff val="6323"/>
            <a:alphaOff val="0"/>
          </a:schemeClr>
        </a:solidFill>
        <a:ln w="25400" cap="flat" cmpd="sng" algn="ctr">
          <a:solidFill>
            <a:schemeClr val="accent3">
              <a:hueOff val="-7487489"/>
              <a:satOff val="63461"/>
              <a:lumOff val="632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latin typeface="+mn-lt"/>
            </a:rPr>
            <a:t>Dimensionality Reduction</a:t>
          </a:r>
          <a:endParaRPr lang="en-US" sz="800" kern="1200" dirty="0">
            <a:latin typeface="+mn-lt"/>
          </a:endParaRPr>
        </a:p>
      </dsp:txBody>
      <dsp:txXfrm rot="-5400000">
        <a:off x="2" y="2216924"/>
        <a:ext cx="539493" cy="231212"/>
      </dsp:txXfrm>
    </dsp:sp>
    <dsp:sp modelId="{A8EC04E4-16A1-4E95-B3ED-F536E6290407}">
      <dsp:nvSpPr>
        <dsp:cNvPr id="0" name=""/>
        <dsp:cNvSpPr/>
      </dsp:nvSpPr>
      <dsp:spPr>
        <a:xfrm rot="5400000">
          <a:off x="4097841" y="-1611169"/>
          <a:ext cx="500958" cy="7617654"/>
        </a:xfrm>
        <a:prstGeom prst="round2SameRect">
          <a:avLst/>
        </a:prstGeom>
        <a:solidFill>
          <a:schemeClr val="lt1">
            <a:alpha val="90000"/>
            <a:hueOff val="0"/>
            <a:satOff val="0"/>
            <a:lumOff val="0"/>
            <a:alphaOff val="0"/>
          </a:schemeClr>
        </a:solidFill>
        <a:ln w="25400" cap="flat" cmpd="sng" algn="ctr">
          <a:solidFill>
            <a:schemeClr val="accent3">
              <a:hueOff val="-7487489"/>
              <a:satOff val="63461"/>
              <a:lumOff val="63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a:lnSpc>
              <a:spcPct val="90000"/>
            </a:lnSpc>
            <a:spcBef>
              <a:spcPct val="0"/>
            </a:spcBef>
            <a:spcAft>
              <a:spcPct val="15000"/>
            </a:spcAft>
            <a:buChar char="••"/>
          </a:pPr>
          <a:r>
            <a:rPr lang="en-US" sz="800" kern="1200" dirty="0" smtClean="0">
              <a:latin typeface="+mn-lt"/>
            </a:rPr>
            <a:t>Dimensionality reduction techniques on optimum machine learning algorithms</a:t>
          </a:r>
          <a:endParaRPr lang="en-US" sz="800" kern="1200" dirty="0">
            <a:latin typeface="+mn-lt"/>
          </a:endParaRPr>
        </a:p>
        <a:p>
          <a:pPr marL="57150" lvl="1" indent="-57150" algn="l" defTabSz="355600">
            <a:lnSpc>
              <a:spcPct val="90000"/>
            </a:lnSpc>
            <a:spcBef>
              <a:spcPct val="0"/>
            </a:spcBef>
            <a:spcAft>
              <a:spcPct val="15000"/>
            </a:spcAft>
            <a:buChar char="••"/>
          </a:pPr>
          <a:r>
            <a:rPr lang="en-US" sz="800" kern="1200" dirty="0" smtClean="0">
              <a:latin typeface="+mn-lt"/>
            </a:rPr>
            <a:t>Apply machine learning algorithms</a:t>
          </a:r>
          <a:endParaRPr lang="en-US" sz="800" kern="1200" dirty="0">
            <a:latin typeface="+mn-lt"/>
          </a:endParaRPr>
        </a:p>
        <a:p>
          <a:pPr marL="57150" lvl="1" indent="-57150" algn="l" defTabSz="355600">
            <a:lnSpc>
              <a:spcPct val="90000"/>
            </a:lnSpc>
            <a:spcBef>
              <a:spcPct val="0"/>
            </a:spcBef>
            <a:spcAft>
              <a:spcPct val="15000"/>
            </a:spcAft>
            <a:buChar char="••"/>
          </a:pPr>
          <a:r>
            <a:rPr lang="en-US" sz="800" kern="1200" dirty="0" smtClean="0">
              <a:latin typeface="+mn-lt"/>
            </a:rPr>
            <a:t>Hyper parameter tuning</a:t>
          </a:r>
          <a:endParaRPr lang="en-US" sz="800" kern="1200" dirty="0">
            <a:latin typeface="+mn-lt"/>
          </a:endParaRPr>
        </a:p>
      </dsp:txBody>
      <dsp:txXfrm rot="-5400000">
        <a:off x="539494" y="1971633"/>
        <a:ext cx="7593199" cy="452048"/>
      </dsp:txXfrm>
    </dsp:sp>
    <dsp:sp modelId="{9C9368FB-DDD7-4FDA-B9CC-DAEF1A3D586C}">
      <dsp:nvSpPr>
        <dsp:cNvPr id="0" name=""/>
        <dsp:cNvSpPr/>
      </dsp:nvSpPr>
      <dsp:spPr>
        <a:xfrm rot="5400000">
          <a:off x="-115605" y="2710935"/>
          <a:ext cx="770705" cy="539493"/>
        </a:xfrm>
        <a:prstGeom prst="chevron">
          <a:avLst/>
        </a:prstGeom>
        <a:solidFill>
          <a:schemeClr val="accent3">
            <a:hueOff val="-9983318"/>
            <a:satOff val="84615"/>
            <a:lumOff val="8431"/>
            <a:alphaOff val="0"/>
          </a:schemeClr>
        </a:solidFill>
        <a:ln w="25400" cap="flat" cmpd="sng" algn="ctr">
          <a:solidFill>
            <a:schemeClr val="accent3">
              <a:hueOff val="-9983318"/>
              <a:satOff val="84615"/>
              <a:lumOff val="843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latin typeface="+mn-lt"/>
            </a:rPr>
            <a:t>Evaluation</a:t>
          </a:r>
          <a:endParaRPr lang="en-US" sz="800" kern="1200" dirty="0">
            <a:latin typeface="+mn-lt"/>
          </a:endParaRPr>
        </a:p>
      </dsp:txBody>
      <dsp:txXfrm rot="-5400000">
        <a:off x="2" y="2865076"/>
        <a:ext cx="539493" cy="231212"/>
      </dsp:txXfrm>
    </dsp:sp>
    <dsp:sp modelId="{053722C4-CF2E-4735-984C-797FF3F758D3}">
      <dsp:nvSpPr>
        <dsp:cNvPr id="0" name=""/>
        <dsp:cNvSpPr/>
      </dsp:nvSpPr>
      <dsp:spPr>
        <a:xfrm rot="5400000">
          <a:off x="4097841" y="-963017"/>
          <a:ext cx="500958" cy="7617654"/>
        </a:xfrm>
        <a:prstGeom prst="round2SameRect">
          <a:avLst/>
        </a:prstGeom>
        <a:solidFill>
          <a:schemeClr val="lt1">
            <a:alpha val="90000"/>
            <a:hueOff val="0"/>
            <a:satOff val="0"/>
            <a:lumOff val="0"/>
            <a:alphaOff val="0"/>
          </a:schemeClr>
        </a:solidFill>
        <a:ln w="25400" cap="flat" cmpd="sng" algn="ctr">
          <a:solidFill>
            <a:schemeClr val="accent3">
              <a:hueOff val="-9983318"/>
              <a:satOff val="84615"/>
              <a:lumOff val="84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a:lnSpc>
              <a:spcPct val="90000"/>
            </a:lnSpc>
            <a:spcBef>
              <a:spcPct val="0"/>
            </a:spcBef>
            <a:spcAft>
              <a:spcPct val="15000"/>
            </a:spcAft>
            <a:buChar char="••"/>
          </a:pPr>
          <a:r>
            <a:rPr lang="en-US" sz="800" kern="1200" dirty="0" smtClean="0">
              <a:latin typeface="+mn-lt"/>
            </a:rPr>
            <a:t>Evaluate results</a:t>
          </a:r>
          <a:endParaRPr lang="en-US" sz="800" kern="1200" dirty="0">
            <a:latin typeface="+mn-lt"/>
          </a:endParaRPr>
        </a:p>
        <a:p>
          <a:pPr marL="57150" lvl="1" indent="-57150" algn="l" defTabSz="355600">
            <a:lnSpc>
              <a:spcPct val="90000"/>
            </a:lnSpc>
            <a:spcBef>
              <a:spcPct val="0"/>
            </a:spcBef>
            <a:spcAft>
              <a:spcPct val="15000"/>
            </a:spcAft>
            <a:buChar char="••"/>
          </a:pPr>
          <a:r>
            <a:rPr lang="en-US" sz="800" kern="1200" dirty="0" smtClean="0">
              <a:latin typeface="+mn-lt"/>
            </a:rPr>
            <a:t>Classify optimum process flow to address the Problem</a:t>
          </a:r>
          <a:endParaRPr lang="en-US" sz="800" kern="1200" dirty="0">
            <a:latin typeface="+mn-lt"/>
          </a:endParaRPr>
        </a:p>
        <a:p>
          <a:pPr marL="57150" lvl="1" indent="-57150" algn="l" defTabSz="355600">
            <a:lnSpc>
              <a:spcPct val="90000"/>
            </a:lnSpc>
            <a:spcBef>
              <a:spcPct val="0"/>
            </a:spcBef>
            <a:spcAft>
              <a:spcPct val="15000"/>
            </a:spcAft>
            <a:buChar char="••"/>
          </a:pPr>
          <a:endParaRPr lang="en-US" sz="800" kern="1200" dirty="0">
            <a:latin typeface="+mn-lt"/>
          </a:endParaRPr>
        </a:p>
      </dsp:txBody>
      <dsp:txXfrm rot="-5400000">
        <a:off x="539494" y="2619785"/>
        <a:ext cx="7593199" cy="45204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dfa2828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dfa2828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2280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dfa2828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dfa2828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2237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dfa2828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dfa2828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55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dfa2828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dfa2828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6812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dfa2828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dfa2828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684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dfa2828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dfa2828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8467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dfa2828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dfa2828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5853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dfa2828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dfa2828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314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dfa2828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dfa2828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907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dfa2828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dfa2828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2674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dfa2828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dfa2828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dfa2828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dfa2828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5283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dfa2828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dfa2828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4275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dfa2828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dfa2828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1889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lvl="0"/>
            <a:r>
              <a:rPr lang="en-US" sz="2400" dirty="0"/>
              <a:t>HUMAN VALUES TEXT CLASSIFICATION ON SRI SATHYA SAI BABA DISCOURSES USING MACHINE LEARNING</a:t>
            </a:r>
            <a:endParaRPr sz="24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dirty="0" smtClean="0"/>
              <a:t>Venkata Nihar Tatavarti</a:t>
            </a:r>
            <a:endParaRPr sz="1800" dirty="0"/>
          </a:p>
          <a:p>
            <a:pPr marL="0" lvl="0" indent="0" algn="ctr" rtl="0">
              <a:spcBef>
                <a:spcPts val="0"/>
              </a:spcBef>
              <a:spcAft>
                <a:spcPts val="0"/>
              </a:spcAft>
              <a:buNone/>
            </a:pPr>
            <a:r>
              <a:rPr lang="en" sz="1800" dirty="0"/>
              <a:t>MSC Data </a:t>
            </a:r>
            <a:r>
              <a:rPr lang="en" sz="1800" dirty="0" smtClean="0"/>
              <a:t>Science Final Thesis Presentation</a:t>
            </a:r>
            <a:endParaRPr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37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Results &amp; Discussion</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graphicFrame>
        <p:nvGraphicFramePr>
          <p:cNvPr id="3" name="Table 2"/>
          <p:cNvGraphicFramePr>
            <a:graphicFrameLocks noGrp="1"/>
          </p:cNvGraphicFramePr>
          <p:nvPr>
            <p:extLst>
              <p:ext uri="{D42A27DB-BD31-4B8C-83A1-F6EECF244321}">
                <p14:modId xmlns:p14="http://schemas.microsoft.com/office/powerpoint/2010/main" val="1810110831"/>
              </p:ext>
            </p:extLst>
          </p:nvPr>
        </p:nvGraphicFramePr>
        <p:xfrm>
          <a:off x="2400935" y="1630362"/>
          <a:ext cx="4342130" cy="2460625"/>
        </p:xfrm>
        <a:graphic>
          <a:graphicData uri="http://schemas.openxmlformats.org/drawingml/2006/table">
            <a:tbl>
              <a:tblPr firstRow="1" firstCol="1" bandRow="1"/>
              <a:tblGrid>
                <a:gridCol w="2259330">
                  <a:extLst>
                    <a:ext uri="{9D8B030D-6E8A-4147-A177-3AD203B41FA5}">
                      <a16:colId xmlns:a16="http://schemas.microsoft.com/office/drawing/2014/main" val="2829593127"/>
                    </a:ext>
                  </a:extLst>
                </a:gridCol>
                <a:gridCol w="1041400">
                  <a:extLst>
                    <a:ext uri="{9D8B030D-6E8A-4147-A177-3AD203B41FA5}">
                      <a16:colId xmlns:a16="http://schemas.microsoft.com/office/drawing/2014/main" val="2204800590"/>
                    </a:ext>
                  </a:extLst>
                </a:gridCol>
                <a:gridCol w="1041400">
                  <a:extLst>
                    <a:ext uri="{9D8B030D-6E8A-4147-A177-3AD203B41FA5}">
                      <a16:colId xmlns:a16="http://schemas.microsoft.com/office/drawing/2014/main" val="4097384676"/>
                    </a:ext>
                  </a:extLst>
                </a:gridCol>
              </a:tblGrid>
              <a:tr h="462915">
                <a:tc>
                  <a:txBody>
                    <a:bodyPr/>
                    <a:lstStyle/>
                    <a:p>
                      <a:pP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f1-score (Lemmatization)</a:t>
                      </a:r>
                      <a:b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Word2Vec CBOW Word Averaging </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PCA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UMAP </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625022715"/>
                  </a:ext>
                </a:extLst>
              </a:tr>
              <a:tr h="181610">
                <a:tc>
                  <a:txBody>
                    <a:bodyPr/>
                    <a:lstStyle/>
                    <a:p>
                      <a:pP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Naive Bayes - Gaussian</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40.00%</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32.59%</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9064419"/>
                  </a:ext>
                </a:extLst>
              </a:tr>
              <a:tr h="181610">
                <a:tc>
                  <a:txBody>
                    <a:bodyPr/>
                    <a:lstStyle/>
                    <a:p>
                      <a:pP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Naive Bayes - MultinomialNB</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40.00%</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27.41%</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2860599"/>
                  </a:ext>
                </a:extLst>
              </a:tr>
              <a:tr h="181610">
                <a:tc>
                  <a:txBody>
                    <a:bodyPr/>
                    <a:lstStyle/>
                    <a:p>
                      <a:pP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SVM linear</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40.00%</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32.59%</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0017189"/>
                  </a:ext>
                </a:extLst>
              </a:tr>
              <a:tr h="181610">
                <a:tc>
                  <a:txBody>
                    <a:bodyPr/>
                    <a:lstStyle/>
                    <a:p>
                      <a:pP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SVM rbf</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40.00%</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32.59%</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731343"/>
                  </a:ext>
                </a:extLst>
              </a:tr>
              <a:tr h="181610">
                <a:tc>
                  <a:txBody>
                    <a:bodyPr/>
                    <a:lstStyle/>
                    <a:p>
                      <a:pP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Random Forest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25.19%</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32.59%</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008339"/>
                  </a:ext>
                </a:extLst>
              </a:tr>
              <a:tr h="181610">
                <a:tc>
                  <a:txBody>
                    <a:bodyPr/>
                    <a:lstStyle/>
                    <a:p>
                      <a:pP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Extreme Gradient Boosting</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42.96%</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29.63%</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7164958"/>
                  </a:ext>
                </a:extLst>
              </a:tr>
              <a:tr h="181610">
                <a:tc>
                  <a:txBody>
                    <a:bodyPr/>
                    <a:lstStyle/>
                    <a:p>
                      <a:pP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k-nearest neighbors</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53.33%</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39.26%</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5642820"/>
                  </a:ext>
                </a:extLst>
              </a:tr>
              <a:tr h="181610">
                <a:tc>
                  <a:txBody>
                    <a:bodyPr/>
                    <a:lstStyle/>
                    <a:p>
                      <a:pP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Rocchio classification</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62.96%</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32.59%</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3452585"/>
                  </a:ext>
                </a:extLst>
              </a:tr>
              <a:tr h="181610">
                <a:tc>
                  <a:txBody>
                    <a:bodyPr/>
                    <a:lstStyle/>
                    <a:p>
                      <a:pP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Gradient Boosting Classifier</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34.07%</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58.52%</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3488602"/>
                  </a:ext>
                </a:extLst>
              </a:tr>
              <a:tr h="181610">
                <a:tc>
                  <a:txBody>
                    <a:bodyPr/>
                    <a:lstStyle/>
                    <a:p>
                      <a:pP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Meta Bagging Decision Trees</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34.81%</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32.59%</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5253895"/>
                  </a:ext>
                </a:extLst>
              </a:tr>
              <a:tr h="181610">
                <a:tc>
                  <a:txBody>
                    <a:bodyPr/>
                    <a:lstStyle/>
                    <a:p>
                      <a:pP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Ada Boost Classifier</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48.89%</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60.74%</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1098045"/>
                  </a:ext>
                </a:extLst>
              </a:tr>
            </a:tbl>
          </a:graphicData>
        </a:graphic>
      </p:graphicFrame>
      <p:sp>
        <p:nvSpPr>
          <p:cNvPr id="4" name="TextBox 3"/>
          <p:cNvSpPr txBox="1"/>
          <p:nvPr/>
        </p:nvSpPr>
        <p:spPr>
          <a:xfrm>
            <a:off x="441434" y="882869"/>
            <a:ext cx="8166538" cy="461665"/>
          </a:xfrm>
          <a:prstGeom prst="rect">
            <a:avLst/>
          </a:prstGeom>
          <a:noFill/>
        </p:spPr>
        <p:txBody>
          <a:bodyPr wrap="square" rtlCol="0">
            <a:spAutoFit/>
          </a:bodyPr>
          <a:lstStyle/>
          <a:p>
            <a:r>
              <a:rPr lang="en-US" sz="1200" dirty="0"/>
              <a:t>Dimensionality reduction technique PCA and UMAP were applied on Word2Vec CBOW Word Averaging train and test data. The results were far from encouraging</a:t>
            </a:r>
            <a:r>
              <a:rPr lang="en-US" sz="1200" dirty="0" smtClean="0"/>
              <a:t>.</a:t>
            </a:r>
            <a:endParaRPr lang="en-GB" sz="1200" dirty="0"/>
          </a:p>
        </p:txBody>
      </p:sp>
    </p:spTree>
    <p:extLst>
      <p:ext uri="{BB962C8B-B14F-4D97-AF65-F5344CB8AC3E}">
        <p14:creationId xmlns:p14="http://schemas.microsoft.com/office/powerpoint/2010/main" val="1788995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37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Results &amp; Discussion</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4" name="TextBox 3"/>
          <p:cNvSpPr txBox="1"/>
          <p:nvPr/>
        </p:nvSpPr>
        <p:spPr>
          <a:xfrm>
            <a:off x="441434" y="882869"/>
            <a:ext cx="8166538" cy="276999"/>
          </a:xfrm>
          <a:prstGeom prst="rect">
            <a:avLst/>
          </a:prstGeom>
          <a:noFill/>
        </p:spPr>
        <p:txBody>
          <a:bodyPr wrap="square" rtlCol="0">
            <a:spAutoFit/>
          </a:bodyPr>
          <a:lstStyle/>
          <a:p>
            <a:r>
              <a:rPr lang="en-US" sz="1200" dirty="0"/>
              <a:t>H20 Auto ML is used to look at Deep learning grids which are fully-connected multi-layer artificial neural network.</a:t>
            </a:r>
            <a:endParaRPr lang="en-GB" sz="1200" dirty="0"/>
          </a:p>
        </p:txBody>
      </p:sp>
      <p:pic>
        <p:nvPicPr>
          <p:cNvPr id="5" name="Picture 4"/>
          <p:cNvPicPr>
            <a:picLocks noChangeAspect="1"/>
          </p:cNvPicPr>
          <p:nvPr/>
        </p:nvPicPr>
        <p:blipFill>
          <a:blip r:embed="rId3"/>
          <a:stretch>
            <a:fillRect/>
          </a:stretch>
        </p:blipFill>
        <p:spPr>
          <a:xfrm>
            <a:off x="1409377" y="1256239"/>
            <a:ext cx="6230652" cy="3718882"/>
          </a:xfrm>
          <a:prstGeom prst="rect">
            <a:avLst/>
          </a:prstGeom>
        </p:spPr>
      </p:pic>
    </p:spTree>
    <p:extLst>
      <p:ext uri="{BB962C8B-B14F-4D97-AF65-F5344CB8AC3E}">
        <p14:creationId xmlns:p14="http://schemas.microsoft.com/office/powerpoint/2010/main" val="405483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37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Results &amp; Discussion</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4" name="TextBox 3"/>
          <p:cNvSpPr txBox="1"/>
          <p:nvPr/>
        </p:nvSpPr>
        <p:spPr>
          <a:xfrm>
            <a:off x="441434" y="882869"/>
            <a:ext cx="8166538" cy="461665"/>
          </a:xfrm>
          <a:prstGeom prst="rect">
            <a:avLst/>
          </a:prstGeom>
          <a:noFill/>
        </p:spPr>
        <p:txBody>
          <a:bodyPr wrap="square" rtlCol="0">
            <a:spAutoFit/>
          </a:bodyPr>
          <a:lstStyle/>
          <a:p>
            <a:r>
              <a:rPr lang="en-US" sz="1200" dirty="0"/>
              <a:t>After viewing the results, the threshold of f1-score greater than 80% is considered. The optimum results are from Extreme Gradient Boosting, Gradient Boosting Classifier and Meta Bagging Decision Trees algorithms. </a:t>
            </a:r>
            <a:endParaRPr lang="en-GB" sz="1200" dirty="0"/>
          </a:p>
        </p:txBody>
      </p:sp>
      <p:graphicFrame>
        <p:nvGraphicFramePr>
          <p:cNvPr id="5" name="Table 4"/>
          <p:cNvGraphicFramePr>
            <a:graphicFrameLocks noGrp="1"/>
          </p:cNvGraphicFramePr>
          <p:nvPr>
            <p:extLst>
              <p:ext uri="{D42A27DB-BD31-4B8C-83A1-F6EECF244321}">
                <p14:modId xmlns:p14="http://schemas.microsoft.com/office/powerpoint/2010/main" val="1823585521"/>
              </p:ext>
            </p:extLst>
          </p:nvPr>
        </p:nvGraphicFramePr>
        <p:xfrm>
          <a:off x="1460938" y="1443722"/>
          <a:ext cx="5665077" cy="3416295"/>
        </p:xfrm>
        <a:graphic>
          <a:graphicData uri="http://schemas.openxmlformats.org/drawingml/2006/table">
            <a:tbl>
              <a:tblPr firstRow="1" firstCol="1" bandRow="1"/>
              <a:tblGrid>
                <a:gridCol w="1503591">
                  <a:extLst>
                    <a:ext uri="{9D8B030D-6E8A-4147-A177-3AD203B41FA5}">
                      <a16:colId xmlns:a16="http://schemas.microsoft.com/office/drawing/2014/main" val="3311858315"/>
                    </a:ext>
                  </a:extLst>
                </a:gridCol>
                <a:gridCol w="1902774">
                  <a:extLst>
                    <a:ext uri="{9D8B030D-6E8A-4147-A177-3AD203B41FA5}">
                      <a16:colId xmlns:a16="http://schemas.microsoft.com/office/drawing/2014/main" val="1017852029"/>
                    </a:ext>
                  </a:extLst>
                </a:gridCol>
                <a:gridCol w="1676570">
                  <a:extLst>
                    <a:ext uri="{9D8B030D-6E8A-4147-A177-3AD203B41FA5}">
                      <a16:colId xmlns:a16="http://schemas.microsoft.com/office/drawing/2014/main" val="623841092"/>
                    </a:ext>
                  </a:extLst>
                </a:gridCol>
                <a:gridCol w="582142">
                  <a:extLst>
                    <a:ext uri="{9D8B030D-6E8A-4147-A177-3AD203B41FA5}">
                      <a16:colId xmlns:a16="http://schemas.microsoft.com/office/drawing/2014/main" val="3405421464"/>
                    </a:ext>
                  </a:extLst>
                </a:gridCol>
              </a:tblGrid>
              <a:tr h="227753">
                <a:tc>
                  <a:txBody>
                    <a:bodyPr/>
                    <a:lstStyle/>
                    <a:p>
                      <a:pP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Word Form Normalization</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NLP Technique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Machin Learning</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f1-score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262220552"/>
                  </a:ext>
                </a:extLst>
              </a:tr>
              <a:tr h="227753">
                <a:tc>
                  <a:txBody>
                    <a:bodyPr/>
                    <a:lstStyle/>
                    <a:p>
                      <a:pP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Lemmatization</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Word2Vec CBOW Word Averaging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Extreme Gradient Boosting</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84.33%</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163327534"/>
                  </a:ext>
                </a:extLst>
              </a:tr>
              <a:tr h="227753">
                <a:tc>
                  <a:txBody>
                    <a:bodyPr/>
                    <a:lstStyle/>
                    <a:p>
                      <a:pP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Stemming</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Bag of Words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Meta Bagging Decision Trees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84.26%</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861528046"/>
                  </a:ext>
                </a:extLst>
              </a:tr>
              <a:tr h="227753">
                <a:tc>
                  <a:txBody>
                    <a:bodyPr/>
                    <a:lstStyle/>
                    <a:p>
                      <a:pP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Stemming</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TF-IDF – Word Embedding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Meta Bagging Decision Trees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84.26%</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731326597"/>
                  </a:ext>
                </a:extLst>
              </a:tr>
              <a:tr h="227753">
                <a:tc>
                  <a:txBody>
                    <a:bodyPr/>
                    <a:lstStyle/>
                    <a:p>
                      <a:pP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Stemming</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TF-IDF – Word Embedding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Extreme Gradient Boosting</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83.33%</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744041610"/>
                  </a:ext>
                </a:extLst>
              </a:tr>
              <a:tr h="227753">
                <a:tc>
                  <a:txBody>
                    <a:bodyPr/>
                    <a:lstStyle/>
                    <a:p>
                      <a:pP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Lemmatization</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TF-IDF – Character Embedding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Extreme Gradient Boosting</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83.33%</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774099613"/>
                  </a:ext>
                </a:extLst>
              </a:tr>
              <a:tr h="227753">
                <a:tc>
                  <a:txBody>
                    <a:bodyPr/>
                    <a:lstStyle/>
                    <a:p>
                      <a:pP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Lemmatization</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TF-IDF – Character Embedding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Gradient Boosting Classifier</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83.33%</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117320384"/>
                  </a:ext>
                </a:extLst>
              </a:tr>
              <a:tr h="227753">
                <a:tc>
                  <a:txBody>
                    <a:bodyPr/>
                    <a:lstStyle/>
                    <a:p>
                      <a:pP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Stemming</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Bag of Words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Gradient Boosting Classifier</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82.41%</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115636821"/>
                  </a:ext>
                </a:extLst>
              </a:tr>
              <a:tr h="227753">
                <a:tc>
                  <a:txBody>
                    <a:bodyPr/>
                    <a:lstStyle/>
                    <a:p>
                      <a:pP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Stemming</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TF-IDF – Character Embedding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Meta Bagging Decision Trees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82.41%</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45969068"/>
                  </a:ext>
                </a:extLst>
              </a:tr>
              <a:tr h="227753">
                <a:tc>
                  <a:txBody>
                    <a:bodyPr/>
                    <a:lstStyle/>
                    <a:p>
                      <a:pP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Lemmatization</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Word2Vec CBOW Word Averaging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Gradient Boosting Classifier</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81.69%</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173847108"/>
                  </a:ext>
                </a:extLst>
              </a:tr>
              <a:tr h="227753">
                <a:tc>
                  <a:txBody>
                    <a:bodyPr/>
                    <a:lstStyle/>
                    <a:p>
                      <a:pP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Stemming</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TF-IDF – Character Embedding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Extreme Gradient Boosting</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81.48%</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686316942"/>
                  </a:ext>
                </a:extLst>
              </a:tr>
              <a:tr h="227753">
                <a:tc>
                  <a:txBody>
                    <a:bodyPr/>
                    <a:lstStyle/>
                    <a:p>
                      <a:pP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Lemmatization</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TF-IDF – Character Embedding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Meta Bagging Decision Trees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81.48%</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273887476"/>
                  </a:ext>
                </a:extLst>
              </a:tr>
              <a:tr h="227753">
                <a:tc>
                  <a:txBody>
                    <a:bodyPr/>
                    <a:lstStyle/>
                    <a:p>
                      <a:pP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Stemming</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TF-IDF – Character Embedding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Gradient Boosting Classifier</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80.56%</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290177464"/>
                  </a:ext>
                </a:extLst>
              </a:tr>
              <a:tr h="227753">
                <a:tc>
                  <a:txBody>
                    <a:bodyPr/>
                    <a:lstStyle/>
                    <a:p>
                      <a:pP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Lemmatization</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Bag of Words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Extreme Gradient Boosting</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80.56%</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221159936"/>
                  </a:ext>
                </a:extLst>
              </a:tr>
              <a:tr h="227753">
                <a:tc>
                  <a:txBody>
                    <a:bodyPr/>
                    <a:lstStyle/>
                    <a:p>
                      <a:pP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Lemmatization</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Bag of Words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Meta Bagging Decision Trees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80.56%</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535" marR="43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92981497"/>
                  </a:ext>
                </a:extLst>
              </a:tr>
            </a:tbl>
          </a:graphicData>
        </a:graphic>
      </p:graphicFrame>
    </p:spTree>
    <p:extLst>
      <p:ext uri="{BB962C8B-B14F-4D97-AF65-F5344CB8AC3E}">
        <p14:creationId xmlns:p14="http://schemas.microsoft.com/office/powerpoint/2010/main" val="2595604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Double Wave 2"/>
          <p:cNvSpPr/>
          <p:nvPr/>
        </p:nvSpPr>
        <p:spPr>
          <a:xfrm>
            <a:off x="3296307" y="174741"/>
            <a:ext cx="1188976" cy="350780"/>
          </a:xfrm>
          <a:prstGeom prst="doubleWav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solidFill>
                  <a:schemeClr val="tx1"/>
                </a:solidFill>
              </a:rPr>
              <a:t>Corpus</a:t>
            </a:r>
            <a:endParaRPr lang="en-GB" sz="900" dirty="0">
              <a:solidFill>
                <a:schemeClr val="tx1"/>
              </a:solidFill>
            </a:endParaRPr>
          </a:p>
        </p:txBody>
      </p:sp>
      <p:sp>
        <p:nvSpPr>
          <p:cNvPr id="7" name="Rounded Rectangle 6"/>
          <p:cNvSpPr/>
          <p:nvPr/>
        </p:nvSpPr>
        <p:spPr>
          <a:xfrm>
            <a:off x="3296307" y="827692"/>
            <a:ext cx="1190293" cy="68448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solidFill>
                  <a:schemeClr val="tx1"/>
                </a:solidFill>
              </a:rPr>
              <a:t>Clean Data</a:t>
            </a:r>
          </a:p>
          <a:p>
            <a:pPr algn="ctr"/>
            <a:r>
              <a:rPr lang="en-US" sz="900" dirty="0" smtClean="0">
                <a:solidFill>
                  <a:schemeClr val="tx1"/>
                </a:solidFill>
              </a:rPr>
              <a:t>(</a:t>
            </a:r>
            <a:r>
              <a:rPr lang="en-US" sz="700" dirty="0" smtClean="0">
                <a:solidFill>
                  <a:schemeClr val="tx1"/>
                </a:solidFill>
              </a:rPr>
              <a:t>punctuations</a:t>
            </a:r>
            <a:r>
              <a:rPr lang="en-US" sz="700" dirty="0">
                <a:solidFill>
                  <a:schemeClr val="tx1"/>
                </a:solidFill>
              </a:rPr>
              <a:t>, </a:t>
            </a:r>
            <a:r>
              <a:rPr lang="en-US" sz="700" dirty="0" smtClean="0">
                <a:solidFill>
                  <a:schemeClr val="tx1"/>
                </a:solidFill>
              </a:rPr>
              <a:t>apostrophes,  lower case</a:t>
            </a:r>
            <a:r>
              <a:rPr lang="en-US" sz="900" dirty="0" smtClean="0">
                <a:solidFill>
                  <a:schemeClr val="tx1"/>
                </a:solidFill>
              </a:rPr>
              <a:t>)</a:t>
            </a:r>
            <a:endParaRPr lang="en-GB" sz="900" dirty="0">
              <a:solidFill>
                <a:schemeClr val="tx1"/>
              </a:solidFill>
            </a:endParaRPr>
          </a:p>
        </p:txBody>
      </p:sp>
      <p:sp>
        <p:nvSpPr>
          <p:cNvPr id="11" name="Rounded Rectangle 10"/>
          <p:cNvSpPr/>
          <p:nvPr/>
        </p:nvSpPr>
        <p:spPr>
          <a:xfrm>
            <a:off x="3337032" y="1763770"/>
            <a:ext cx="1116721" cy="48150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solidFill>
                  <a:schemeClr val="tx1"/>
                </a:solidFill>
              </a:rPr>
              <a:t>Word Tokenize &amp; Remove stop words</a:t>
            </a:r>
            <a:endParaRPr lang="en-GB" sz="900" dirty="0">
              <a:solidFill>
                <a:schemeClr val="tx1"/>
              </a:solidFill>
            </a:endParaRPr>
          </a:p>
        </p:txBody>
      </p:sp>
      <p:sp>
        <p:nvSpPr>
          <p:cNvPr id="17" name="Rounded Rectangle 16"/>
          <p:cNvSpPr/>
          <p:nvPr/>
        </p:nvSpPr>
        <p:spPr>
          <a:xfrm>
            <a:off x="2238703" y="2385199"/>
            <a:ext cx="969573" cy="31071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solidFill>
                  <a:schemeClr val="tx1"/>
                </a:solidFill>
              </a:rPr>
              <a:t>Stemming</a:t>
            </a:r>
            <a:endParaRPr lang="en-GB" sz="900" dirty="0">
              <a:solidFill>
                <a:schemeClr val="tx1"/>
              </a:solidFill>
            </a:endParaRPr>
          </a:p>
        </p:txBody>
      </p:sp>
      <p:sp>
        <p:nvSpPr>
          <p:cNvPr id="19" name="Rounded Rectangle 18"/>
          <p:cNvSpPr/>
          <p:nvPr/>
        </p:nvSpPr>
        <p:spPr>
          <a:xfrm>
            <a:off x="4968760" y="2411482"/>
            <a:ext cx="990605" cy="31071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solidFill>
                  <a:schemeClr val="tx1"/>
                </a:solidFill>
              </a:rPr>
              <a:t>Lemmatization</a:t>
            </a:r>
            <a:endParaRPr lang="en-GB" sz="900" dirty="0">
              <a:solidFill>
                <a:schemeClr val="tx1"/>
              </a:solidFill>
            </a:endParaRPr>
          </a:p>
        </p:txBody>
      </p:sp>
      <p:sp>
        <p:nvSpPr>
          <p:cNvPr id="32" name="Rounded Rectangle 31"/>
          <p:cNvSpPr/>
          <p:nvPr/>
        </p:nvSpPr>
        <p:spPr>
          <a:xfrm>
            <a:off x="4217270" y="3124203"/>
            <a:ext cx="814552" cy="3153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solidFill>
                  <a:schemeClr val="tx1"/>
                </a:solidFill>
              </a:rPr>
              <a:t>Bag of Words</a:t>
            </a:r>
            <a:endParaRPr lang="en-GB" sz="700" dirty="0">
              <a:solidFill>
                <a:schemeClr val="tx1"/>
              </a:solidFill>
            </a:endParaRPr>
          </a:p>
        </p:txBody>
      </p:sp>
      <p:sp>
        <p:nvSpPr>
          <p:cNvPr id="35" name="Rounded Rectangle 34"/>
          <p:cNvSpPr/>
          <p:nvPr/>
        </p:nvSpPr>
        <p:spPr>
          <a:xfrm>
            <a:off x="5109334" y="3113683"/>
            <a:ext cx="723907" cy="54391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solidFill>
                  <a:schemeClr val="tx1"/>
                </a:solidFill>
              </a:rPr>
              <a:t>TF-IDF Character Level</a:t>
            </a:r>
            <a:endParaRPr lang="en-GB" sz="700" dirty="0">
              <a:solidFill>
                <a:schemeClr val="tx1"/>
              </a:solidFill>
            </a:endParaRPr>
          </a:p>
        </p:txBody>
      </p:sp>
      <p:sp>
        <p:nvSpPr>
          <p:cNvPr id="37" name="Rounded Rectangle 36"/>
          <p:cNvSpPr/>
          <p:nvPr/>
        </p:nvSpPr>
        <p:spPr>
          <a:xfrm>
            <a:off x="5947533" y="3092663"/>
            <a:ext cx="1031337" cy="32581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solidFill>
                  <a:schemeClr val="tx1"/>
                </a:solidFill>
              </a:rPr>
              <a:t>Word2Vec CBOW Word Averaging</a:t>
            </a:r>
            <a:endParaRPr lang="en-GB" sz="700" dirty="0">
              <a:solidFill>
                <a:schemeClr val="tx1"/>
              </a:solidFill>
            </a:endParaRPr>
          </a:p>
        </p:txBody>
      </p:sp>
      <p:sp>
        <p:nvSpPr>
          <p:cNvPr id="44" name="Rounded Rectangle 43"/>
          <p:cNvSpPr/>
          <p:nvPr/>
        </p:nvSpPr>
        <p:spPr>
          <a:xfrm>
            <a:off x="1383416" y="3082151"/>
            <a:ext cx="814552" cy="3153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solidFill>
                  <a:schemeClr val="tx1"/>
                </a:solidFill>
              </a:rPr>
              <a:t>Bag of Words</a:t>
            </a:r>
            <a:endParaRPr lang="en-GB" sz="700" dirty="0">
              <a:solidFill>
                <a:schemeClr val="tx1"/>
              </a:solidFill>
            </a:endParaRPr>
          </a:p>
        </p:txBody>
      </p:sp>
      <p:sp>
        <p:nvSpPr>
          <p:cNvPr id="46" name="Rounded Rectangle 45"/>
          <p:cNvSpPr/>
          <p:nvPr/>
        </p:nvSpPr>
        <p:spPr>
          <a:xfrm>
            <a:off x="2395708" y="3082151"/>
            <a:ext cx="666076" cy="50187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solidFill>
                  <a:schemeClr val="tx1"/>
                </a:solidFill>
              </a:rPr>
              <a:t>TF-IDF Character Level</a:t>
            </a:r>
            <a:endParaRPr lang="en-GB" sz="700" dirty="0">
              <a:solidFill>
                <a:schemeClr val="tx1"/>
              </a:solidFill>
            </a:endParaRPr>
          </a:p>
        </p:txBody>
      </p:sp>
      <p:sp>
        <p:nvSpPr>
          <p:cNvPr id="48" name="Rounded Rectangle 47"/>
          <p:cNvSpPr/>
          <p:nvPr/>
        </p:nvSpPr>
        <p:spPr>
          <a:xfrm>
            <a:off x="3194468" y="3097915"/>
            <a:ext cx="814552" cy="3153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solidFill>
                  <a:schemeClr val="tx1"/>
                </a:solidFill>
              </a:rPr>
              <a:t>TF-IDF Word Level</a:t>
            </a:r>
            <a:endParaRPr lang="en-GB" sz="700" dirty="0">
              <a:solidFill>
                <a:schemeClr val="tx1"/>
              </a:solidFill>
            </a:endParaRPr>
          </a:p>
        </p:txBody>
      </p:sp>
      <p:cxnSp>
        <p:nvCxnSpPr>
          <p:cNvPr id="5" name="Straight Arrow Connector 4"/>
          <p:cNvCxnSpPr>
            <a:stCxn id="3" idx="2"/>
            <a:endCxn id="7" idx="0"/>
          </p:cNvCxnSpPr>
          <p:nvPr/>
        </p:nvCxnSpPr>
        <p:spPr>
          <a:xfrm>
            <a:off x="3890795" y="503597"/>
            <a:ext cx="659" cy="324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7" idx="2"/>
            <a:endCxn id="11" idx="0"/>
          </p:cNvCxnSpPr>
          <p:nvPr/>
        </p:nvCxnSpPr>
        <p:spPr>
          <a:xfrm>
            <a:off x="3891454" y="1512178"/>
            <a:ext cx="3939" cy="2515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1" idx="1"/>
            <a:endCxn id="17" idx="0"/>
          </p:cNvCxnSpPr>
          <p:nvPr/>
        </p:nvCxnSpPr>
        <p:spPr>
          <a:xfrm rot="10800000" flipV="1">
            <a:off x="2723490" y="2004523"/>
            <a:ext cx="613542" cy="38067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1" idx="3"/>
            <a:endCxn id="19" idx="0"/>
          </p:cNvCxnSpPr>
          <p:nvPr/>
        </p:nvCxnSpPr>
        <p:spPr>
          <a:xfrm>
            <a:off x="4453753" y="2004524"/>
            <a:ext cx="1010310" cy="40695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7" idx="1"/>
            <a:endCxn id="44" idx="0"/>
          </p:cNvCxnSpPr>
          <p:nvPr/>
        </p:nvCxnSpPr>
        <p:spPr>
          <a:xfrm rot="10800000" flipV="1">
            <a:off x="1790693" y="2540555"/>
            <a:ext cx="448011" cy="54159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7" idx="3"/>
            <a:endCxn id="48" idx="0"/>
          </p:cNvCxnSpPr>
          <p:nvPr/>
        </p:nvCxnSpPr>
        <p:spPr>
          <a:xfrm>
            <a:off x="3208276" y="2540555"/>
            <a:ext cx="393468" cy="55736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7" idx="2"/>
            <a:endCxn id="46" idx="0"/>
          </p:cNvCxnSpPr>
          <p:nvPr/>
        </p:nvCxnSpPr>
        <p:spPr>
          <a:xfrm>
            <a:off x="2723490" y="2695911"/>
            <a:ext cx="5256" cy="386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9" idx="1"/>
            <a:endCxn id="32" idx="0"/>
          </p:cNvCxnSpPr>
          <p:nvPr/>
        </p:nvCxnSpPr>
        <p:spPr>
          <a:xfrm rot="10800000" flipV="1">
            <a:off x="4624546" y="2566837"/>
            <a:ext cx="344214" cy="55736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9" idx="3"/>
            <a:endCxn id="37" idx="0"/>
          </p:cNvCxnSpPr>
          <p:nvPr/>
        </p:nvCxnSpPr>
        <p:spPr>
          <a:xfrm>
            <a:off x="5959365" y="2566838"/>
            <a:ext cx="503837" cy="52582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9" idx="2"/>
            <a:endCxn id="35" idx="0"/>
          </p:cNvCxnSpPr>
          <p:nvPr/>
        </p:nvCxnSpPr>
        <p:spPr>
          <a:xfrm>
            <a:off x="5464063" y="2722194"/>
            <a:ext cx="7225" cy="3914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1343670" y="4234336"/>
            <a:ext cx="856606" cy="5636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Extreme Gradient Boosting</a:t>
            </a:r>
          </a:p>
        </p:txBody>
      </p:sp>
      <p:sp>
        <p:nvSpPr>
          <p:cNvPr id="74" name="Rectangle 73"/>
          <p:cNvSpPr/>
          <p:nvPr/>
        </p:nvSpPr>
        <p:spPr>
          <a:xfrm>
            <a:off x="2256777" y="4250100"/>
            <a:ext cx="887459" cy="5478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Gradient Boosting Classifier</a:t>
            </a:r>
          </a:p>
        </p:txBody>
      </p:sp>
      <p:sp>
        <p:nvSpPr>
          <p:cNvPr id="75" name="Rectangle 74"/>
          <p:cNvSpPr/>
          <p:nvPr/>
        </p:nvSpPr>
        <p:spPr>
          <a:xfrm>
            <a:off x="3224729" y="4250100"/>
            <a:ext cx="821753" cy="5478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Meta Bagging Decision Trees</a:t>
            </a:r>
          </a:p>
        </p:txBody>
      </p:sp>
      <p:sp>
        <p:nvSpPr>
          <p:cNvPr id="76" name="Rectangle 75"/>
          <p:cNvSpPr/>
          <p:nvPr/>
        </p:nvSpPr>
        <p:spPr>
          <a:xfrm>
            <a:off x="4365382" y="4239594"/>
            <a:ext cx="856606" cy="5636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Extreme Gradient Boosting</a:t>
            </a:r>
          </a:p>
        </p:txBody>
      </p:sp>
      <p:sp>
        <p:nvSpPr>
          <p:cNvPr id="77" name="Rectangle 76"/>
          <p:cNvSpPr/>
          <p:nvPr/>
        </p:nvSpPr>
        <p:spPr>
          <a:xfrm>
            <a:off x="5278489" y="4255358"/>
            <a:ext cx="887459" cy="5478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Gradient Boosting Classifier</a:t>
            </a:r>
          </a:p>
        </p:txBody>
      </p:sp>
      <p:sp>
        <p:nvSpPr>
          <p:cNvPr id="78" name="Rectangle 77"/>
          <p:cNvSpPr/>
          <p:nvPr/>
        </p:nvSpPr>
        <p:spPr>
          <a:xfrm>
            <a:off x="6246441" y="4255358"/>
            <a:ext cx="821753" cy="5478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Meta Bagging Decision Trees</a:t>
            </a:r>
          </a:p>
        </p:txBody>
      </p:sp>
      <p:cxnSp>
        <p:nvCxnSpPr>
          <p:cNvPr id="80" name="Straight Arrow Connector 79"/>
          <p:cNvCxnSpPr>
            <a:stCxn id="48" idx="2"/>
            <a:endCxn id="73" idx="0"/>
          </p:cNvCxnSpPr>
          <p:nvPr/>
        </p:nvCxnSpPr>
        <p:spPr>
          <a:xfrm flipH="1">
            <a:off x="1771973" y="3413226"/>
            <a:ext cx="1829771" cy="8211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46" idx="2"/>
            <a:endCxn id="73" idx="0"/>
          </p:cNvCxnSpPr>
          <p:nvPr/>
        </p:nvCxnSpPr>
        <p:spPr>
          <a:xfrm flipH="1">
            <a:off x="1771973" y="3584028"/>
            <a:ext cx="956773" cy="6503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44" idx="2"/>
            <a:endCxn id="74" idx="0"/>
          </p:cNvCxnSpPr>
          <p:nvPr/>
        </p:nvCxnSpPr>
        <p:spPr>
          <a:xfrm>
            <a:off x="1790692" y="3397462"/>
            <a:ext cx="909815" cy="852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46" idx="2"/>
            <a:endCxn id="74" idx="0"/>
          </p:cNvCxnSpPr>
          <p:nvPr/>
        </p:nvCxnSpPr>
        <p:spPr>
          <a:xfrm flipH="1">
            <a:off x="2700507" y="3584028"/>
            <a:ext cx="28239" cy="666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44" idx="2"/>
            <a:endCxn id="75" idx="0"/>
          </p:cNvCxnSpPr>
          <p:nvPr/>
        </p:nvCxnSpPr>
        <p:spPr>
          <a:xfrm>
            <a:off x="1790692" y="3397462"/>
            <a:ext cx="1844914" cy="852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46" idx="2"/>
            <a:endCxn id="75" idx="0"/>
          </p:cNvCxnSpPr>
          <p:nvPr/>
        </p:nvCxnSpPr>
        <p:spPr>
          <a:xfrm>
            <a:off x="2728746" y="3584028"/>
            <a:ext cx="906860" cy="666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48" idx="2"/>
            <a:endCxn id="75" idx="0"/>
          </p:cNvCxnSpPr>
          <p:nvPr/>
        </p:nvCxnSpPr>
        <p:spPr>
          <a:xfrm>
            <a:off x="3601744" y="3413226"/>
            <a:ext cx="33862" cy="8368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32" idx="2"/>
            <a:endCxn id="76" idx="0"/>
          </p:cNvCxnSpPr>
          <p:nvPr/>
        </p:nvCxnSpPr>
        <p:spPr>
          <a:xfrm>
            <a:off x="4624546" y="3439514"/>
            <a:ext cx="169139" cy="800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35" idx="2"/>
            <a:endCxn id="76" idx="0"/>
          </p:cNvCxnSpPr>
          <p:nvPr/>
        </p:nvCxnSpPr>
        <p:spPr>
          <a:xfrm flipH="1">
            <a:off x="4793685" y="3657600"/>
            <a:ext cx="677603" cy="5819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37" idx="2"/>
            <a:endCxn id="76" idx="0"/>
          </p:cNvCxnSpPr>
          <p:nvPr/>
        </p:nvCxnSpPr>
        <p:spPr>
          <a:xfrm flipH="1">
            <a:off x="4793685" y="3418482"/>
            <a:ext cx="1669517" cy="8211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5" idx="2"/>
            <a:endCxn id="77" idx="0"/>
          </p:cNvCxnSpPr>
          <p:nvPr/>
        </p:nvCxnSpPr>
        <p:spPr>
          <a:xfrm>
            <a:off x="5471288" y="3657600"/>
            <a:ext cx="250931" cy="5977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7" idx="2"/>
            <a:endCxn id="77" idx="0"/>
          </p:cNvCxnSpPr>
          <p:nvPr/>
        </p:nvCxnSpPr>
        <p:spPr>
          <a:xfrm flipH="1">
            <a:off x="5722219" y="3418482"/>
            <a:ext cx="740983" cy="8368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32" idx="2"/>
            <a:endCxn id="78" idx="0"/>
          </p:cNvCxnSpPr>
          <p:nvPr/>
        </p:nvCxnSpPr>
        <p:spPr>
          <a:xfrm>
            <a:off x="4624546" y="3439514"/>
            <a:ext cx="2032772" cy="8158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35" idx="2"/>
            <a:endCxn id="78" idx="0"/>
          </p:cNvCxnSpPr>
          <p:nvPr/>
        </p:nvCxnSpPr>
        <p:spPr>
          <a:xfrm>
            <a:off x="5471288" y="3657600"/>
            <a:ext cx="1186030" cy="5977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Google Shape;60;p14"/>
          <p:cNvSpPr txBox="1">
            <a:spLocks noGrp="1"/>
          </p:cNvSpPr>
          <p:nvPr>
            <p:ph type="title"/>
          </p:nvPr>
        </p:nvSpPr>
        <p:spPr>
          <a:xfrm>
            <a:off x="311700" y="2137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Conclusion</a:t>
            </a:r>
            <a:endParaRPr dirty="0"/>
          </a:p>
        </p:txBody>
      </p:sp>
      <p:sp>
        <p:nvSpPr>
          <p:cNvPr id="45" name="TextBox 44"/>
          <p:cNvSpPr txBox="1"/>
          <p:nvPr/>
        </p:nvSpPr>
        <p:spPr>
          <a:xfrm>
            <a:off x="218086" y="847032"/>
            <a:ext cx="2648607" cy="1200329"/>
          </a:xfrm>
          <a:prstGeom prst="rect">
            <a:avLst/>
          </a:prstGeom>
          <a:noFill/>
        </p:spPr>
        <p:txBody>
          <a:bodyPr wrap="square" rtlCol="0">
            <a:spAutoFit/>
          </a:bodyPr>
          <a:lstStyle/>
          <a:p>
            <a:r>
              <a:rPr lang="en-US" sz="1200" dirty="0"/>
              <a:t>Extreme Gradient Boosting and  Meta Bagging Decision Trees have produced better results with the data sets of Word2Vec CBOW, Bag of words and TF-IDF word level </a:t>
            </a:r>
            <a:r>
              <a:rPr lang="en-US" sz="1200" dirty="0" smtClean="0"/>
              <a:t>Embeddings. </a:t>
            </a:r>
            <a:endParaRPr lang="en-GB" sz="1200" dirty="0"/>
          </a:p>
        </p:txBody>
      </p:sp>
      <p:sp>
        <p:nvSpPr>
          <p:cNvPr id="2" name="TextBox 1"/>
          <p:cNvSpPr txBox="1"/>
          <p:nvPr/>
        </p:nvSpPr>
        <p:spPr>
          <a:xfrm>
            <a:off x="6048704" y="847032"/>
            <a:ext cx="2412124" cy="830997"/>
          </a:xfrm>
          <a:prstGeom prst="rect">
            <a:avLst/>
          </a:prstGeom>
          <a:noFill/>
        </p:spPr>
        <p:txBody>
          <a:bodyPr wrap="square" rtlCol="0">
            <a:spAutoFit/>
          </a:bodyPr>
          <a:lstStyle/>
          <a:p>
            <a:r>
              <a:rPr lang="en-US" sz="1200" dirty="0"/>
              <a:t>The optimal process flow from cleaning data to modelling is proposed to conclude the research</a:t>
            </a:r>
            <a:r>
              <a:rPr lang="en-US" sz="1200" dirty="0" smtClean="0"/>
              <a:t>.</a:t>
            </a:r>
            <a:endParaRPr lang="en-GB" sz="1200" dirty="0"/>
          </a:p>
        </p:txBody>
      </p:sp>
    </p:spTree>
    <p:extLst>
      <p:ext uri="{BB962C8B-B14F-4D97-AF65-F5344CB8AC3E}">
        <p14:creationId xmlns:p14="http://schemas.microsoft.com/office/powerpoint/2010/main" val="13638860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43" name="Google Shape;60;p14"/>
          <p:cNvSpPr txBox="1">
            <a:spLocks noGrp="1"/>
          </p:cNvSpPr>
          <p:nvPr>
            <p:ph type="title"/>
          </p:nvPr>
        </p:nvSpPr>
        <p:spPr>
          <a:xfrm>
            <a:off x="311700" y="2137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Future Work</a:t>
            </a:r>
            <a:endParaRPr dirty="0"/>
          </a:p>
        </p:txBody>
      </p:sp>
      <p:sp>
        <p:nvSpPr>
          <p:cNvPr id="4" name="TextBox 3"/>
          <p:cNvSpPr txBox="1"/>
          <p:nvPr/>
        </p:nvSpPr>
        <p:spPr>
          <a:xfrm>
            <a:off x="409903" y="882869"/>
            <a:ext cx="8166538" cy="1815882"/>
          </a:xfrm>
          <a:prstGeom prst="rect">
            <a:avLst/>
          </a:prstGeom>
          <a:noFill/>
        </p:spPr>
        <p:txBody>
          <a:bodyPr wrap="square" rtlCol="0">
            <a:spAutoFit/>
          </a:bodyPr>
          <a:lstStyle/>
          <a:p>
            <a:r>
              <a:rPr lang="en-GB" dirty="0"/>
              <a:t>This research was limited to classifying text across two human values. </a:t>
            </a:r>
            <a:endParaRPr lang="en-GB" dirty="0" smtClean="0"/>
          </a:p>
          <a:p>
            <a:endParaRPr lang="en-GB" dirty="0" smtClean="0"/>
          </a:p>
          <a:p>
            <a:r>
              <a:rPr lang="en-GB" dirty="0" smtClean="0"/>
              <a:t>There </a:t>
            </a:r>
            <a:r>
              <a:rPr lang="en-GB" dirty="0"/>
              <a:t>is abundant scope to explore text classification under all of five human values as defined by Orator. </a:t>
            </a:r>
            <a:endParaRPr lang="en-GB" dirty="0" smtClean="0"/>
          </a:p>
          <a:p>
            <a:endParaRPr lang="en-GB" dirty="0"/>
          </a:p>
          <a:p>
            <a:r>
              <a:rPr lang="en-GB" dirty="0" smtClean="0"/>
              <a:t>Deep </a:t>
            </a:r>
            <a:r>
              <a:rPr lang="en-GB" dirty="0"/>
              <a:t>learning techniques, Bidirectional Encoder Representations from Transformers (BERT)  can be explored towards multi text classification of human values and further improve f1-score accuracy.</a:t>
            </a:r>
          </a:p>
          <a:p>
            <a:endParaRPr lang="en-GB" dirty="0"/>
          </a:p>
        </p:txBody>
      </p:sp>
    </p:spTree>
    <p:extLst>
      <p:ext uri="{BB962C8B-B14F-4D97-AF65-F5344CB8AC3E}">
        <p14:creationId xmlns:p14="http://schemas.microsoft.com/office/powerpoint/2010/main" val="27666147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43" name="Google Shape;60;p14"/>
          <p:cNvSpPr txBox="1">
            <a:spLocks noGrp="1"/>
          </p:cNvSpPr>
          <p:nvPr>
            <p:ph type="title"/>
          </p:nvPr>
        </p:nvSpPr>
        <p:spPr>
          <a:xfrm>
            <a:off x="3265106" y="2168722"/>
            <a:ext cx="231588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Thank You</a:t>
            </a:r>
            <a:endParaRPr dirty="0"/>
          </a:p>
        </p:txBody>
      </p:sp>
    </p:spTree>
    <p:extLst>
      <p:ext uri="{BB962C8B-B14F-4D97-AF65-F5344CB8AC3E}">
        <p14:creationId xmlns:p14="http://schemas.microsoft.com/office/powerpoint/2010/main" val="3572239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37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Agenda</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3" name="Text Placeholder 2"/>
          <p:cNvSpPr>
            <a:spLocks noGrp="1"/>
          </p:cNvSpPr>
          <p:nvPr>
            <p:ph type="body" idx="1"/>
          </p:nvPr>
        </p:nvSpPr>
        <p:spPr/>
        <p:txBody>
          <a:bodyPr/>
          <a:lstStyle/>
          <a:p>
            <a:r>
              <a:rPr lang="en-GB" dirty="0" smtClean="0"/>
              <a:t>Introduction /  Background</a:t>
            </a:r>
          </a:p>
          <a:p>
            <a:r>
              <a:rPr lang="en-GB" dirty="0" smtClean="0"/>
              <a:t>Literature Review</a:t>
            </a:r>
          </a:p>
          <a:p>
            <a:r>
              <a:rPr lang="en-GB" dirty="0" smtClean="0"/>
              <a:t>Problem Statement</a:t>
            </a:r>
          </a:p>
          <a:p>
            <a:r>
              <a:rPr lang="en-GB" dirty="0" smtClean="0"/>
              <a:t>Methodology</a:t>
            </a:r>
          </a:p>
          <a:p>
            <a:r>
              <a:rPr lang="en-GB" dirty="0" smtClean="0"/>
              <a:t>Results &amp; Discussion</a:t>
            </a:r>
          </a:p>
          <a:p>
            <a:r>
              <a:rPr lang="en-GB" dirty="0" smtClean="0"/>
              <a:t>Conclusion &amp; Future work</a:t>
            </a:r>
            <a:endParaRPr lang="en-GB" dirty="0"/>
          </a:p>
        </p:txBody>
      </p:sp>
    </p:spTree>
    <p:extLst>
      <p:ext uri="{BB962C8B-B14F-4D97-AF65-F5344CB8AC3E}">
        <p14:creationId xmlns:p14="http://schemas.microsoft.com/office/powerpoint/2010/main" val="3737368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37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Introduction / Background</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4" name="TextBox 3"/>
          <p:cNvSpPr txBox="1"/>
          <p:nvPr/>
        </p:nvSpPr>
        <p:spPr>
          <a:xfrm>
            <a:off x="462454" y="1292772"/>
            <a:ext cx="2932387" cy="3447098"/>
          </a:xfrm>
          <a:prstGeom prst="rect">
            <a:avLst/>
          </a:prstGeom>
          <a:noFill/>
        </p:spPr>
        <p:txBody>
          <a:bodyPr wrap="square" rtlCol="0">
            <a:spAutoFit/>
          </a:bodyPr>
          <a:lstStyle/>
          <a:p>
            <a:r>
              <a:rPr lang="en-US" b="1" dirty="0" smtClean="0"/>
              <a:t>Introduction</a:t>
            </a:r>
          </a:p>
          <a:p>
            <a:r>
              <a:rPr lang="en-US" sz="1200" dirty="0" smtClean="0"/>
              <a:t>Assigning </a:t>
            </a:r>
            <a:r>
              <a:rPr lang="en-US" sz="1200" dirty="0"/>
              <a:t>specific text labels according to sentiment or content of the text, this process is known as Text </a:t>
            </a:r>
            <a:r>
              <a:rPr lang="en-US" sz="1200" dirty="0" smtClean="0"/>
              <a:t>Classification. </a:t>
            </a:r>
            <a:r>
              <a:rPr lang="en-US" sz="1200" dirty="0"/>
              <a:t>There has been no interest in Text Classification based on one individual’s literature according to the text labels definitions defined by that individual. Human Emotions stem from H</a:t>
            </a:r>
            <a:r>
              <a:rPr lang="en-GB" sz="1200" dirty="0"/>
              <a:t>u</a:t>
            </a:r>
            <a:r>
              <a:rPr lang="en-US" sz="1200" dirty="0"/>
              <a:t>man psyche guided by Human Values, which act as the core of Human Existence. This research is focused at finding the workflow and right classifier to classify discourses of Sri Sathya Sai Baba across two human values namely, love and right conduct, being true to the definitions of the human values as defined by Baba during His lifetime</a:t>
            </a:r>
            <a:endParaRPr lang="en-GB" dirty="0"/>
          </a:p>
        </p:txBody>
      </p:sp>
      <p:sp>
        <p:nvSpPr>
          <p:cNvPr id="7" name="TextBox 6"/>
          <p:cNvSpPr txBox="1"/>
          <p:nvPr/>
        </p:nvSpPr>
        <p:spPr>
          <a:xfrm>
            <a:off x="3778467" y="1493752"/>
            <a:ext cx="5242691" cy="1231106"/>
          </a:xfrm>
          <a:prstGeom prst="rect">
            <a:avLst/>
          </a:prstGeom>
          <a:noFill/>
        </p:spPr>
        <p:txBody>
          <a:bodyPr wrap="square" rtlCol="0">
            <a:spAutoFit/>
          </a:bodyPr>
          <a:lstStyle/>
          <a:p>
            <a:r>
              <a:rPr lang="en-US" b="1" dirty="0" smtClean="0"/>
              <a:t>Significance</a:t>
            </a:r>
          </a:p>
          <a:p>
            <a:r>
              <a:rPr lang="en-US" sz="1200" dirty="0"/>
              <a:t>The importance of this research work is high as there has been no interest in Text Classification based on one individual’s literature according to the text labels definitions defined by that individual. The techniques and work flow can be extended to a corpus of a specific individual for custom text classification where a generic text classification does not yield right results.</a:t>
            </a:r>
            <a:endParaRPr lang="en-GB" sz="1200" dirty="0"/>
          </a:p>
        </p:txBody>
      </p:sp>
      <p:sp>
        <p:nvSpPr>
          <p:cNvPr id="8" name="TextBox 7"/>
          <p:cNvSpPr txBox="1"/>
          <p:nvPr/>
        </p:nvSpPr>
        <p:spPr>
          <a:xfrm>
            <a:off x="3778467" y="3051172"/>
            <a:ext cx="5053833" cy="1231106"/>
          </a:xfrm>
          <a:prstGeom prst="rect">
            <a:avLst/>
          </a:prstGeom>
          <a:noFill/>
        </p:spPr>
        <p:txBody>
          <a:bodyPr wrap="square" rtlCol="0">
            <a:spAutoFit/>
          </a:bodyPr>
          <a:lstStyle/>
          <a:p>
            <a:r>
              <a:rPr lang="en-US" b="1" dirty="0" smtClean="0"/>
              <a:t>Motivation</a:t>
            </a:r>
          </a:p>
          <a:p>
            <a:r>
              <a:rPr lang="en-US" sz="1200" dirty="0" smtClean="0"/>
              <a:t>Bhagawan </a:t>
            </a:r>
            <a:r>
              <a:rPr lang="en-US" sz="1200" dirty="0"/>
              <a:t>Sri Sathya Sai Baba has been an influential figure in my life through His teachings and the foundation of those teachings are the Five Human Values, namely TRUTH, RIGHT CONDUCT, PEACE, LOVE and NON-VOILENCE. A complete harmony can only be achieved by adhering to all five human values. </a:t>
            </a:r>
            <a:r>
              <a:rPr lang="en-US" sz="1200" dirty="0" smtClean="0"/>
              <a:t>.</a:t>
            </a:r>
            <a:endParaRPr lang="en-GB" sz="1200" dirty="0"/>
          </a:p>
        </p:txBody>
      </p:sp>
    </p:spTree>
    <p:extLst>
      <p:ext uri="{BB962C8B-B14F-4D97-AF65-F5344CB8AC3E}">
        <p14:creationId xmlns:p14="http://schemas.microsoft.com/office/powerpoint/2010/main" val="1361306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37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Literature Review</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4" name="TextBox 3"/>
          <p:cNvSpPr txBox="1"/>
          <p:nvPr/>
        </p:nvSpPr>
        <p:spPr>
          <a:xfrm>
            <a:off x="311700" y="1114097"/>
            <a:ext cx="8198070" cy="830997"/>
          </a:xfrm>
          <a:prstGeom prst="rect">
            <a:avLst/>
          </a:prstGeom>
          <a:noFill/>
        </p:spPr>
        <p:txBody>
          <a:bodyPr wrap="square" rtlCol="0">
            <a:spAutoFit/>
          </a:bodyPr>
          <a:lstStyle/>
          <a:p>
            <a:r>
              <a:rPr lang="en-US" sz="1200" dirty="0"/>
              <a:t>Although there is no work to classify text based on one individual’s literature according to the text labels definitions defined by that individual, several pieces of research is carried out on text classification, dimensionality reduction techniques on principal component analysis,  Uniform Manifold Approximation and Projection, encoding and using machine learning algorithms in text classification</a:t>
            </a:r>
            <a:endParaRPr lang="en-GB" sz="1200" dirty="0"/>
          </a:p>
        </p:txBody>
      </p:sp>
      <p:sp>
        <p:nvSpPr>
          <p:cNvPr id="9" name="TextBox 8"/>
          <p:cNvSpPr txBox="1"/>
          <p:nvPr/>
        </p:nvSpPr>
        <p:spPr>
          <a:xfrm>
            <a:off x="311700" y="2272693"/>
            <a:ext cx="8198070" cy="2123658"/>
          </a:xfrm>
          <a:prstGeom prst="rect">
            <a:avLst/>
          </a:prstGeom>
          <a:noFill/>
        </p:spPr>
        <p:txBody>
          <a:bodyPr wrap="square" rtlCol="0">
            <a:spAutoFit/>
          </a:bodyPr>
          <a:lstStyle/>
          <a:p>
            <a:r>
              <a:rPr lang="en-US" sz="1200" b="1" dirty="0" smtClean="0"/>
              <a:t>Special Mention</a:t>
            </a:r>
          </a:p>
          <a:p>
            <a:endParaRPr lang="en-US" sz="1200" dirty="0" smtClean="0"/>
          </a:p>
          <a:p>
            <a:pPr marL="228600" indent="-228600">
              <a:buAutoNum type="alphaLcParenR"/>
            </a:pPr>
            <a:r>
              <a:rPr lang="en-GB" sz="1200" dirty="0" err="1" smtClean="0"/>
              <a:t>Kowsari</a:t>
            </a:r>
            <a:r>
              <a:rPr lang="en-GB" sz="1200" dirty="0"/>
              <a:t>, Kamran and </a:t>
            </a:r>
            <a:r>
              <a:rPr lang="en-GB" sz="1200" dirty="0" err="1"/>
              <a:t>Jafari</a:t>
            </a:r>
            <a:r>
              <a:rPr lang="en-GB" sz="1200" dirty="0"/>
              <a:t> </a:t>
            </a:r>
            <a:r>
              <a:rPr lang="en-GB" sz="1200" dirty="0" err="1"/>
              <a:t>Meimandi</a:t>
            </a:r>
            <a:r>
              <a:rPr lang="en-GB" sz="1200" dirty="0"/>
              <a:t>, Kiana and </a:t>
            </a:r>
            <a:r>
              <a:rPr lang="en-GB" sz="1200" dirty="0" err="1"/>
              <a:t>Heidarysafa</a:t>
            </a:r>
            <a:r>
              <a:rPr lang="en-GB" sz="1200" dirty="0"/>
              <a:t>, </a:t>
            </a:r>
            <a:r>
              <a:rPr lang="en-GB" sz="1200" dirty="0" err="1"/>
              <a:t>Mojtaba</a:t>
            </a:r>
            <a:r>
              <a:rPr lang="en-GB" sz="1200" dirty="0"/>
              <a:t> and </a:t>
            </a:r>
            <a:r>
              <a:rPr lang="en-GB" sz="1200" dirty="0" err="1"/>
              <a:t>Mendu</a:t>
            </a:r>
            <a:r>
              <a:rPr lang="en-GB" sz="1200" dirty="0"/>
              <a:t>, </a:t>
            </a:r>
            <a:r>
              <a:rPr lang="en-GB" sz="1200" dirty="0" err="1"/>
              <a:t>Sanjana</a:t>
            </a:r>
            <a:r>
              <a:rPr lang="en-GB" sz="1200" dirty="0"/>
              <a:t> and Barnes, Laura E. and Brown, Donald E. (2019) Text Classification Algorithms: A Survey, Special Issue "Machine Learning on Scientific Data and Information" 23 April </a:t>
            </a:r>
            <a:r>
              <a:rPr lang="en-GB" sz="1200" dirty="0" smtClean="0"/>
              <a:t>2019</a:t>
            </a:r>
          </a:p>
          <a:p>
            <a:pPr marL="228600" indent="-228600">
              <a:buAutoNum type="alphaLcParenR"/>
            </a:pPr>
            <a:r>
              <a:rPr lang="en-US" sz="1200" dirty="0"/>
              <a:t>T. </a:t>
            </a:r>
            <a:r>
              <a:rPr lang="en-US" sz="1200" dirty="0" err="1"/>
              <a:t>Mikolov</a:t>
            </a:r>
            <a:r>
              <a:rPr lang="en-US" sz="1200" dirty="0"/>
              <a:t>, E. Grave, P. Bojanowski, C. </a:t>
            </a:r>
            <a:r>
              <a:rPr lang="en-US" sz="1200" dirty="0" err="1"/>
              <a:t>Puhrsch</a:t>
            </a:r>
            <a:r>
              <a:rPr lang="en-US" sz="1200" dirty="0"/>
              <a:t>, A. </a:t>
            </a:r>
            <a:r>
              <a:rPr lang="en-US" sz="1200" dirty="0" err="1"/>
              <a:t>Joulin</a:t>
            </a:r>
            <a:r>
              <a:rPr lang="en-US" sz="1200" dirty="0"/>
              <a:t>. Advances in Pre-Training Distributed Word @</a:t>
            </a:r>
            <a:r>
              <a:rPr lang="en-US" sz="1200" dirty="0" err="1"/>
              <a:t>inproceedings</a:t>
            </a:r>
            <a:r>
              <a:rPr lang="en-US" sz="1200" dirty="0"/>
              <a:t>{mikolov2018advances, title={Advances in Pre-Training Distributed Word Representations}, author={</a:t>
            </a:r>
            <a:r>
              <a:rPr lang="en-US" sz="1200" dirty="0" err="1"/>
              <a:t>Mikolov</a:t>
            </a:r>
            <a:r>
              <a:rPr lang="en-US" sz="1200" dirty="0"/>
              <a:t>, Tomas and Grave, Edouard and Bojanowski, Piotr and </a:t>
            </a:r>
            <a:r>
              <a:rPr lang="en-US" sz="1200" dirty="0" err="1"/>
              <a:t>Puhrsch</a:t>
            </a:r>
            <a:r>
              <a:rPr lang="en-US" sz="1200" dirty="0"/>
              <a:t>, Christian and </a:t>
            </a:r>
            <a:r>
              <a:rPr lang="en-US" sz="1200" dirty="0" err="1"/>
              <a:t>Joulin</a:t>
            </a:r>
            <a:r>
              <a:rPr lang="en-US" sz="1200" dirty="0"/>
              <a:t>, Armand}, </a:t>
            </a:r>
            <a:r>
              <a:rPr lang="en-US" sz="1200" dirty="0" err="1"/>
              <a:t>booktitle</a:t>
            </a:r>
            <a:r>
              <a:rPr lang="en-US" sz="1200" dirty="0"/>
              <a:t>={Proceedings of the International Conference on Language Resources and Evaluation (LREC 2018)}, year={2018} }</a:t>
            </a:r>
            <a:endParaRPr lang="en-GB" sz="1200" dirty="0"/>
          </a:p>
          <a:p>
            <a:pPr marL="228600" indent="-228600">
              <a:buAutoNum type="alphaLcParenR"/>
            </a:pPr>
            <a:endParaRPr lang="en-GB" sz="1200" dirty="0"/>
          </a:p>
        </p:txBody>
      </p:sp>
    </p:spTree>
    <p:extLst>
      <p:ext uri="{BB962C8B-B14F-4D97-AF65-F5344CB8AC3E}">
        <p14:creationId xmlns:p14="http://schemas.microsoft.com/office/powerpoint/2010/main" val="719039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37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Problem Statement</a:t>
            </a:r>
            <a:endParaRPr dirty="0"/>
          </a:p>
        </p:txBody>
      </p:sp>
      <p:sp>
        <p:nvSpPr>
          <p:cNvPr id="61" name="Google Shape;61;p14"/>
          <p:cNvSpPr txBox="1">
            <a:spLocks noGrp="1"/>
          </p:cNvSpPr>
          <p:nvPr>
            <p:ph type="body" idx="1"/>
          </p:nvPr>
        </p:nvSpPr>
        <p:spPr>
          <a:xfrm>
            <a:off x="290351" y="1149272"/>
            <a:ext cx="3871513" cy="579848"/>
          </a:xfrm>
          <a:prstGeom prst="rect">
            <a:avLst/>
          </a:prstGeom>
        </p:spPr>
        <p:txBody>
          <a:bodyPr spcFirstLastPara="1" wrap="square" lIns="91425" tIns="91425" rIns="91425" bIns="91425" anchor="t" anchorCtr="0">
            <a:noAutofit/>
          </a:bodyPr>
          <a:lstStyle/>
          <a:p>
            <a:pPr marL="114300" indent="0">
              <a:buNone/>
            </a:pPr>
            <a:r>
              <a:rPr lang="en-US" sz="1200" b="1" dirty="0" smtClean="0"/>
              <a:t>Problem Statement</a:t>
            </a:r>
          </a:p>
          <a:p>
            <a:pPr marL="114300" indent="0">
              <a:buNone/>
            </a:pPr>
            <a:r>
              <a:rPr lang="en-US" sz="1200" dirty="0" smtClean="0"/>
              <a:t>To </a:t>
            </a:r>
            <a:r>
              <a:rPr lang="en-US" sz="1200" dirty="0"/>
              <a:t>explore and identify the workflow combining natural language processing techniques and machine learning techniques, which can identify the human value the text, is referring to with accuracy more than 70</a:t>
            </a:r>
            <a:r>
              <a:rPr lang="en-US" sz="1200" dirty="0" smtClean="0"/>
              <a:t>%.</a:t>
            </a:r>
            <a:endParaRPr lang="en" sz="10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TextBox 2"/>
          <p:cNvSpPr txBox="1"/>
          <p:nvPr/>
        </p:nvSpPr>
        <p:spPr>
          <a:xfrm>
            <a:off x="4572000" y="1149272"/>
            <a:ext cx="3824871" cy="3447098"/>
          </a:xfrm>
          <a:prstGeom prst="rect">
            <a:avLst/>
          </a:prstGeom>
          <a:noFill/>
        </p:spPr>
        <p:txBody>
          <a:bodyPr wrap="square" rtlCol="0">
            <a:spAutoFit/>
          </a:bodyPr>
          <a:lstStyle/>
          <a:p>
            <a:r>
              <a:rPr lang="en-GB" b="1" dirty="0" smtClean="0"/>
              <a:t>Definition</a:t>
            </a:r>
          </a:p>
          <a:p>
            <a:r>
              <a:rPr lang="en-US" sz="1200" dirty="0"/>
              <a:t>This research will solely base on definitions of Human Value as defined by Sri Sathya Sai Baba. To give a general idea, Baba defined five human values. </a:t>
            </a:r>
            <a:r>
              <a:rPr lang="en-US" sz="1200" b="1" dirty="0"/>
              <a:t>Love</a:t>
            </a:r>
            <a:r>
              <a:rPr lang="en-US" sz="1200" dirty="0"/>
              <a:t> as per Baba is ‘Love is the primordial urge and the basis of creation. Love is God. This love assumes many different forms in the phenomenal world and gives a variety of experiences to individuals. While the forms of love keep changing based on one’s relationship, the Principle of Love remains unchanged’. </a:t>
            </a:r>
            <a:r>
              <a:rPr lang="en-US" sz="1200" b="1" dirty="0"/>
              <a:t>Right Conduct</a:t>
            </a:r>
            <a:r>
              <a:rPr lang="en-US" sz="1200" dirty="0"/>
              <a:t> is ‘</a:t>
            </a:r>
            <a:r>
              <a:rPr lang="en-GB" sz="1200" dirty="0"/>
              <a:t>Doing work with love is Righteousness’. Peace, Nonviolence and Truth are the remaining three, which are classified as ‘Other’ for the purpose of research. </a:t>
            </a:r>
            <a:r>
              <a:rPr lang="en-GB" sz="1200" b="1" dirty="0"/>
              <a:t>Peace</a:t>
            </a:r>
            <a:r>
              <a:rPr lang="en-GB" sz="1200" dirty="0"/>
              <a:t> is ‘Calmness, endurance, purity, Self-discipline, self-respect’. </a:t>
            </a:r>
            <a:r>
              <a:rPr lang="en-GB" sz="1200" b="1" dirty="0"/>
              <a:t>Truth</a:t>
            </a:r>
            <a:r>
              <a:rPr lang="en-GB" sz="1200" dirty="0"/>
              <a:t> is ‘Truth relates to unchanging reality’ and </a:t>
            </a:r>
            <a:r>
              <a:rPr lang="en-GB" sz="1200" b="1" dirty="0"/>
              <a:t>Nonviolence</a:t>
            </a:r>
            <a:r>
              <a:rPr lang="en-GB" sz="1200" dirty="0"/>
              <a:t> is ‘One should lead a life of moderation and balance. Anything done beyond limits is violence.’</a:t>
            </a:r>
          </a:p>
        </p:txBody>
      </p:sp>
      <p:sp>
        <p:nvSpPr>
          <p:cNvPr id="6" name="TextBox 5"/>
          <p:cNvSpPr txBox="1"/>
          <p:nvPr/>
        </p:nvSpPr>
        <p:spPr>
          <a:xfrm>
            <a:off x="311700" y="2955521"/>
            <a:ext cx="4050093" cy="1231106"/>
          </a:xfrm>
          <a:prstGeom prst="rect">
            <a:avLst/>
          </a:prstGeom>
          <a:noFill/>
        </p:spPr>
        <p:txBody>
          <a:bodyPr wrap="square" rtlCol="0">
            <a:spAutoFit/>
          </a:bodyPr>
          <a:lstStyle/>
          <a:p>
            <a:r>
              <a:rPr lang="en-GB" b="1" dirty="0" smtClean="0"/>
              <a:t>Objective</a:t>
            </a:r>
          </a:p>
          <a:p>
            <a:r>
              <a:rPr lang="en-US" sz="1200" dirty="0"/>
              <a:t>This aim of the research is to find the workflow and right classifier to accurately classify discourses of Sri Sathya Sai Baba across two human values namely; love and right conduct, being true to the definitions of the human values as defined by Baba during His lifetime</a:t>
            </a:r>
            <a:endParaRPr lang="en-GB" sz="1200" dirty="0"/>
          </a:p>
        </p:txBody>
      </p:sp>
    </p:spTree>
    <p:extLst>
      <p:ext uri="{BB962C8B-B14F-4D97-AF65-F5344CB8AC3E}">
        <p14:creationId xmlns:p14="http://schemas.microsoft.com/office/powerpoint/2010/main" val="15599400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37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Methodology</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graphicFrame>
        <p:nvGraphicFramePr>
          <p:cNvPr id="6" name="Diagram 5"/>
          <p:cNvGraphicFramePr/>
          <p:nvPr>
            <p:extLst>
              <p:ext uri="{D42A27DB-BD31-4B8C-83A1-F6EECF244321}">
                <p14:modId xmlns:p14="http://schemas.microsoft.com/office/powerpoint/2010/main" val="2006793794"/>
              </p:ext>
            </p:extLst>
          </p:nvPr>
        </p:nvGraphicFramePr>
        <p:xfrm>
          <a:off x="398833" y="1392429"/>
          <a:ext cx="8157148" cy="3368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398833" y="935575"/>
            <a:ext cx="8073625" cy="307777"/>
          </a:xfrm>
          <a:prstGeom prst="rect">
            <a:avLst/>
          </a:prstGeom>
          <a:noFill/>
        </p:spPr>
        <p:txBody>
          <a:bodyPr wrap="square" rtlCol="0">
            <a:spAutoFit/>
          </a:bodyPr>
          <a:lstStyle/>
          <a:p>
            <a:r>
              <a:rPr lang="en-GB" b="1" dirty="0" smtClean="0"/>
              <a:t>High Level Approach</a:t>
            </a:r>
            <a:endParaRPr lang="en-GB"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Double Wave 2"/>
          <p:cNvSpPr/>
          <p:nvPr/>
        </p:nvSpPr>
        <p:spPr>
          <a:xfrm>
            <a:off x="215457" y="2425261"/>
            <a:ext cx="588579" cy="315311"/>
          </a:xfrm>
          <a:prstGeom prst="doubleWav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Corpus</a:t>
            </a:r>
            <a:endParaRPr lang="en-GB" sz="800" dirty="0">
              <a:solidFill>
                <a:schemeClr val="tx1"/>
              </a:solidFill>
            </a:endParaRPr>
          </a:p>
        </p:txBody>
      </p:sp>
      <p:sp>
        <p:nvSpPr>
          <p:cNvPr id="7" name="Rounded Rectangle 6"/>
          <p:cNvSpPr/>
          <p:nvPr/>
        </p:nvSpPr>
        <p:spPr>
          <a:xfrm>
            <a:off x="1119348" y="2425261"/>
            <a:ext cx="1114096" cy="3153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Change sentence to lower case</a:t>
            </a:r>
            <a:endParaRPr lang="en-GB" sz="800" dirty="0">
              <a:solidFill>
                <a:schemeClr val="tx1"/>
              </a:solidFill>
            </a:endParaRPr>
          </a:p>
        </p:txBody>
      </p:sp>
      <p:cxnSp>
        <p:nvCxnSpPr>
          <p:cNvPr id="10" name="Straight Arrow Connector 9"/>
          <p:cNvCxnSpPr>
            <a:stCxn id="3" idx="3"/>
          </p:cNvCxnSpPr>
          <p:nvPr/>
        </p:nvCxnSpPr>
        <p:spPr>
          <a:xfrm flipV="1">
            <a:off x="804036" y="2582916"/>
            <a:ext cx="3048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2480438" y="2425260"/>
            <a:ext cx="814552" cy="3153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Tokenize into words</a:t>
            </a:r>
            <a:endParaRPr lang="en-GB" sz="800" dirty="0">
              <a:solidFill>
                <a:schemeClr val="tx1"/>
              </a:solidFill>
            </a:endParaRPr>
          </a:p>
        </p:txBody>
      </p:sp>
      <p:cxnSp>
        <p:nvCxnSpPr>
          <p:cNvPr id="12" name="Straight Arrow Connector 11"/>
          <p:cNvCxnSpPr>
            <a:endCxn id="11" idx="1"/>
          </p:cNvCxnSpPr>
          <p:nvPr/>
        </p:nvCxnSpPr>
        <p:spPr>
          <a:xfrm flipV="1">
            <a:off x="2254465" y="2582916"/>
            <a:ext cx="22597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3536725" y="2420006"/>
            <a:ext cx="814552" cy="3153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Remove stop words</a:t>
            </a:r>
            <a:endParaRPr lang="en-GB" sz="800" dirty="0">
              <a:solidFill>
                <a:schemeClr val="tx1"/>
              </a:solidFill>
            </a:endParaRPr>
          </a:p>
        </p:txBody>
      </p:sp>
      <p:cxnSp>
        <p:nvCxnSpPr>
          <p:cNvPr id="16" name="Straight Arrow Connector 15"/>
          <p:cNvCxnSpPr>
            <a:endCxn id="15" idx="1"/>
          </p:cNvCxnSpPr>
          <p:nvPr/>
        </p:nvCxnSpPr>
        <p:spPr>
          <a:xfrm flipV="1">
            <a:off x="3310752" y="2577662"/>
            <a:ext cx="22597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4569365" y="2151995"/>
            <a:ext cx="825063" cy="1707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solidFill>
                  <a:schemeClr val="tx1"/>
                </a:solidFill>
              </a:rPr>
              <a:t>Stemming</a:t>
            </a:r>
            <a:endParaRPr lang="en-GB" sz="700" dirty="0">
              <a:solidFill>
                <a:schemeClr val="tx1"/>
              </a:solidFill>
            </a:endParaRPr>
          </a:p>
        </p:txBody>
      </p:sp>
      <p:sp>
        <p:nvSpPr>
          <p:cNvPr id="19" name="Rounded Rectangle 18"/>
          <p:cNvSpPr/>
          <p:nvPr/>
        </p:nvSpPr>
        <p:spPr>
          <a:xfrm>
            <a:off x="4569367" y="2417377"/>
            <a:ext cx="825062" cy="21678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solidFill>
                  <a:schemeClr val="tx1"/>
                </a:solidFill>
              </a:rPr>
              <a:t>Lemmatization</a:t>
            </a:r>
            <a:endParaRPr lang="en-GB" sz="700" dirty="0">
              <a:solidFill>
                <a:schemeClr val="tx1"/>
              </a:solidFill>
            </a:endParaRPr>
          </a:p>
        </p:txBody>
      </p:sp>
      <p:sp>
        <p:nvSpPr>
          <p:cNvPr id="20" name="Rounded Rectangle 19"/>
          <p:cNvSpPr/>
          <p:nvPr/>
        </p:nvSpPr>
        <p:spPr>
          <a:xfrm>
            <a:off x="4566740" y="2731376"/>
            <a:ext cx="814552" cy="3153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solidFill>
                  <a:schemeClr val="tx1"/>
                </a:solidFill>
              </a:rPr>
              <a:t>POS filtering &amp; Bi-grams</a:t>
            </a:r>
            <a:endParaRPr lang="en-GB" sz="700" dirty="0">
              <a:solidFill>
                <a:schemeClr val="tx1"/>
              </a:solidFill>
            </a:endParaRPr>
          </a:p>
        </p:txBody>
      </p:sp>
      <p:sp>
        <p:nvSpPr>
          <p:cNvPr id="32" name="Rounded Rectangle 31"/>
          <p:cNvSpPr/>
          <p:nvPr/>
        </p:nvSpPr>
        <p:spPr>
          <a:xfrm>
            <a:off x="5896297" y="462458"/>
            <a:ext cx="814552" cy="3153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solidFill>
                  <a:schemeClr val="tx1"/>
                </a:solidFill>
              </a:rPr>
              <a:t>Bag of Words</a:t>
            </a:r>
            <a:endParaRPr lang="en-GB" sz="700" dirty="0">
              <a:solidFill>
                <a:schemeClr val="tx1"/>
              </a:solidFill>
            </a:endParaRPr>
          </a:p>
        </p:txBody>
      </p:sp>
      <p:sp>
        <p:nvSpPr>
          <p:cNvPr id="33" name="Rounded Rectangle 32"/>
          <p:cNvSpPr/>
          <p:nvPr/>
        </p:nvSpPr>
        <p:spPr>
          <a:xfrm>
            <a:off x="5909435" y="944618"/>
            <a:ext cx="814552" cy="3153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solidFill>
                  <a:schemeClr val="tx1"/>
                </a:solidFill>
              </a:rPr>
              <a:t>TF-IDF Word Level</a:t>
            </a:r>
            <a:endParaRPr lang="en-GB" sz="700" dirty="0">
              <a:solidFill>
                <a:schemeClr val="tx1"/>
              </a:solidFill>
            </a:endParaRPr>
          </a:p>
        </p:txBody>
      </p:sp>
      <p:sp>
        <p:nvSpPr>
          <p:cNvPr id="34" name="Rounded Rectangle 33"/>
          <p:cNvSpPr/>
          <p:nvPr/>
        </p:nvSpPr>
        <p:spPr>
          <a:xfrm>
            <a:off x="5896297" y="1449115"/>
            <a:ext cx="814552" cy="3153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solidFill>
                  <a:schemeClr val="tx1"/>
                </a:solidFill>
              </a:rPr>
              <a:t>TF-IDF </a:t>
            </a:r>
            <a:r>
              <a:rPr lang="en-GB" sz="700" dirty="0" err="1" smtClean="0">
                <a:solidFill>
                  <a:schemeClr val="tx1"/>
                </a:solidFill>
              </a:rPr>
              <a:t>ngram</a:t>
            </a:r>
            <a:r>
              <a:rPr lang="en-GB" sz="700" dirty="0" smtClean="0">
                <a:solidFill>
                  <a:schemeClr val="tx1"/>
                </a:solidFill>
              </a:rPr>
              <a:t> Level</a:t>
            </a:r>
            <a:endParaRPr lang="en-GB" sz="700" dirty="0">
              <a:solidFill>
                <a:schemeClr val="tx1"/>
              </a:solidFill>
            </a:endParaRPr>
          </a:p>
        </p:txBody>
      </p:sp>
      <p:sp>
        <p:nvSpPr>
          <p:cNvPr id="35" name="Rounded Rectangle 34"/>
          <p:cNvSpPr/>
          <p:nvPr/>
        </p:nvSpPr>
        <p:spPr>
          <a:xfrm>
            <a:off x="5927825" y="1948357"/>
            <a:ext cx="814552" cy="45063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solidFill>
                  <a:schemeClr val="tx1"/>
                </a:solidFill>
              </a:rPr>
              <a:t>TF-IDF Character Level</a:t>
            </a:r>
            <a:endParaRPr lang="en-GB" sz="700" dirty="0">
              <a:solidFill>
                <a:schemeClr val="tx1"/>
              </a:solidFill>
            </a:endParaRPr>
          </a:p>
        </p:txBody>
      </p:sp>
      <p:sp>
        <p:nvSpPr>
          <p:cNvPr id="36" name="Rounded Rectangle 35"/>
          <p:cNvSpPr/>
          <p:nvPr/>
        </p:nvSpPr>
        <p:spPr>
          <a:xfrm>
            <a:off x="5927825" y="2497525"/>
            <a:ext cx="814552" cy="45063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solidFill>
                  <a:schemeClr val="tx1"/>
                </a:solidFill>
              </a:rPr>
              <a:t>Pre-trained word embedding</a:t>
            </a:r>
            <a:endParaRPr lang="en-GB" sz="700" dirty="0">
              <a:solidFill>
                <a:schemeClr val="tx1"/>
              </a:solidFill>
            </a:endParaRPr>
          </a:p>
        </p:txBody>
      </p:sp>
      <p:sp>
        <p:nvSpPr>
          <p:cNvPr id="37" name="Rounded Rectangle 36"/>
          <p:cNvSpPr/>
          <p:nvPr/>
        </p:nvSpPr>
        <p:spPr>
          <a:xfrm>
            <a:off x="5927825" y="3083473"/>
            <a:ext cx="814552" cy="45063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solidFill>
                  <a:schemeClr val="tx1"/>
                </a:solidFill>
              </a:rPr>
              <a:t>Word2Vec CBOW Word Averaging</a:t>
            </a:r>
            <a:endParaRPr lang="en-GB" sz="700" dirty="0">
              <a:solidFill>
                <a:schemeClr val="tx1"/>
              </a:solidFill>
            </a:endParaRPr>
          </a:p>
        </p:txBody>
      </p:sp>
      <p:sp>
        <p:nvSpPr>
          <p:cNvPr id="38" name="Rounded Rectangle 37"/>
          <p:cNvSpPr/>
          <p:nvPr/>
        </p:nvSpPr>
        <p:spPr>
          <a:xfrm>
            <a:off x="5927825" y="3649710"/>
            <a:ext cx="814552" cy="2916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solidFill>
                  <a:schemeClr val="tx1"/>
                </a:solidFill>
              </a:rPr>
              <a:t>Word2Vec </a:t>
            </a:r>
          </a:p>
          <a:p>
            <a:pPr algn="ctr"/>
            <a:r>
              <a:rPr lang="en-GB" sz="700" dirty="0" smtClean="0">
                <a:solidFill>
                  <a:schemeClr val="tx1"/>
                </a:solidFill>
              </a:rPr>
              <a:t>TF-IDF</a:t>
            </a:r>
            <a:endParaRPr lang="en-GB" sz="700" dirty="0">
              <a:solidFill>
                <a:schemeClr val="tx1"/>
              </a:solidFill>
            </a:endParaRPr>
          </a:p>
        </p:txBody>
      </p:sp>
      <p:sp>
        <p:nvSpPr>
          <p:cNvPr id="39" name="Rounded Rectangle 38"/>
          <p:cNvSpPr/>
          <p:nvPr/>
        </p:nvSpPr>
        <p:spPr>
          <a:xfrm>
            <a:off x="5927825" y="4056985"/>
            <a:ext cx="814552" cy="2207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solidFill>
                  <a:schemeClr val="tx1"/>
                </a:solidFill>
              </a:rPr>
              <a:t>Doc2Vec</a:t>
            </a:r>
          </a:p>
          <a:p>
            <a:pPr algn="ctr"/>
            <a:r>
              <a:rPr lang="en-GB" sz="700" dirty="0" smtClean="0">
                <a:solidFill>
                  <a:schemeClr val="tx1"/>
                </a:solidFill>
              </a:rPr>
              <a:t>100D</a:t>
            </a:r>
            <a:endParaRPr lang="en-GB" sz="700" dirty="0">
              <a:solidFill>
                <a:schemeClr val="tx1"/>
              </a:solidFill>
            </a:endParaRPr>
          </a:p>
        </p:txBody>
      </p:sp>
      <p:sp>
        <p:nvSpPr>
          <p:cNvPr id="40" name="Rounded Rectangle 39"/>
          <p:cNvSpPr/>
          <p:nvPr/>
        </p:nvSpPr>
        <p:spPr>
          <a:xfrm>
            <a:off x="5927825" y="4676082"/>
            <a:ext cx="814552" cy="2207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solidFill>
                  <a:schemeClr val="tx1"/>
                </a:solidFill>
              </a:rPr>
              <a:t>DeepIR</a:t>
            </a:r>
            <a:endParaRPr lang="en-GB" sz="700" dirty="0">
              <a:solidFill>
                <a:schemeClr val="tx1"/>
              </a:solidFill>
            </a:endParaRPr>
          </a:p>
        </p:txBody>
      </p:sp>
      <p:sp>
        <p:nvSpPr>
          <p:cNvPr id="41" name="Rounded Rectangle 40"/>
          <p:cNvSpPr/>
          <p:nvPr/>
        </p:nvSpPr>
        <p:spPr>
          <a:xfrm>
            <a:off x="5927825" y="4368918"/>
            <a:ext cx="814552" cy="2207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solidFill>
                  <a:schemeClr val="tx1"/>
                </a:solidFill>
              </a:rPr>
              <a:t>Doc2Vec</a:t>
            </a:r>
          </a:p>
          <a:p>
            <a:pPr algn="ctr"/>
            <a:r>
              <a:rPr lang="en-GB" sz="700" dirty="0" smtClean="0">
                <a:solidFill>
                  <a:schemeClr val="tx1"/>
                </a:solidFill>
              </a:rPr>
              <a:t>300D</a:t>
            </a:r>
            <a:endParaRPr lang="en-GB" sz="700" dirty="0">
              <a:solidFill>
                <a:schemeClr val="tx1"/>
              </a:solidFill>
            </a:endParaRPr>
          </a:p>
        </p:txBody>
      </p:sp>
      <p:sp>
        <p:nvSpPr>
          <p:cNvPr id="42" name="Right Brace 41"/>
          <p:cNvSpPr/>
          <p:nvPr/>
        </p:nvSpPr>
        <p:spPr>
          <a:xfrm>
            <a:off x="4307924" y="2350704"/>
            <a:ext cx="215463" cy="45391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3" name="Right Brace 42"/>
          <p:cNvSpPr/>
          <p:nvPr/>
        </p:nvSpPr>
        <p:spPr>
          <a:xfrm>
            <a:off x="5364212" y="2066606"/>
            <a:ext cx="172110" cy="101686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45" name="Straight Arrow Connector 44"/>
          <p:cNvCxnSpPr>
            <a:stCxn id="43" idx="1"/>
            <a:endCxn id="32" idx="1"/>
          </p:cNvCxnSpPr>
          <p:nvPr/>
        </p:nvCxnSpPr>
        <p:spPr>
          <a:xfrm flipV="1">
            <a:off x="5536322" y="620114"/>
            <a:ext cx="359975" cy="1954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3" idx="1"/>
            <a:endCxn id="33" idx="1"/>
          </p:cNvCxnSpPr>
          <p:nvPr/>
        </p:nvCxnSpPr>
        <p:spPr>
          <a:xfrm flipV="1">
            <a:off x="5536322" y="1102274"/>
            <a:ext cx="373113" cy="14727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3" idx="1"/>
            <a:endCxn id="34" idx="1"/>
          </p:cNvCxnSpPr>
          <p:nvPr/>
        </p:nvCxnSpPr>
        <p:spPr>
          <a:xfrm flipV="1">
            <a:off x="5536322" y="1606771"/>
            <a:ext cx="359975" cy="9682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3" idx="1"/>
            <a:endCxn id="35" idx="1"/>
          </p:cNvCxnSpPr>
          <p:nvPr/>
        </p:nvCxnSpPr>
        <p:spPr>
          <a:xfrm flipV="1">
            <a:off x="5536322" y="2173674"/>
            <a:ext cx="391503" cy="40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1"/>
            <a:endCxn id="36" idx="1"/>
          </p:cNvCxnSpPr>
          <p:nvPr/>
        </p:nvCxnSpPr>
        <p:spPr>
          <a:xfrm>
            <a:off x="5536322" y="2575040"/>
            <a:ext cx="391503" cy="1478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3" idx="1"/>
            <a:endCxn id="37" idx="1"/>
          </p:cNvCxnSpPr>
          <p:nvPr/>
        </p:nvCxnSpPr>
        <p:spPr>
          <a:xfrm>
            <a:off x="5536322" y="2575040"/>
            <a:ext cx="391503" cy="7337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3" idx="1"/>
            <a:endCxn id="38" idx="1"/>
          </p:cNvCxnSpPr>
          <p:nvPr/>
        </p:nvCxnSpPr>
        <p:spPr>
          <a:xfrm>
            <a:off x="5536322" y="2575040"/>
            <a:ext cx="391503" cy="1220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1"/>
            <a:endCxn id="39" idx="1"/>
          </p:cNvCxnSpPr>
          <p:nvPr/>
        </p:nvCxnSpPr>
        <p:spPr>
          <a:xfrm>
            <a:off x="5536322" y="2575040"/>
            <a:ext cx="391503" cy="1592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3" idx="1"/>
            <a:endCxn id="41" idx="1"/>
          </p:cNvCxnSpPr>
          <p:nvPr/>
        </p:nvCxnSpPr>
        <p:spPr>
          <a:xfrm>
            <a:off x="5536322" y="2575040"/>
            <a:ext cx="391503" cy="19042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3" idx="1"/>
          </p:cNvCxnSpPr>
          <p:nvPr/>
        </p:nvCxnSpPr>
        <p:spPr>
          <a:xfrm>
            <a:off x="5536322" y="2575040"/>
            <a:ext cx="359975" cy="22176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rot="16200000">
            <a:off x="5045473" y="2542996"/>
            <a:ext cx="4434351" cy="2732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ysClr val="windowText" lastClr="000000"/>
                </a:solidFill>
              </a:rPr>
              <a:t>Modelling (Training and Testing Algorithms)</a:t>
            </a:r>
            <a:endParaRPr lang="en-GB" sz="800" dirty="0">
              <a:solidFill>
                <a:sysClr val="windowText" lastClr="000000"/>
              </a:solidFill>
            </a:endParaRPr>
          </a:p>
        </p:txBody>
      </p:sp>
      <p:sp>
        <p:nvSpPr>
          <p:cNvPr id="66" name="Right Brace 65"/>
          <p:cNvSpPr/>
          <p:nvPr/>
        </p:nvSpPr>
        <p:spPr>
          <a:xfrm>
            <a:off x="6800188" y="595807"/>
            <a:ext cx="262759" cy="421793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7" name="Rectangle 66"/>
          <p:cNvSpPr/>
          <p:nvPr/>
        </p:nvSpPr>
        <p:spPr>
          <a:xfrm rot="16200000">
            <a:off x="5673462" y="2568134"/>
            <a:ext cx="4434351" cy="2732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ysClr val="windowText" lastClr="000000"/>
                </a:solidFill>
              </a:rPr>
              <a:t>Dimensionality Reduction on Optimum classifiers through Vectors / Matrix</a:t>
            </a:r>
            <a:endParaRPr lang="en-GB" sz="800" dirty="0">
              <a:solidFill>
                <a:sysClr val="windowText" lastClr="000000"/>
              </a:solidFill>
            </a:endParaRPr>
          </a:p>
        </p:txBody>
      </p:sp>
      <p:sp>
        <p:nvSpPr>
          <p:cNvPr id="68" name="Right Brace 67"/>
          <p:cNvSpPr/>
          <p:nvPr/>
        </p:nvSpPr>
        <p:spPr>
          <a:xfrm>
            <a:off x="7415040" y="622087"/>
            <a:ext cx="262759" cy="421793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9" name="Rectangle 68"/>
          <p:cNvSpPr/>
          <p:nvPr/>
        </p:nvSpPr>
        <p:spPr>
          <a:xfrm rot="16200000">
            <a:off x="6290943" y="2558761"/>
            <a:ext cx="4434351" cy="2732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ysClr val="windowText" lastClr="000000"/>
                </a:solidFill>
              </a:rPr>
              <a:t>Modelling (Training and Testing Algorithms)</a:t>
            </a:r>
          </a:p>
        </p:txBody>
      </p:sp>
      <p:sp>
        <p:nvSpPr>
          <p:cNvPr id="70" name="Right Brace 69"/>
          <p:cNvSpPr/>
          <p:nvPr/>
        </p:nvSpPr>
        <p:spPr>
          <a:xfrm>
            <a:off x="8045658" y="611572"/>
            <a:ext cx="262759" cy="421793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4" name="Google Shape;60;p14"/>
          <p:cNvSpPr txBox="1">
            <a:spLocks noGrp="1"/>
          </p:cNvSpPr>
          <p:nvPr>
            <p:ph type="title"/>
          </p:nvPr>
        </p:nvSpPr>
        <p:spPr>
          <a:xfrm>
            <a:off x="311700" y="2137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Methodology</a:t>
            </a:r>
            <a:endParaRPr dirty="0"/>
          </a:p>
        </p:txBody>
      </p:sp>
      <p:sp>
        <p:nvSpPr>
          <p:cNvPr id="46" name="TextBox 45"/>
          <p:cNvSpPr txBox="1"/>
          <p:nvPr/>
        </p:nvSpPr>
        <p:spPr>
          <a:xfrm>
            <a:off x="398833" y="935575"/>
            <a:ext cx="8073625" cy="307777"/>
          </a:xfrm>
          <a:prstGeom prst="rect">
            <a:avLst/>
          </a:prstGeom>
          <a:noFill/>
        </p:spPr>
        <p:txBody>
          <a:bodyPr wrap="square" rtlCol="0">
            <a:spAutoFit/>
          </a:bodyPr>
          <a:lstStyle/>
          <a:p>
            <a:r>
              <a:rPr lang="en-GB" b="1" dirty="0" smtClean="0"/>
              <a:t>Process Flow</a:t>
            </a:r>
            <a:endParaRPr lang="en-GB" b="1" dirty="0"/>
          </a:p>
        </p:txBody>
      </p:sp>
    </p:spTree>
    <p:extLst>
      <p:ext uri="{BB962C8B-B14F-4D97-AF65-F5344CB8AC3E}">
        <p14:creationId xmlns:p14="http://schemas.microsoft.com/office/powerpoint/2010/main" val="245973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37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Results &amp; Discussion</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4" name="TextBox 3"/>
          <p:cNvSpPr txBox="1"/>
          <p:nvPr/>
        </p:nvSpPr>
        <p:spPr>
          <a:xfrm>
            <a:off x="398833" y="935575"/>
            <a:ext cx="8073625" cy="646331"/>
          </a:xfrm>
          <a:prstGeom prst="rect">
            <a:avLst/>
          </a:prstGeom>
          <a:noFill/>
        </p:spPr>
        <p:txBody>
          <a:bodyPr wrap="square" rtlCol="0">
            <a:spAutoFit/>
          </a:bodyPr>
          <a:lstStyle/>
          <a:p>
            <a:r>
              <a:rPr lang="en-US" sz="1200" dirty="0"/>
              <a:t>Utility functions to train model, predict the labels on validation dataset and populate F1-score is created in Python. Similar function for confusion matrix and accuracy predictions is created to help as supporting data during modelling. In this paper, F1-score is presented in tabular format.</a:t>
            </a:r>
            <a:endParaRPr lang="en-GB" sz="1200" dirty="0"/>
          </a:p>
        </p:txBody>
      </p:sp>
      <p:graphicFrame>
        <p:nvGraphicFramePr>
          <p:cNvPr id="3" name="Table 2"/>
          <p:cNvGraphicFramePr>
            <a:graphicFrameLocks noGrp="1"/>
          </p:cNvGraphicFramePr>
          <p:nvPr>
            <p:extLst>
              <p:ext uri="{D42A27DB-BD31-4B8C-83A1-F6EECF244321}">
                <p14:modId xmlns:p14="http://schemas.microsoft.com/office/powerpoint/2010/main" val="2527023426"/>
              </p:ext>
            </p:extLst>
          </p:nvPr>
        </p:nvGraphicFramePr>
        <p:xfrm>
          <a:off x="546538" y="1640520"/>
          <a:ext cx="7925919" cy="3542573"/>
        </p:xfrm>
        <a:graphic>
          <a:graphicData uri="http://schemas.openxmlformats.org/drawingml/2006/table">
            <a:tbl>
              <a:tblPr firstRow="1" firstCol="1" bandRow="1"/>
              <a:tblGrid>
                <a:gridCol w="1024029">
                  <a:extLst>
                    <a:ext uri="{9D8B030D-6E8A-4147-A177-3AD203B41FA5}">
                      <a16:colId xmlns:a16="http://schemas.microsoft.com/office/drawing/2014/main" val="2646025486"/>
                    </a:ext>
                  </a:extLst>
                </a:gridCol>
                <a:gridCol w="537377">
                  <a:extLst>
                    <a:ext uri="{9D8B030D-6E8A-4147-A177-3AD203B41FA5}">
                      <a16:colId xmlns:a16="http://schemas.microsoft.com/office/drawing/2014/main" val="3902702054"/>
                    </a:ext>
                  </a:extLst>
                </a:gridCol>
                <a:gridCol w="792591">
                  <a:extLst>
                    <a:ext uri="{9D8B030D-6E8A-4147-A177-3AD203B41FA5}">
                      <a16:colId xmlns:a16="http://schemas.microsoft.com/office/drawing/2014/main" val="286033571"/>
                    </a:ext>
                  </a:extLst>
                </a:gridCol>
                <a:gridCol w="792591">
                  <a:extLst>
                    <a:ext uri="{9D8B030D-6E8A-4147-A177-3AD203B41FA5}">
                      <a16:colId xmlns:a16="http://schemas.microsoft.com/office/drawing/2014/main" val="3781690660"/>
                    </a:ext>
                  </a:extLst>
                </a:gridCol>
                <a:gridCol w="792591">
                  <a:extLst>
                    <a:ext uri="{9D8B030D-6E8A-4147-A177-3AD203B41FA5}">
                      <a16:colId xmlns:a16="http://schemas.microsoft.com/office/drawing/2014/main" val="4056074773"/>
                    </a:ext>
                  </a:extLst>
                </a:gridCol>
                <a:gridCol w="770399">
                  <a:extLst>
                    <a:ext uri="{9D8B030D-6E8A-4147-A177-3AD203B41FA5}">
                      <a16:colId xmlns:a16="http://schemas.microsoft.com/office/drawing/2014/main" val="3483311059"/>
                    </a:ext>
                  </a:extLst>
                </a:gridCol>
                <a:gridCol w="770399">
                  <a:extLst>
                    <a:ext uri="{9D8B030D-6E8A-4147-A177-3AD203B41FA5}">
                      <a16:colId xmlns:a16="http://schemas.microsoft.com/office/drawing/2014/main" val="3071934862"/>
                    </a:ext>
                  </a:extLst>
                </a:gridCol>
                <a:gridCol w="762474">
                  <a:extLst>
                    <a:ext uri="{9D8B030D-6E8A-4147-A177-3AD203B41FA5}">
                      <a16:colId xmlns:a16="http://schemas.microsoft.com/office/drawing/2014/main" val="860774171"/>
                    </a:ext>
                  </a:extLst>
                </a:gridCol>
                <a:gridCol w="841734">
                  <a:extLst>
                    <a:ext uri="{9D8B030D-6E8A-4147-A177-3AD203B41FA5}">
                      <a16:colId xmlns:a16="http://schemas.microsoft.com/office/drawing/2014/main" val="3911416242"/>
                    </a:ext>
                  </a:extLst>
                </a:gridCol>
                <a:gridCol w="841734">
                  <a:extLst>
                    <a:ext uri="{9D8B030D-6E8A-4147-A177-3AD203B41FA5}">
                      <a16:colId xmlns:a16="http://schemas.microsoft.com/office/drawing/2014/main" val="1002756863"/>
                    </a:ext>
                  </a:extLst>
                </a:gridCol>
              </a:tblGrid>
              <a:tr h="610054">
                <a:tc>
                  <a:txBody>
                    <a:bodyPr/>
                    <a:lstStyle/>
                    <a:p>
                      <a:pP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f1-score</a:t>
                      </a:r>
                      <a:b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Stemming</a:t>
                      </a: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nSpc>
                          <a:spcPct val="107000"/>
                        </a:lnSpc>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Bag of Words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nSpc>
                          <a:spcPct val="107000"/>
                        </a:lnSpc>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TF-IDF – Word Embedding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nSpc>
                          <a:spcPct val="107000"/>
                        </a:lnSpc>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TF-IDF – n gram Embedding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nSpc>
                          <a:spcPct val="107000"/>
                        </a:lnSpc>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TF-IDF – Character Embedding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nSpc>
                          <a:spcPct val="107000"/>
                        </a:lnSpc>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Pre-trained word embedding vector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nSpc>
                          <a:spcPct val="107000"/>
                        </a:lnSpc>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Word2Vec TF-IDF embedding vectorizer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nSpc>
                          <a:spcPct val="107000"/>
                        </a:lnSpc>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Word2Vec CBOW Word Averaging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nSpc>
                          <a:spcPct val="107000"/>
                        </a:lnSpc>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Doc2Vec Paragraph Embeddings 100 Dimensions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nSpc>
                          <a:spcPct val="107000"/>
                        </a:lnSpc>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Doc2Vec Paragraph Embeddings 300 Dimensions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68702287"/>
                  </a:ext>
                </a:extLst>
              </a:tr>
              <a:tr h="244021">
                <a:tc>
                  <a:txBody>
                    <a:bodyPr/>
                    <a:lstStyle/>
                    <a:p>
                      <a:pP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Naive Bayes - Gaussian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7269077"/>
                  </a:ext>
                </a:extLst>
              </a:tr>
              <a:tr h="244021">
                <a:tc>
                  <a:txBody>
                    <a:bodyPr/>
                    <a:lstStyle/>
                    <a:p>
                      <a:pP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Naive Bayes - MultinomialNB</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560452454"/>
                  </a:ext>
                </a:extLst>
              </a:tr>
              <a:tr h="244021">
                <a:tc>
                  <a:txBody>
                    <a:bodyPr/>
                    <a:lstStyle/>
                    <a:p>
                      <a:pP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Logistic regression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641867"/>
                  </a:ext>
                </a:extLst>
              </a:tr>
              <a:tr h="122011">
                <a:tc>
                  <a:txBody>
                    <a:bodyPr/>
                    <a:lstStyle/>
                    <a:p>
                      <a:pP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SVM linear</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798370"/>
                  </a:ext>
                </a:extLst>
              </a:tr>
              <a:tr h="122011">
                <a:tc>
                  <a:txBody>
                    <a:bodyPr/>
                    <a:lstStyle/>
                    <a:p>
                      <a:pP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SVM rbf</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9517342"/>
                  </a:ext>
                </a:extLst>
              </a:tr>
              <a:tr h="122011">
                <a:tc>
                  <a:txBody>
                    <a:bodyPr/>
                    <a:lstStyle/>
                    <a:p>
                      <a:pP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8876755"/>
                  </a:ext>
                </a:extLst>
              </a:tr>
              <a:tr h="244021">
                <a:tc>
                  <a:txBody>
                    <a:bodyPr/>
                    <a:lstStyle/>
                    <a:p>
                      <a:pP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Extreme Gradient Boosting</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7222046"/>
                  </a:ext>
                </a:extLst>
              </a:tr>
              <a:tr h="244021">
                <a:tc>
                  <a:txBody>
                    <a:bodyPr/>
                    <a:lstStyle/>
                    <a:p>
                      <a:pP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k-nearest neighbors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6803062"/>
                  </a:ext>
                </a:extLst>
              </a:tr>
              <a:tr h="244021">
                <a:tc>
                  <a:txBody>
                    <a:bodyPr/>
                    <a:lstStyle/>
                    <a:p>
                      <a:pP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Rocchio classification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5987849"/>
                  </a:ext>
                </a:extLst>
              </a:tr>
              <a:tr h="244021">
                <a:tc>
                  <a:txBody>
                    <a:bodyPr/>
                    <a:lstStyle/>
                    <a:p>
                      <a:pP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Gradient Boosting Classifier</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6021610"/>
                  </a:ext>
                </a:extLst>
              </a:tr>
              <a:tr h="244021">
                <a:tc>
                  <a:txBody>
                    <a:bodyPr/>
                    <a:lstStyle/>
                    <a:p>
                      <a:pP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Meta Bagging Decision Trees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9416066"/>
                  </a:ext>
                </a:extLst>
              </a:tr>
              <a:tr h="244021">
                <a:tc>
                  <a:txBody>
                    <a:bodyPr/>
                    <a:lstStyle/>
                    <a:p>
                      <a:pP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Meta Bagging-K Nearest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251839896"/>
                  </a:ext>
                </a:extLst>
              </a:tr>
              <a:tr h="244021">
                <a:tc>
                  <a:txBody>
                    <a:bodyPr/>
                    <a:lstStyle/>
                    <a:p>
                      <a:pP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 Boost Classifier</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8597185"/>
                  </a:ext>
                </a:extLst>
              </a:tr>
            </a:tbl>
          </a:graphicData>
        </a:graphic>
      </p:graphicFrame>
    </p:spTree>
    <p:extLst>
      <p:ext uri="{BB962C8B-B14F-4D97-AF65-F5344CB8AC3E}">
        <p14:creationId xmlns:p14="http://schemas.microsoft.com/office/powerpoint/2010/main" val="1294595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37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Results &amp; Discussion</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1485846614"/>
              </p:ext>
            </p:extLst>
          </p:nvPr>
        </p:nvGraphicFramePr>
        <p:xfrm>
          <a:off x="430924" y="1016708"/>
          <a:ext cx="8271644" cy="3836844"/>
        </p:xfrm>
        <a:graphic>
          <a:graphicData uri="http://schemas.openxmlformats.org/drawingml/2006/table">
            <a:tbl>
              <a:tblPr firstRow="1" firstCol="1" bandRow="1"/>
              <a:tblGrid>
                <a:gridCol w="1156377">
                  <a:extLst>
                    <a:ext uri="{9D8B030D-6E8A-4147-A177-3AD203B41FA5}">
                      <a16:colId xmlns:a16="http://schemas.microsoft.com/office/drawing/2014/main" val="3758723329"/>
                    </a:ext>
                  </a:extLst>
                </a:gridCol>
                <a:gridCol w="555854">
                  <a:extLst>
                    <a:ext uri="{9D8B030D-6E8A-4147-A177-3AD203B41FA5}">
                      <a16:colId xmlns:a16="http://schemas.microsoft.com/office/drawing/2014/main" val="3100317110"/>
                    </a:ext>
                  </a:extLst>
                </a:gridCol>
                <a:gridCol w="817238">
                  <a:extLst>
                    <a:ext uri="{9D8B030D-6E8A-4147-A177-3AD203B41FA5}">
                      <a16:colId xmlns:a16="http://schemas.microsoft.com/office/drawing/2014/main" val="1590286964"/>
                    </a:ext>
                  </a:extLst>
                </a:gridCol>
                <a:gridCol w="817238">
                  <a:extLst>
                    <a:ext uri="{9D8B030D-6E8A-4147-A177-3AD203B41FA5}">
                      <a16:colId xmlns:a16="http://schemas.microsoft.com/office/drawing/2014/main" val="3076846393"/>
                    </a:ext>
                  </a:extLst>
                </a:gridCol>
                <a:gridCol w="817238">
                  <a:extLst>
                    <a:ext uri="{9D8B030D-6E8A-4147-A177-3AD203B41FA5}">
                      <a16:colId xmlns:a16="http://schemas.microsoft.com/office/drawing/2014/main" val="2614225973"/>
                    </a:ext>
                  </a:extLst>
                </a:gridCol>
                <a:gridCol w="794078">
                  <a:extLst>
                    <a:ext uri="{9D8B030D-6E8A-4147-A177-3AD203B41FA5}">
                      <a16:colId xmlns:a16="http://schemas.microsoft.com/office/drawing/2014/main" val="2205656811"/>
                    </a:ext>
                  </a:extLst>
                </a:gridCol>
                <a:gridCol w="794078">
                  <a:extLst>
                    <a:ext uri="{9D8B030D-6E8A-4147-A177-3AD203B41FA5}">
                      <a16:colId xmlns:a16="http://schemas.microsoft.com/office/drawing/2014/main" val="1581557805"/>
                    </a:ext>
                  </a:extLst>
                </a:gridCol>
                <a:gridCol w="785806">
                  <a:extLst>
                    <a:ext uri="{9D8B030D-6E8A-4147-A177-3AD203B41FA5}">
                      <a16:colId xmlns:a16="http://schemas.microsoft.com/office/drawing/2014/main" val="2552638575"/>
                    </a:ext>
                  </a:extLst>
                </a:gridCol>
                <a:gridCol w="868522">
                  <a:extLst>
                    <a:ext uri="{9D8B030D-6E8A-4147-A177-3AD203B41FA5}">
                      <a16:colId xmlns:a16="http://schemas.microsoft.com/office/drawing/2014/main" val="2903261050"/>
                    </a:ext>
                  </a:extLst>
                </a:gridCol>
                <a:gridCol w="865215">
                  <a:extLst>
                    <a:ext uri="{9D8B030D-6E8A-4147-A177-3AD203B41FA5}">
                      <a16:colId xmlns:a16="http://schemas.microsoft.com/office/drawing/2014/main" val="485780735"/>
                    </a:ext>
                  </a:extLst>
                </a:gridCol>
              </a:tblGrid>
              <a:tr h="610054">
                <a:tc>
                  <a:txBody>
                    <a:bodyPr/>
                    <a:lstStyle/>
                    <a:p>
                      <a:pP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f1-score</a:t>
                      </a:r>
                      <a:b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9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Lemmatization</a:t>
                      </a: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nSpc>
                          <a:spcPct val="107000"/>
                        </a:lnSpc>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Bag of Words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nSpc>
                          <a:spcPct val="107000"/>
                        </a:lnSpc>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TF-IDF – Word Embedding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nSpc>
                          <a:spcPct val="107000"/>
                        </a:lnSpc>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TF-IDF – n gram Embedding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nSpc>
                          <a:spcPct val="107000"/>
                        </a:lnSpc>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TF-IDF – Character Embedding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nSpc>
                          <a:spcPct val="107000"/>
                        </a:lnSpc>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Pre-trained word embedding vector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nSpc>
                          <a:spcPct val="107000"/>
                        </a:lnSpc>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Word2Vec TF-IDF embedding vectorizer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nSpc>
                          <a:spcPct val="107000"/>
                        </a:lnSpc>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Word2Vec CBOW Word Averaging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nSpc>
                          <a:spcPct val="107000"/>
                        </a:lnSpc>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Doc2Vec Paragraph Embeddings 100 Dimensions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nSpc>
                          <a:spcPct val="107000"/>
                        </a:lnSpc>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Doc2Vec Paragraph Embeddings 300 Dimensions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871804928"/>
                  </a:ext>
                </a:extLst>
              </a:tr>
              <a:tr h="244021">
                <a:tc>
                  <a:txBody>
                    <a:bodyPr/>
                    <a:lstStyle/>
                    <a:p>
                      <a:pP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Naive Bayes - Gaussian</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63%</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68%</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57%</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59%</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1859582"/>
                  </a:ext>
                </a:extLst>
              </a:tr>
              <a:tr h="244021">
                <a:tc>
                  <a:txBody>
                    <a:bodyPr/>
                    <a:lstStyle/>
                    <a:p>
                      <a:pP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Naive Bayes - MultinomialNB</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75%</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47%</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56%</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33%</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775812995"/>
                  </a:ext>
                </a:extLst>
              </a:tr>
              <a:tr h="122011">
                <a:tc>
                  <a:txBody>
                    <a:bodyPr/>
                    <a:lstStyle/>
                    <a:p>
                      <a:pP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Logistic regression</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78%</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78%</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75%</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39%</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77%</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62%</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65%</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5346119"/>
                  </a:ext>
                </a:extLst>
              </a:tr>
              <a:tr h="122011">
                <a:tc>
                  <a:txBody>
                    <a:bodyPr/>
                    <a:lstStyle/>
                    <a:p>
                      <a:pP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SVM linear</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49%</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42%</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42%</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42%</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53%</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47%</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62%</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2081036"/>
                  </a:ext>
                </a:extLst>
              </a:tr>
              <a:tr h="122011">
                <a:tc>
                  <a:txBody>
                    <a:bodyPr/>
                    <a:lstStyle/>
                    <a:p>
                      <a:pP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SVM rbf</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49%</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42%</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42%</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42%</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53%</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47%</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62%</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9387883"/>
                  </a:ext>
                </a:extLst>
              </a:tr>
              <a:tr h="122011">
                <a:tc>
                  <a:txBody>
                    <a:bodyPr/>
                    <a:lstStyle/>
                    <a:p>
                      <a:pP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77%</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75%</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66%</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80%</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53%</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49%</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76%</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66%</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66%</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1513375"/>
                  </a:ext>
                </a:extLst>
              </a:tr>
              <a:tr h="244021">
                <a:tc>
                  <a:txBody>
                    <a:bodyPr/>
                    <a:lstStyle/>
                    <a:p>
                      <a:pP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Extreme Gradient Boosting</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81%</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75%</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58%</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83%</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39%</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49%</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63%</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65%</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329804"/>
                  </a:ext>
                </a:extLst>
              </a:tr>
              <a:tr h="122011">
                <a:tc>
                  <a:txBody>
                    <a:bodyPr/>
                    <a:lstStyle/>
                    <a:p>
                      <a:pP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k-nearest neighbors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63%</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60%</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47%</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65%</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60%</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66%</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6395724"/>
                  </a:ext>
                </a:extLst>
              </a:tr>
              <a:tr h="244021">
                <a:tc>
                  <a:txBody>
                    <a:bodyPr/>
                    <a:lstStyle/>
                    <a:p>
                      <a:pP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Rocchio classification</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51%</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73%</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67%</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71%</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45%</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70%</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46%</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66%</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8372839"/>
                  </a:ext>
                </a:extLst>
              </a:tr>
              <a:tr h="244021">
                <a:tc>
                  <a:txBody>
                    <a:bodyPr/>
                    <a:lstStyle/>
                    <a:p>
                      <a:pP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Gradient Boosting Classifier</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76%</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80%</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58%</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83%</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45%</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49%</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82%</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60%</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60%</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8981604"/>
                  </a:ext>
                </a:extLst>
              </a:tr>
              <a:tr h="244021">
                <a:tc>
                  <a:txBody>
                    <a:bodyPr/>
                    <a:lstStyle/>
                    <a:p>
                      <a:pP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Meta Bagging Decision Trees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81%</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80%</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73%</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81%</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57%</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53%</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8483049"/>
                  </a:ext>
                </a:extLst>
              </a:tr>
              <a:tr h="244021">
                <a:tc>
                  <a:txBody>
                    <a:bodyPr/>
                    <a:lstStyle/>
                    <a:p>
                      <a:pP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Meta Bagging-K Nearest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49%</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60%</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45%</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61%</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38%</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28820994"/>
                  </a:ext>
                </a:extLst>
              </a:tr>
              <a:tr h="244021">
                <a:tc>
                  <a:txBody>
                    <a:bodyPr/>
                    <a:lstStyle/>
                    <a:p>
                      <a:pP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 Boost Classifier</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70%</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40%</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67%</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78%</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66%</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62%</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58%</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7595901"/>
                  </a:ext>
                </a:extLst>
              </a:tr>
              <a:tr h="244021">
                <a:tc gridSpan="7">
                  <a:txBody>
                    <a:bodyPr/>
                    <a:lstStyle/>
                    <a:p>
                      <a:pP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Soft Voting Classifier - (DecisionTreeClassifier, RandomForestClassifier, GradientBoostingClassifier, XGBClassifier)</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ctr">
                        <a:lnSpc>
                          <a:spcPct val="107000"/>
                        </a:lnSpc>
                        <a:spcAft>
                          <a:spcPts val="0"/>
                        </a:spcAft>
                      </a:pPr>
                      <a:r>
                        <a:rPr lang="en-GB"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69%</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7000"/>
                        </a:lnSpc>
                        <a:spcAft>
                          <a:spcPts val="0"/>
                        </a:spcAft>
                      </a:pPr>
                      <a:r>
                        <a:rPr lang="en-GB"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1313" marR="5131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hMerge="1">
                  <a:txBody>
                    <a:bodyPr/>
                    <a:lstStyle/>
                    <a:p>
                      <a:endParaRPr lang="en-GB"/>
                    </a:p>
                  </a:txBody>
                  <a:tcPr/>
                </a:tc>
                <a:extLst>
                  <a:ext uri="{0D108BD9-81ED-4DB2-BD59-A6C34878D82A}">
                    <a16:rowId xmlns:a16="http://schemas.microsoft.com/office/drawing/2014/main" val="3921461036"/>
                  </a:ext>
                </a:extLst>
              </a:tr>
            </a:tbl>
          </a:graphicData>
        </a:graphic>
      </p:graphicFrame>
    </p:spTree>
    <p:extLst>
      <p:ext uri="{BB962C8B-B14F-4D97-AF65-F5344CB8AC3E}">
        <p14:creationId xmlns:p14="http://schemas.microsoft.com/office/powerpoint/2010/main" val="2386084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842</TotalTime>
  <Words>2044</Words>
  <Application>Microsoft Office PowerPoint</Application>
  <PresentationFormat>On-screen Show (16:9)</PresentationFormat>
  <Paragraphs>505</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Simple Light</vt:lpstr>
      <vt:lpstr>HUMAN VALUES TEXT CLASSIFICATION ON SRI SATHYA SAI BABA DISCOURSES USING MACHINE LEARNING</vt:lpstr>
      <vt:lpstr>Agenda</vt:lpstr>
      <vt:lpstr>Introduction / Background</vt:lpstr>
      <vt:lpstr>Literature Review</vt:lpstr>
      <vt:lpstr>Problem Statement</vt:lpstr>
      <vt:lpstr>Methodology</vt:lpstr>
      <vt:lpstr>Methodology</vt:lpstr>
      <vt:lpstr>Results &amp; Discussion</vt:lpstr>
      <vt:lpstr>Results &amp; Discussion</vt:lpstr>
      <vt:lpstr>Results &amp; Discussion</vt:lpstr>
      <vt:lpstr>Results &amp; Discussion</vt:lpstr>
      <vt:lpstr>Results &amp; Discussion</vt:lpstr>
      <vt:lpstr>Conclusion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Explore Automated Text Categorization of Human Values Using Machine Learning</dc:title>
  <dc:creator>TATAVARTI, Nihar venkata (Cognizant)</dc:creator>
  <cp:lastModifiedBy>TATAVARTI, Nihar venkata (Cognizant)</cp:lastModifiedBy>
  <cp:revision>92</cp:revision>
  <dcterms:modified xsi:type="dcterms:W3CDTF">2020-02-17T10:57:00Z</dcterms:modified>
</cp:coreProperties>
</file>