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3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373" r:id="rId2"/>
    <p:sldId id="376" r:id="rId3"/>
  </p:sldIdLst>
  <p:sldSz cx="12192000" cy="6858000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d. Abir Rahman" initials="MAR" lastIdx="1" clrIdx="0">
    <p:extLst>
      <p:ext uri="{19B8F6BF-5375-455C-9EA6-DF929625EA0E}">
        <p15:presenceInfo xmlns:p15="http://schemas.microsoft.com/office/powerpoint/2012/main" userId="S-1-5-21-2644475066-423640965-3471361795-3489" providerId="AD"/>
      </p:ext>
    </p:extLst>
  </p:cmAuthor>
  <p:cmAuthor id="2" name="Microsoft account" initials="Ma" lastIdx="2" clrIdx="1">
    <p:extLst>
      <p:ext uri="{19B8F6BF-5375-455C-9EA6-DF929625EA0E}">
        <p15:presenceInfo xmlns:p15="http://schemas.microsoft.com/office/powerpoint/2012/main" userId="dc1cf4aa4c5ee32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434" autoAdjust="0"/>
  </p:normalViewPr>
  <p:slideViewPr>
    <p:cSldViewPr snapToGrid="0">
      <p:cViewPr varScale="1">
        <p:scale>
          <a:sx n="75" d="100"/>
          <a:sy n="75" d="100"/>
        </p:scale>
        <p:origin x="540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34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6434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6434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A8136C18-B66C-4B21-8035-D1FC52956010}" type="datetimeFigureOut">
              <a:rPr lang="en-US" smtClean="0"/>
              <a:pPr/>
              <a:t>6/15/2021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540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73892"/>
            <a:ext cx="5505450" cy="3660458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6433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6433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63E3B793-36ED-435D-B7A0-5EBE90421F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001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B826F-ECF9-4114-A6A6-24E9766F07C4}" type="datetimeFigureOut">
              <a:rPr lang="en-US" smtClean="0"/>
              <a:pPr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EBA06-057E-4791-BCF2-E8D5741023A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743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B826F-ECF9-4114-A6A6-24E9766F07C4}" type="datetimeFigureOut">
              <a:rPr lang="en-US" smtClean="0"/>
              <a:pPr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EBA06-057E-4791-BCF2-E8D5741023A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637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B826F-ECF9-4114-A6A6-24E9766F07C4}" type="datetimeFigureOut">
              <a:rPr lang="en-US" smtClean="0"/>
              <a:pPr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EBA06-057E-4791-BCF2-E8D5741023A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029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B826F-ECF9-4114-A6A6-24E9766F07C4}" type="datetimeFigureOut">
              <a:rPr lang="en-US" smtClean="0"/>
              <a:pPr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EBA06-057E-4791-BCF2-E8D5741023A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747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B826F-ECF9-4114-A6A6-24E9766F07C4}" type="datetimeFigureOut">
              <a:rPr lang="en-US" smtClean="0"/>
              <a:pPr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EBA06-057E-4791-BCF2-E8D5741023A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729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B826F-ECF9-4114-A6A6-24E9766F07C4}" type="datetimeFigureOut">
              <a:rPr lang="en-US" smtClean="0"/>
              <a:pPr/>
              <a:t>6/15/2021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EBA06-057E-4791-BCF2-E8D5741023A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447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B826F-ECF9-4114-A6A6-24E9766F07C4}" type="datetimeFigureOut">
              <a:rPr lang="en-US" smtClean="0"/>
              <a:pPr/>
              <a:t>6/15/2021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EBA06-057E-4791-BCF2-E8D5741023A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729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B826F-ECF9-4114-A6A6-24E9766F07C4}" type="datetimeFigureOut">
              <a:rPr lang="en-US" smtClean="0"/>
              <a:pPr/>
              <a:t>6/15/2021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EBA06-057E-4791-BCF2-E8D5741023A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903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B826F-ECF9-4114-A6A6-24E9766F07C4}" type="datetimeFigureOut">
              <a:rPr lang="en-US" smtClean="0"/>
              <a:pPr/>
              <a:t>6/15/2021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EBA06-057E-4791-BCF2-E8D5741023A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104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B826F-ECF9-4114-A6A6-24E9766F07C4}" type="datetimeFigureOut">
              <a:rPr lang="en-US" smtClean="0"/>
              <a:pPr/>
              <a:t>6/15/2021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EBA06-057E-4791-BCF2-E8D5741023A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352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B826F-ECF9-4114-A6A6-24E9766F07C4}" type="datetimeFigureOut">
              <a:rPr lang="en-US" smtClean="0"/>
              <a:pPr/>
              <a:t>6/15/2021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EBA06-057E-4791-BCF2-E8D5741023A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09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B826F-ECF9-4114-A6A6-24E9766F07C4}" type="datetimeFigureOut">
              <a:rPr lang="en-US" smtClean="0"/>
              <a:pPr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EBA06-057E-4791-BCF2-E8D5741023A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02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85" y="669699"/>
            <a:ext cx="11499958" cy="5100033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2305129" y="2991927"/>
            <a:ext cx="1466425" cy="2995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2073500" y="3793766"/>
            <a:ext cx="1929684" cy="31459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384358" y="4218772"/>
            <a:ext cx="1466425" cy="2995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253421" y="4592261"/>
            <a:ext cx="1466425" cy="2995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240542" y="4991504"/>
            <a:ext cx="1466425" cy="2995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317815" y="5403628"/>
            <a:ext cx="1466425" cy="2995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949522" y="3816907"/>
            <a:ext cx="2129305" cy="33008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117570" y="79299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ctr">
              <a:defRPr/>
            </a:pPr>
            <a:r>
              <a:rPr lang="en-US" sz="3200" b="1" dirty="0" smtClean="0">
                <a:solidFill>
                  <a:srgbClr val="002060"/>
                </a:solidFill>
              </a:rPr>
              <a:t>Spec Comparison of Z35 &amp; others</a:t>
            </a:r>
            <a:endParaRPr lang="en-US" sz="3200" b="1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11" name="Round Diagonal Corner Rectangle 10"/>
          <p:cNvSpPr/>
          <p:nvPr/>
        </p:nvSpPr>
        <p:spPr>
          <a:xfrm>
            <a:off x="81847" y="5846008"/>
            <a:ext cx="12449297" cy="830412"/>
          </a:xfrm>
          <a:prstGeom prst="round2Diag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0" dirty="0" smtClean="0">
                <a:solidFill>
                  <a:schemeClr val="bg1"/>
                </a:solidFill>
              </a:rPr>
              <a:t>Remark: Z35 Excellent product in term of  highest Display size, Excellent on Processor, OS 11, 15W fast charging, 6000mAh big battery &amp; aggressive price.</a:t>
            </a:r>
          </a:p>
        </p:txBody>
      </p:sp>
    </p:spTree>
    <p:extLst>
      <p:ext uri="{BB962C8B-B14F-4D97-AF65-F5344CB8AC3E}">
        <p14:creationId xmlns:p14="http://schemas.microsoft.com/office/powerpoint/2010/main" val="133434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5804875"/>
              </p:ext>
            </p:extLst>
          </p:nvPr>
        </p:nvGraphicFramePr>
        <p:xfrm>
          <a:off x="25762" y="26823"/>
          <a:ext cx="12123833" cy="585683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088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3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3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79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350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350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350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63504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7076">
                <a:tc gridSpan="8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Price range wise Spec comparison ( 7500 - </a:t>
                      </a:r>
                      <a:r>
                        <a:rPr lang="en-US" sz="1600" b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9000 BDT)</a:t>
                      </a:r>
                      <a:endParaRPr lang="en-US" sz="1600" b="1" i="0" u="none" strike="noStrike" dirty="0" smtClean="0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i="0" u="none" strike="noStrike" dirty="0" smtClean="0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i="0" u="none" strike="noStrike" dirty="0" smtClean="0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i="0" u="none" strike="noStrike" dirty="0" smtClean="0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Specification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Realme</a:t>
                      </a:r>
                      <a:r>
                        <a:rPr lang="en-US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C20a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Tecno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Spark 6 GO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Samsung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M01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Vivo Y1s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Atom 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Symphony Z18</a:t>
                      </a:r>
                      <a:endParaRPr lang="en-US" sz="1200" b="0" i="0" u="none" strike="noStrike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Symphony Z32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28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Handset photo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28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Current Price (CP) 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8990/-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8690/-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7999/-</a:t>
                      </a:r>
                    </a:p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Exchange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r>
                        <a:rPr lang="en-US" sz="12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990</a:t>
                      </a:r>
                      <a:r>
                        <a:rPr lang="en-US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/-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7790/-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7990/-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8790/-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Launching Date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Jul-20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 smtClean="0"/>
                        <a:t>October 2020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Sep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’-20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March-21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 smtClean="0"/>
                        <a:t>June 2021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 smtClean="0"/>
                        <a:t>January 2020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 smtClean="0"/>
                        <a:t>March 2021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85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Operating System 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Android 10, realme UI 1.0</a:t>
                      </a:r>
                      <a:endParaRPr lang="pt-BR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 smtClean="0"/>
                        <a:t>Android 10 Go (</a:t>
                      </a:r>
                      <a:r>
                        <a:rPr lang="en-US" sz="1200" dirty="0" err="1" smtClean="0"/>
                        <a:t>HiOS</a:t>
                      </a:r>
                      <a:r>
                        <a:rPr lang="en-US" sz="1200" dirty="0" smtClean="0"/>
                        <a:t> 6.2)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dirty="0" smtClean="0"/>
                        <a:t>Android 10 (Go edition)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           Android 10 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Android 10 (Go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Edition)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          Android 10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            Android 10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14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Processor &amp; Brand Name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Octa</a:t>
                      </a:r>
                      <a:r>
                        <a:rPr lang="en-US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-core 2.3 GHz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 smtClean="0"/>
                        <a:t>Quad-core, 1.8 GHz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dirty="0" smtClean="0"/>
                        <a:t>Quad-core 1.5 GHz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 err="1" smtClean="0"/>
                        <a:t>Octa</a:t>
                      </a:r>
                      <a:r>
                        <a:rPr lang="en-US" sz="1200" dirty="0" smtClean="0"/>
                        <a:t> core, up to 2.35 GHz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 err="1" smtClean="0"/>
                        <a:t>Octa</a:t>
                      </a:r>
                      <a:r>
                        <a:rPr lang="en-US" sz="1200" dirty="0" smtClean="0"/>
                        <a:t>-core, 1.8 GHz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 err="1" smtClean="0"/>
                        <a:t>Octa</a:t>
                      </a:r>
                      <a:r>
                        <a:rPr lang="en-US" sz="1200" dirty="0" smtClean="0"/>
                        <a:t>-core, 1.8 GHz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 err="1" smtClean="0"/>
                        <a:t>Octa</a:t>
                      </a:r>
                      <a:r>
                        <a:rPr lang="en-US" sz="1200" dirty="0" smtClean="0"/>
                        <a:t>-core, 1.8 GHz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14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Chipset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n-NO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MediaTek Helio G35 (12 nm)</a:t>
                      </a:r>
                      <a:endParaRPr lang="nn-NO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dirty="0" smtClean="0"/>
                        <a:t>Mediatek Helio A20 (12 nm)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dirty="0" err="1" smtClean="0"/>
                        <a:t>Mediatek</a:t>
                      </a:r>
                      <a:r>
                        <a:rPr lang="en-US" sz="1200" b="0" dirty="0" smtClean="0"/>
                        <a:t> MT6739 (28 nm)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n-NO" sz="1200" dirty="0" smtClean="0"/>
                        <a:t>Mediatek Helio P35 (12 nm)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Unisoc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Unisoc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Unisoc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28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Memory 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2GB+32GB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 smtClean="0">
                          <a:effectLst/>
                        </a:rPr>
                        <a:t>2GB + 32GB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2GB+32GB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2GB+32GB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2GB+32GB</a:t>
                      </a:r>
                      <a:endParaRPr lang="en-US" sz="1200" b="0" i="0" u="none" strike="noStrike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ctr"/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2GB+32GB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3GB+32GB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821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Display 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6.5'' HD+ IPS (270 PPI)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6.52’’ v notch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IPS 269 PPI,</a:t>
                      </a:r>
                      <a:endParaRPr lang="pl-P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5.3’’ PLS TFT HD+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6.22’’ HD+ IPS </a:t>
                      </a:r>
                      <a:r>
                        <a:rPr lang="en-US" sz="12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notch,270ppi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6.52’’HD+</a:t>
                      </a:r>
                      <a:r>
                        <a:rPr lang="en-US" sz="12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269 PPI notch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6.52’’ HD+ IPS 269PPI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6.52’’ HD+ IPS 269PPI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2573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Camera 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8MP </a:t>
                      </a:r>
                      <a:r>
                        <a:rPr lang="en-US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+ 5MP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dirty="0" smtClean="0"/>
                        <a:t>13MP + AI  &amp; 8MP DUAL flash light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u="none" strike="noStrike" dirty="0" smtClean="0">
                          <a:effectLst/>
                        </a:rPr>
                        <a:t>8MP+5MP</a:t>
                      </a:r>
                      <a:endParaRPr 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13MP+5MP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 smtClean="0"/>
                        <a:t>Dual 8+0.08 Megapixel</a:t>
                      </a:r>
                      <a:r>
                        <a:rPr lang="en-US" sz="1200" baseline="0" dirty="0" smtClean="0"/>
                        <a:t> &amp; front 8MP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13MP+2MP</a:t>
                      </a:r>
                      <a:r>
                        <a:rPr lang="en-US" sz="1200" b="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 &amp; 5MP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13MP+2MP</a:t>
                      </a:r>
                      <a:r>
                        <a:rPr lang="en-US" sz="1200" b="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 &amp; 5MP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8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Battery 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5000 </a:t>
                      </a:r>
                      <a:r>
                        <a:rPr lang="en-US" sz="1200" b="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mAh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5000mAh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3000mAh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4030 </a:t>
                      </a:r>
                      <a:r>
                        <a:rPr lang="en-US" sz="1200" b="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mAh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4000mAh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5000mAh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5000mAh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38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Thickness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9.1mm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9.1mm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8.6mm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8.3mm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8.4mm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9.3mm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9.3mm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57" name="Rectangle 56"/>
          <p:cNvSpPr/>
          <p:nvPr/>
        </p:nvSpPr>
        <p:spPr>
          <a:xfrm>
            <a:off x="17240" y="6056307"/>
            <a:ext cx="12192000" cy="550552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noProof="0" dirty="0" smtClean="0">
                <a:solidFill>
                  <a:schemeClr val="tx1"/>
                </a:solidFill>
                <a:latin typeface="Calibri"/>
              </a:rPr>
              <a:t>Remarks: 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en-US" sz="1400" kern="0" noProof="0" dirty="0" smtClean="0">
                <a:solidFill>
                  <a:schemeClr val="tx1"/>
                </a:solidFill>
                <a:latin typeface="Calibri"/>
              </a:rPr>
              <a:t>From this segment priorities </a:t>
            </a:r>
            <a:r>
              <a:rPr lang="en-US" sz="1400" kern="0" dirty="0" smtClean="0">
                <a:solidFill>
                  <a:schemeClr val="tx1"/>
                </a:solidFill>
                <a:latin typeface="Calibri"/>
              </a:rPr>
              <a:t>big battery &amp; cheap price compare </a:t>
            </a:r>
            <a:r>
              <a:rPr lang="en-US" sz="1400" kern="0" dirty="0" err="1" smtClean="0">
                <a:solidFill>
                  <a:schemeClr val="tx1"/>
                </a:solidFill>
                <a:latin typeface="Calibri"/>
              </a:rPr>
              <a:t>Tecno</a:t>
            </a:r>
            <a:r>
              <a:rPr lang="en-US" sz="1400" kern="0" dirty="0" smtClean="0">
                <a:solidFill>
                  <a:schemeClr val="tx1"/>
                </a:solidFill>
                <a:latin typeface="Calibri"/>
              </a:rPr>
              <a:t>, Vivo, </a:t>
            </a:r>
            <a:r>
              <a:rPr lang="en-US" sz="1400" kern="0" dirty="0" err="1" smtClean="0">
                <a:solidFill>
                  <a:schemeClr val="tx1"/>
                </a:solidFill>
                <a:latin typeface="Calibri"/>
              </a:rPr>
              <a:t>Realmi</a:t>
            </a:r>
            <a:r>
              <a:rPr lang="en-US" sz="1400" kern="0" dirty="0" smtClean="0">
                <a:solidFill>
                  <a:schemeClr val="tx1"/>
                </a:solidFill>
                <a:latin typeface="Calibri"/>
              </a:rPr>
              <a:t> to introduce Z Series &amp; ATOM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en-US" sz="1400" kern="0" dirty="0" smtClean="0">
                <a:solidFill>
                  <a:schemeClr val="tx1"/>
                </a:solidFill>
                <a:latin typeface="Calibri"/>
              </a:rPr>
              <a:t>Symphony only provide </a:t>
            </a:r>
            <a:r>
              <a:rPr lang="en-US" sz="1400" kern="0" dirty="0" err="1" smtClean="0">
                <a:solidFill>
                  <a:schemeClr val="tx1"/>
                </a:solidFill>
                <a:latin typeface="Calibri"/>
              </a:rPr>
              <a:t>Octacore</a:t>
            </a:r>
            <a:r>
              <a:rPr lang="en-US" sz="1400" kern="0" dirty="0" smtClean="0">
                <a:solidFill>
                  <a:schemeClr val="tx1"/>
                </a:solidFill>
                <a:latin typeface="Calibri"/>
              </a:rPr>
              <a:t> Processor below 8K with big battery or exclusive design like Z18 &amp; Atom 2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en-US" sz="1400" kern="0" noProof="0" dirty="0" smtClean="0">
                <a:solidFill>
                  <a:schemeClr val="tx1"/>
                </a:solidFill>
                <a:latin typeface="Calibri"/>
              </a:rPr>
              <a:t>Symphony Only Provide 3GB RAM product below 9K in device industry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5116" y="732559"/>
            <a:ext cx="422856" cy="48139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8182" y="751015"/>
            <a:ext cx="545139" cy="46127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299" y="706801"/>
            <a:ext cx="614340" cy="519826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2670" y="741371"/>
            <a:ext cx="545139" cy="461271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3240" y="689855"/>
            <a:ext cx="597815" cy="50584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3080" y="702735"/>
            <a:ext cx="586179" cy="495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27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95380</TotalTime>
  <Words>357</Words>
  <Application>Microsoft Office PowerPoint</Application>
  <PresentationFormat>Widescreen</PresentationFormat>
  <Paragraphs>98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ahmed, nakib</dc:creator>
  <cp:lastModifiedBy>8801715116767</cp:lastModifiedBy>
  <cp:revision>2376</cp:revision>
  <cp:lastPrinted>2017-03-16T04:32:37Z</cp:lastPrinted>
  <dcterms:created xsi:type="dcterms:W3CDTF">2016-11-16T07:26:10Z</dcterms:created>
  <dcterms:modified xsi:type="dcterms:W3CDTF">2021-06-15T13:40:37Z</dcterms:modified>
</cp:coreProperties>
</file>