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10"/>
  </p:notesMasterIdLst>
  <p:sldIdLst>
    <p:sldId id="266" r:id="rId2"/>
    <p:sldId id="258" r:id="rId3"/>
    <p:sldId id="268" r:id="rId4"/>
    <p:sldId id="262" r:id="rId5"/>
    <p:sldId id="269" r:id="rId6"/>
    <p:sldId id="27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01715116767" initials="8" lastIdx="1" clrIdx="0">
    <p:extLst>
      <p:ext uri="{19B8F6BF-5375-455C-9EA6-DF929625EA0E}">
        <p15:presenceInfo xmlns:p15="http://schemas.microsoft.com/office/powerpoint/2012/main" userId="880171511676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4EE5-B155-4FC7-BE25-5749B8AF4EE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50BD1-21CB-40DC-82B2-1AD9E63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50BD1-21CB-40DC-82B2-1AD9E635C3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8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97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5D28-6276-4D1F-836B-F77D068B266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20" y="418530"/>
            <a:ext cx="8794212" cy="52998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/>
              <a:t>Welcome to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My Presentation 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Developing Sales Plan </a:t>
            </a:r>
            <a:br>
              <a:rPr lang="en-US" sz="6000" dirty="0" smtClean="0"/>
            </a:br>
            <a:r>
              <a:rPr lang="en-US" sz="6000" dirty="0" smtClean="0"/>
              <a:t>Novermber-2021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649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45164"/>
              </p:ext>
            </p:extLst>
          </p:nvPr>
        </p:nvGraphicFramePr>
        <p:xfrm>
          <a:off x="377083" y="204717"/>
          <a:ext cx="859666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68">
                  <a:extLst>
                    <a:ext uri="{9D8B030D-6E8A-4147-A177-3AD203B41FA5}">
                      <a16:colId xmlns:a16="http://schemas.microsoft.com/office/drawing/2014/main" val="3921613345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Content for my sales developing plan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924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77083" y="1023582"/>
            <a:ext cx="90125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October-2021 sale out achievement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Dealer lifting &amp; secondary sales plan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RSC shop sales development plan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GRT shop sales development plan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/>
                </a:solidFill>
              </a:rPr>
              <a:t>November-2021 sales development </a:t>
            </a:r>
            <a:r>
              <a:rPr lang="en-US" sz="2800" dirty="0" smtClean="0">
                <a:solidFill>
                  <a:schemeClr val="accent2"/>
                </a:solidFill>
              </a:rPr>
              <a:t>plan</a:t>
            </a:r>
          </a:p>
          <a:p>
            <a:pPr>
              <a:lnSpc>
                <a:spcPct val="200000"/>
              </a:lnSpc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63285"/>
              </p:ext>
            </p:extLst>
          </p:nvPr>
        </p:nvGraphicFramePr>
        <p:xfrm>
          <a:off x="145071" y="95534"/>
          <a:ext cx="85212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257">
                  <a:extLst>
                    <a:ext uri="{9D8B030D-6E8A-4147-A177-3AD203B41FA5}">
                      <a16:colId xmlns:a16="http://schemas.microsoft.com/office/drawing/2014/main" val="3921613345"/>
                    </a:ext>
                  </a:extLst>
                </a:gridCol>
              </a:tblGrid>
              <a:tr h="709683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October-2021 sale out achievement analysis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924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26564"/>
              </p:ext>
            </p:extLst>
          </p:nvPr>
        </p:nvGraphicFramePr>
        <p:xfrm>
          <a:off x="2891902" y="958074"/>
          <a:ext cx="9163618" cy="5764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0374">
                  <a:extLst>
                    <a:ext uri="{9D8B030D-6E8A-4147-A177-3AD203B41FA5}">
                      <a16:colId xmlns:a16="http://schemas.microsoft.com/office/drawing/2014/main" val="876081222"/>
                    </a:ext>
                  </a:extLst>
                </a:gridCol>
                <a:gridCol w="950418">
                  <a:extLst>
                    <a:ext uri="{9D8B030D-6E8A-4147-A177-3AD203B41FA5}">
                      <a16:colId xmlns:a16="http://schemas.microsoft.com/office/drawing/2014/main" val="2431598156"/>
                    </a:ext>
                  </a:extLst>
                </a:gridCol>
                <a:gridCol w="1271184">
                  <a:extLst>
                    <a:ext uri="{9D8B030D-6E8A-4147-A177-3AD203B41FA5}">
                      <a16:colId xmlns:a16="http://schemas.microsoft.com/office/drawing/2014/main" val="2761420802"/>
                    </a:ext>
                  </a:extLst>
                </a:gridCol>
                <a:gridCol w="178204">
                  <a:extLst>
                    <a:ext uri="{9D8B030D-6E8A-4147-A177-3AD203B41FA5}">
                      <a16:colId xmlns:a16="http://schemas.microsoft.com/office/drawing/2014/main" val="802472138"/>
                    </a:ext>
                  </a:extLst>
                </a:gridCol>
                <a:gridCol w="1932518">
                  <a:extLst>
                    <a:ext uri="{9D8B030D-6E8A-4147-A177-3AD203B41FA5}">
                      <a16:colId xmlns:a16="http://schemas.microsoft.com/office/drawing/2014/main" val="3013350368"/>
                    </a:ext>
                  </a:extLst>
                </a:gridCol>
                <a:gridCol w="950418">
                  <a:extLst>
                    <a:ext uri="{9D8B030D-6E8A-4147-A177-3AD203B41FA5}">
                      <a16:colId xmlns:a16="http://schemas.microsoft.com/office/drawing/2014/main" val="986901387"/>
                    </a:ext>
                  </a:extLst>
                </a:gridCol>
                <a:gridCol w="1140502">
                  <a:extLst>
                    <a:ext uri="{9D8B030D-6E8A-4147-A177-3AD203B41FA5}">
                      <a16:colId xmlns:a16="http://schemas.microsoft.com/office/drawing/2014/main" val="1067416005"/>
                    </a:ext>
                  </a:extLst>
                </a:gridCol>
              </a:tblGrid>
              <a:tr h="517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Shop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Shop 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realme Sales October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Shop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Shop 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realme Sales October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19748"/>
                  </a:ext>
                </a:extLst>
              </a:tr>
              <a:tr h="231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 </a:t>
                      </a:r>
                      <a:r>
                        <a:rPr lang="en-US" sz="1200" u="none" strike="noStrike" dirty="0" err="1">
                          <a:effectLst/>
                        </a:rPr>
                        <a:t>Kabir</a:t>
                      </a:r>
                      <a:r>
                        <a:rPr lang="en-US" sz="1200" u="none" strike="noStrike" dirty="0">
                          <a:effectLst/>
                        </a:rPr>
                        <a:t> Telecom </a:t>
                      </a:r>
                      <a:r>
                        <a:rPr lang="en-US" sz="1200" u="none" strike="noStrike" dirty="0" err="1">
                          <a:effectLst/>
                        </a:rPr>
                        <a:t>Lalpur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Bina 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BD103181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39576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G Store Rajapur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MK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08816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Noor Telecom Bonpara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Moom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BD103179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90725"/>
                  </a:ext>
                </a:extLst>
              </a:tr>
              <a:tr h="417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Boishakhi Telecom Doyaramrpur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Apurbo Telecom-NT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75194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Dipto Mobile 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Arham Electronic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459073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Hridro Mobile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Bhuiyan 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409408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T.M Electronics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Dighe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722483"/>
                  </a:ext>
                </a:extLst>
              </a:tr>
              <a:tr h="417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Molla Mobile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BD101619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Galaxy Mobile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BD100700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1405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SR Electronics Gurudaspur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GR communication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59315"/>
                  </a:ext>
                </a:extLst>
              </a:tr>
              <a:tr h="231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Momtaj Teleocm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Hello Natore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BD100696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374732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Friends Mobile Collection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BD101613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Mimi Electric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733655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Desh telecom 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Mobile Park Natore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BD100695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026827"/>
                  </a:ext>
                </a:extLst>
              </a:tr>
              <a:tr h="417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CD Sound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341005751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Rose Telecom-Natore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BD100530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112587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Brothers 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341005750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Saju Telecom-N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341002457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12311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Sorkar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341005749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Siddiq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BD100701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4746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Rasel telecom-RJ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341004590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Zam Multi Brand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341001676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570407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Bismilla Telecom Natore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341004038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Zilani Exclusive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54951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Tuhin 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341002648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Rimi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BD103023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79317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Papon Telecom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341002539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Sikreeti 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BD103180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41218"/>
                  </a:ext>
                </a:extLst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Biswass 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341002536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Usha Electronics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00284"/>
                  </a:ext>
                </a:extLst>
              </a:tr>
              <a:tr h="231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 Shohan Enterprise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341002458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301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51680"/>
              </p:ext>
            </p:extLst>
          </p:nvPr>
        </p:nvGraphicFramePr>
        <p:xfrm>
          <a:off x="145071" y="958074"/>
          <a:ext cx="2666368" cy="2816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2221">
                  <a:extLst>
                    <a:ext uri="{9D8B030D-6E8A-4147-A177-3AD203B41FA5}">
                      <a16:colId xmlns:a16="http://schemas.microsoft.com/office/drawing/2014/main" val="3513610653"/>
                    </a:ext>
                  </a:extLst>
                </a:gridCol>
                <a:gridCol w="1124147">
                  <a:extLst>
                    <a:ext uri="{9D8B030D-6E8A-4147-A177-3AD203B41FA5}">
                      <a16:colId xmlns:a16="http://schemas.microsoft.com/office/drawing/2014/main" val="4036530716"/>
                    </a:ext>
                  </a:extLst>
                </a:gridCol>
              </a:tblGrid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 Shop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3960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RSC Shop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06007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GRT Shop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683877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Sell Out 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75923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Lifting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15498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Seceondary Sales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4853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RSC Shop Sale Out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157969"/>
                  </a:ext>
                </a:extLst>
              </a:tr>
              <a:tr h="311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GRT Shop Sale Out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678805"/>
                  </a:ext>
                </a:extLst>
              </a:tr>
              <a:tr h="326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 sale out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3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6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82898"/>
              </p:ext>
            </p:extLst>
          </p:nvPr>
        </p:nvGraphicFramePr>
        <p:xfrm>
          <a:off x="368490" y="327547"/>
          <a:ext cx="878915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158">
                  <a:extLst>
                    <a:ext uri="{9D8B030D-6E8A-4147-A177-3AD203B41FA5}">
                      <a16:colId xmlns:a16="http://schemas.microsoft.com/office/drawing/2014/main" val="3122904040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000" b="1" dirty="0" smtClean="0"/>
                        <a:t>Dealer Plan</a:t>
                      </a:r>
                      <a:endParaRPr 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59863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8490" y="1146412"/>
            <a:ext cx="8802806" cy="42011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">
              <a:lnSpc>
                <a:spcPct val="150000"/>
              </a:lnSpc>
            </a:pPr>
            <a:endParaRPr lang="en-US" dirty="0" smtClean="0">
              <a:ln>
                <a:solidFill>
                  <a:schemeClr val="accent2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DSR visit to every route everyday </a:t>
            </a:r>
          </a:p>
          <a:p>
            <a:pPr marL="342900" indent="-342900" fontAlgn="b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ealer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30 days </a:t>
            </a: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stock available of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model wise</a:t>
            </a:r>
          </a:p>
          <a:p>
            <a:pPr marL="342900" indent="-342900" fontAlgn="b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Core Retailer High Range Product 100% WOD </a:t>
            </a:r>
          </a:p>
          <a:p>
            <a:pPr marL="342900" indent="-342900" fontAlgn="b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Due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support some retail for GT master &amp; 8(5G)</a:t>
            </a:r>
          </a:p>
          <a:p>
            <a:pPr marL="342900" indent="-342900" fontAlgn="b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Discount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support for 8(5G)</a:t>
            </a:r>
          </a:p>
        </p:txBody>
      </p:sp>
    </p:spTree>
    <p:extLst>
      <p:ext uri="{BB962C8B-B14F-4D97-AF65-F5344CB8AC3E}">
        <p14:creationId xmlns:p14="http://schemas.microsoft.com/office/powerpoint/2010/main" val="3737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00158"/>
              </p:ext>
            </p:extLst>
          </p:nvPr>
        </p:nvGraphicFramePr>
        <p:xfrm>
          <a:off x="377083" y="204717"/>
          <a:ext cx="859666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68">
                  <a:extLst>
                    <a:ext uri="{9D8B030D-6E8A-4147-A177-3AD203B41FA5}">
                      <a16:colId xmlns:a16="http://schemas.microsoft.com/office/drawing/2014/main" val="3921613345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RSC shop sales development plan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924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00601"/>
              </p:ext>
            </p:extLst>
          </p:nvPr>
        </p:nvGraphicFramePr>
        <p:xfrm>
          <a:off x="377083" y="1160059"/>
          <a:ext cx="8596668" cy="3998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288">
                  <a:extLst>
                    <a:ext uri="{9D8B030D-6E8A-4147-A177-3AD203B41FA5}">
                      <a16:colId xmlns:a16="http://schemas.microsoft.com/office/drawing/2014/main" val="1810983426"/>
                    </a:ext>
                  </a:extLst>
                </a:gridCol>
                <a:gridCol w="1067357">
                  <a:extLst>
                    <a:ext uri="{9D8B030D-6E8A-4147-A177-3AD203B41FA5}">
                      <a16:colId xmlns:a16="http://schemas.microsoft.com/office/drawing/2014/main" val="2230979668"/>
                    </a:ext>
                  </a:extLst>
                </a:gridCol>
                <a:gridCol w="2068003">
                  <a:extLst>
                    <a:ext uri="{9D8B030D-6E8A-4147-A177-3AD203B41FA5}">
                      <a16:colId xmlns:a16="http://schemas.microsoft.com/office/drawing/2014/main" val="307874665"/>
                    </a:ext>
                  </a:extLst>
                </a:gridCol>
                <a:gridCol w="1565456">
                  <a:extLst>
                    <a:ext uri="{9D8B030D-6E8A-4147-A177-3AD203B41FA5}">
                      <a16:colId xmlns:a16="http://schemas.microsoft.com/office/drawing/2014/main" val="2454805758"/>
                    </a:ext>
                  </a:extLst>
                </a:gridCol>
                <a:gridCol w="1387564">
                  <a:extLst>
                    <a:ext uri="{9D8B030D-6E8A-4147-A177-3AD203B41FA5}">
                      <a16:colId xmlns:a16="http://schemas.microsoft.com/office/drawing/2014/main" val="3178732689"/>
                    </a:ext>
                  </a:extLst>
                </a:gridCol>
              </a:tblGrid>
              <a:tr h="820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Shop Name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Shop Code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realme Sales October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November Sale Out Expectation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Daily Sale Out Expectaion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26588"/>
                  </a:ext>
                </a:extLst>
              </a:tr>
              <a:tr h="471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Friends Mobile Collection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BD101613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817614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Desh telecom 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341005752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631022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Rasel telecom-RJ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341004590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89761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Tuhin Mobile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341002648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073533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Biswass Mobile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341002536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135905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Dighe Telecom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341002455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95052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Apurbo Telecom-NT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341001680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1490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Bhuiyan Mobile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341001674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07052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GR communication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341001667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60392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 Zilani Exclusive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341000601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99879"/>
                  </a:ext>
                </a:extLst>
              </a:tr>
              <a:tr h="3035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Total=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461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083" y="5295333"/>
            <a:ext cx="8248302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</a:rPr>
              <a:t>All RSC motivated for high range products sale out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</a:rPr>
              <a:t>Height target achievement RSC reward plan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5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09687"/>
              </p:ext>
            </p:extLst>
          </p:nvPr>
        </p:nvGraphicFramePr>
        <p:xfrm>
          <a:off x="377083" y="204717"/>
          <a:ext cx="859666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68">
                  <a:extLst>
                    <a:ext uri="{9D8B030D-6E8A-4147-A177-3AD203B41FA5}">
                      <a16:colId xmlns:a16="http://schemas.microsoft.com/office/drawing/2014/main" val="3921613345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 GRT shop sales development plan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924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51854"/>
              </p:ext>
            </p:extLst>
          </p:nvPr>
        </p:nvGraphicFramePr>
        <p:xfrm>
          <a:off x="390731" y="1023582"/>
          <a:ext cx="8583020" cy="562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4652">
                  <a:extLst>
                    <a:ext uri="{9D8B030D-6E8A-4147-A177-3AD203B41FA5}">
                      <a16:colId xmlns:a16="http://schemas.microsoft.com/office/drawing/2014/main" val="3091230531"/>
                    </a:ext>
                  </a:extLst>
                </a:gridCol>
                <a:gridCol w="1087375">
                  <a:extLst>
                    <a:ext uri="{9D8B030D-6E8A-4147-A177-3AD203B41FA5}">
                      <a16:colId xmlns:a16="http://schemas.microsoft.com/office/drawing/2014/main" val="2177187888"/>
                    </a:ext>
                  </a:extLst>
                </a:gridCol>
                <a:gridCol w="1464334">
                  <a:extLst>
                    <a:ext uri="{9D8B030D-6E8A-4147-A177-3AD203B41FA5}">
                      <a16:colId xmlns:a16="http://schemas.microsoft.com/office/drawing/2014/main" val="66283775"/>
                    </a:ext>
                  </a:extLst>
                </a:gridCol>
                <a:gridCol w="1652811">
                  <a:extLst>
                    <a:ext uri="{9D8B030D-6E8A-4147-A177-3AD203B41FA5}">
                      <a16:colId xmlns:a16="http://schemas.microsoft.com/office/drawing/2014/main" val="3265468983"/>
                    </a:ext>
                  </a:extLst>
                </a:gridCol>
                <a:gridCol w="1333848">
                  <a:extLst>
                    <a:ext uri="{9D8B030D-6E8A-4147-A177-3AD203B41FA5}">
                      <a16:colId xmlns:a16="http://schemas.microsoft.com/office/drawing/2014/main" val="4088052849"/>
                    </a:ext>
                  </a:extLst>
                </a:gridCol>
              </a:tblGrid>
              <a:tr h="503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Shop Name</a:t>
                      </a:r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Shop Code</a:t>
                      </a:r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realme Sale Out  October-2021</a:t>
                      </a:r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Expectation Sale Out for November-2021</a:t>
                      </a:r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Daily Expectaion</a:t>
                      </a:r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80718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Kabir Telecom Lalpur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29745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Mobile Park Natore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BD100695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828126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Rose Telecom-Natore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BD100530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2573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G Store Rajapur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08990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Galaxy Mobile Center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BD100700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19221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Shohan Enterprise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341002458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17953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Hello Natore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BD100696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819612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SR Electronics Gurudaspur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87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Bina 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BD103181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90982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Bismilla Telecom Natore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341004038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86404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Boishakhi Telecom Doyaramrpur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16619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Momtaj Teleocm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88018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Saju Telecom-N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341002457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446573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MK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097428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Moom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BD103179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213313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Hridro Mobile Center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22701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Usha 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27863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CD Sound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341005751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10892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Dipto Mobile Corner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41680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Molla Mobile Center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0117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Noor Telecom Bonpara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06438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Siddiq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BD100701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73062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Sikreeti Times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BD103180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672137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Papon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341002539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607644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Zam Multi Brand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341001676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208646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Arham Electronic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341001677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25982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Brothers 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341005750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07348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Mimi Electric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341001668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26657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Sorkar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341005749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48239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 T.M 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BD101620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811"/>
                  </a:ext>
                </a:extLst>
              </a:tr>
              <a:tr h="15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Rimi Telecom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BD103023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51582"/>
                  </a:ext>
                </a:extLst>
              </a:tr>
              <a:tr h="1677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Total Sales =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257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35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3" marR="5513" marT="5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1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399" y="870343"/>
            <a:ext cx="9952718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7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RSC &amp; Force Daily Target Achievement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GRT Shop For Sell Out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Retail Wise Check WOD &amp; Fill Up Gap Immediately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Daily Sell Out Target VS Achievement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Highest Target Achievement RSC &amp; GRT Reward Plan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Build Up Relation With Low Selling Retailer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Try To Ensure 100% Retail Model Wise Product Placement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algn="ctr"/>
            <a:r>
              <a:rPr lang="en-US" sz="5000" dirty="0" smtClean="0"/>
              <a:t> </a:t>
            </a:r>
            <a:endParaRPr lang="en-US" sz="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00408"/>
              </p:ext>
            </p:extLst>
          </p:nvPr>
        </p:nvGraphicFramePr>
        <p:xfrm>
          <a:off x="310399" y="242545"/>
          <a:ext cx="8408536" cy="84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536">
                  <a:extLst>
                    <a:ext uri="{9D8B030D-6E8A-4147-A177-3AD203B41FA5}">
                      <a16:colId xmlns:a16="http://schemas.microsoft.com/office/drawing/2014/main" val="1999471415"/>
                    </a:ext>
                  </a:extLst>
                </a:gridCol>
              </a:tblGrid>
              <a:tr h="8461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November-2021 sales development plan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84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0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904" y="265676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3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780</Words>
  <Application>Microsoft Office PowerPoint</Application>
  <PresentationFormat>Widescreen</PresentationFormat>
  <Paragraphs>409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Welcome to  My Presentation   Developing Sales Plan  Novermber-2021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Natore Eid Month Sales Plan</dc:title>
  <dc:creator>8801715116767</dc:creator>
  <cp:lastModifiedBy>8801715116767</cp:lastModifiedBy>
  <cp:revision>33</cp:revision>
  <dcterms:created xsi:type="dcterms:W3CDTF">2021-07-01T06:02:38Z</dcterms:created>
  <dcterms:modified xsi:type="dcterms:W3CDTF">2021-11-04T12:19:26Z</dcterms:modified>
</cp:coreProperties>
</file>