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3" r:id="rId1"/>
  </p:sldMasterIdLst>
  <p:notesMasterIdLst>
    <p:notesMasterId r:id="rId8"/>
  </p:notesMasterIdLst>
  <p:sldIdLst>
    <p:sldId id="258" r:id="rId2"/>
    <p:sldId id="262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801715116767" initials="8" lastIdx="1" clrIdx="0">
    <p:extLst>
      <p:ext uri="{19B8F6BF-5375-455C-9EA6-DF929625EA0E}">
        <p15:presenceInfo xmlns:p15="http://schemas.microsoft.com/office/powerpoint/2012/main" userId="880171511676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4EE5-B155-4FC7-BE25-5749B8AF4EE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50BD1-21CB-40DC-82B2-1AD9E635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5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50BD1-21CB-40DC-82B2-1AD9E635C3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8785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63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97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74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1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7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3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5D28-6276-4D1F-836B-F77D068B266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096" r:id="rId13"/>
    <p:sldLayoutId id="2147484097" r:id="rId14"/>
    <p:sldLayoutId id="2147484098" r:id="rId15"/>
    <p:sldLayoutId id="21474840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62218"/>
              </p:ext>
            </p:extLst>
          </p:nvPr>
        </p:nvGraphicFramePr>
        <p:xfrm>
          <a:off x="377083" y="204717"/>
          <a:ext cx="8596668" cy="81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668">
                  <a:extLst>
                    <a:ext uri="{9D8B030D-6E8A-4147-A177-3AD203B41FA5}">
                      <a16:colId xmlns:a16="http://schemas.microsoft.com/office/drawing/2014/main" val="3921613345"/>
                    </a:ext>
                  </a:extLst>
                </a:gridCol>
              </a:tblGrid>
              <a:tr h="8188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October 2021 Target Achievement Plan 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924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20944"/>
              </p:ext>
            </p:extLst>
          </p:nvPr>
        </p:nvGraphicFramePr>
        <p:xfrm>
          <a:off x="377083" y="1254552"/>
          <a:ext cx="8596670" cy="225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334">
                  <a:extLst>
                    <a:ext uri="{9D8B030D-6E8A-4147-A177-3AD203B41FA5}">
                      <a16:colId xmlns:a16="http://schemas.microsoft.com/office/drawing/2014/main" val="123690418"/>
                    </a:ext>
                  </a:extLst>
                </a:gridCol>
                <a:gridCol w="1719334">
                  <a:extLst>
                    <a:ext uri="{9D8B030D-6E8A-4147-A177-3AD203B41FA5}">
                      <a16:colId xmlns:a16="http://schemas.microsoft.com/office/drawing/2014/main" val="1224767352"/>
                    </a:ext>
                  </a:extLst>
                </a:gridCol>
                <a:gridCol w="1719334">
                  <a:extLst>
                    <a:ext uri="{9D8B030D-6E8A-4147-A177-3AD203B41FA5}">
                      <a16:colId xmlns:a16="http://schemas.microsoft.com/office/drawing/2014/main" val="2581346518"/>
                    </a:ext>
                  </a:extLst>
                </a:gridCol>
                <a:gridCol w="1589046">
                  <a:extLst>
                    <a:ext uri="{9D8B030D-6E8A-4147-A177-3AD203B41FA5}">
                      <a16:colId xmlns:a16="http://schemas.microsoft.com/office/drawing/2014/main" val="3895921316"/>
                    </a:ext>
                  </a:extLst>
                </a:gridCol>
                <a:gridCol w="1849622">
                  <a:extLst>
                    <a:ext uri="{9D8B030D-6E8A-4147-A177-3AD203B41FA5}">
                      <a16:colId xmlns:a16="http://schemas.microsoft.com/office/drawing/2014/main" val="67069065"/>
                    </a:ext>
                  </a:extLst>
                </a:gridCol>
              </a:tblGrid>
              <a:tr h="1152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2021</a:t>
                      </a:r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01-10 Oct Achievement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11-20 </a:t>
                      </a:r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Sell Out Plan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21-30  Oct </a:t>
                      </a:r>
                      <a:endParaRPr lang="en-US" sz="20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Sell Out Plan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65598"/>
                  </a:ext>
                </a:extLst>
              </a:tr>
              <a:tr h="109998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1242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55285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16946"/>
              </p:ext>
            </p:extLst>
          </p:nvPr>
        </p:nvGraphicFramePr>
        <p:xfrm>
          <a:off x="377083" y="3875964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24492630"/>
                    </a:ext>
                  </a:extLst>
                </a:gridCol>
              </a:tblGrid>
              <a:tr h="47198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Need To Support From Company</a:t>
                      </a:r>
                      <a:endParaRPr lang="en-US" sz="2800" b="1" dirty="0" smtClean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8966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77083" y="4395787"/>
            <a:ext cx="60646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2"/>
                </a:solidFill>
              </a:rPr>
              <a:t>(4GB+64GB</a:t>
            </a:r>
            <a:r>
              <a:rPr lang="en-US" sz="2800" dirty="0">
                <a:solidFill>
                  <a:schemeClr val="accent2"/>
                </a:solidFill>
              </a:rPr>
              <a:t>) Products Available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2"/>
                </a:solidFill>
              </a:rPr>
              <a:t>(4GB+128GB</a:t>
            </a:r>
            <a:r>
              <a:rPr lang="en-US" sz="2800" dirty="0">
                <a:solidFill>
                  <a:schemeClr val="accent2"/>
                </a:solidFill>
              </a:rPr>
              <a:t>) Products </a:t>
            </a:r>
            <a:r>
              <a:rPr lang="en-US" sz="2800" dirty="0" smtClean="0">
                <a:solidFill>
                  <a:schemeClr val="accent2"/>
                </a:solidFill>
              </a:rPr>
              <a:t>Available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accent2"/>
                </a:solidFill>
              </a:rPr>
              <a:t>Incentive plan for GRT &amp; RSC Shop</a:t>
            </a:r>
            <a:endParaRPr lang="en-US" sz="2800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330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649312"/>
              </p:ext>
            </p:extLst>
          </p:nvPr>
        </p:nvGraphicFramePr>
        <p:xfrm>
          <a:off x="368490" y="327547"/>
          <a:ext cx="8789158" cy="81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9158">
                  <a:extLst>
                    <a:ext uri="{9D8B030D-6E8A-4147-A177-3AD203B41FA5}">
                      <a16:colId xmlns:a16="http://schemas.microsoft.com/office/drawing/2014/main" val="3122904040"/>
                    </a:ext>
                  </a:extLst>
                </a:gridCol>
              </a:tblGrid>
              <a:tr h="818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dirty="0" smtClean="0"/>
                        <a:t>Dealer Plan</a:t>
                      </a:r>
                      <a:endParaRPr lang="en-US" sz="4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59863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66208"/>
              </p:ext>
            </p:extLst>
          </p:nvPr>
        </p:nvGraphicFramePr>
        <p:xfrm>
          <a:off x="368488" y="1322148"/>
          <a:ext cx="8789160" cy="180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832">
                  <a:extLst>
                    <a:ext uri="{9D8B030D-6E8A-4147-A177-3AD203B41FA5}">
                      <a16:colId xmlns:a16="http://schemas.microsoft.com/office/drawing/2014/main" val="3156581585"/>
                    </a:ext>
                  </a:extLst>
                </a:gridCol>
                <a:gridCol w="1757832">
                  <a:extLst>
                    <a:ext uri="{9D8B030D-6E8A-4147-A177-3AD203B41FA5}">
                      <a16:colId xmlns:a16="http://schemas.microsoft.com/office/drawing/2014/main" val="1182596151"/>
                    </a:ext>
                  </a:extLst>
                </a:gridCol>
                <a:gridCol w="1757832">
                  <a:extLst>
                    <a:ext uri="{9D8B030D-6E8A-4147-A177-3AD203B41FA5}">
                      <a16:colId xmlns:a16="http://schemas.microsoft.com/office/drawing/2014/main" val="1967550897"/>
                    </a:ext>
                  </a:extLst>
                </a:gridCol>
                <a:gridCol w="1757832">
                  <a:extLst>
                    <a:ext uri="{9D8B030D-6E8A-4147-A177-3AD203B41FA5}">
                      <a16:colId xmlns:a16="http://schemas.microsoft.com/office/drawing/2014/main" val="286171196"/>
                    </a:ext>
                  </a:extLst>
                </a:gridCol>
                <a:gridCol w="1757832">
                  <a:extLst>
                    <a:ext uri="{9D8B030D-6E8A-4147-A177-3AD203B41FA5}">
                      <a16:colId xmlns:a16="http://schemas.microsoft.com/office/drawing/2014/main" val="1611702280"/>
                    </a:ext>
                  </a:extLst>
                </a:gridCol>
              </a:tblGrid>
              <a:tr h="1272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Lifting 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01-10 Oct Achievement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11-20 Oct Lifting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21-30  Oct Lifting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998460"/>
                  </a:ext>
                </a:extLst>
              </a:tr>
              <a:tr h="529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9371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8490" y="3123652"/>
            <a:ext cx="8802806" cy="3174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 smtClean="0">
              <a:ln>
                <a:solidFill>
                  <a:schemeClr val="accent2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fontAlgn="b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Ensure 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DSR visit every route everyday </a:t>
            </a:r>
          </a:p>
          <a:p>
            <a:pPr marL="342900" indent="-342900" fontAlgn="b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Ensure 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Dealer 30 days  stock available model wise</a:t>
            </a:r>
          </a:p>
          <a:p>
            <a:pPr marL="342900" indent="-342900" fontAlgn="b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Ensure 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Core Retailer High Range Product 100% WOD </a:t>
            </a:r>
          </a:p>
          <a:p>
            <a:pPr marL="342900" indent="-342900" fontAlgn="b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Due 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support some retail for GT master &amp; 8(5G)</a:t>
            </a:r>
          </a:p>
          <a:p>
            <a:pPr marL="342900" indent="-342900" fontAlgn="b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Discount 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support for 8(5G)</a:t>
            </a:r>
          </a:p>
        </p:txBody>
      </p:sp>
    </p:spTree>
    <p:extLst>
      <p:ext uri="{BB962C8B-B14F-4D97-AF65-F5344CB8AC3E}">
        <p14:creationId xmlns:p14="http://schemas.microsoft.com/office/powerpoint/2010/main" val="37374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399" y="870343"/>
            <a:ext cx="9952718" cy="690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sz="700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</a:rPr>
              <a:t>Follow Up RSC &amp; Force Daily Target Achievement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</a:rPr>
              <a:t>Follow Up GRT Shop For Sell Out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</a:rPr>
              <a:t>Retail Wise Check WOD &amp; Fill Up Gap Immediately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</a:rPr>
              <a:t>Follow Up Daily Sell Out Target VS Achievement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</a:rPr>
              <a:t>Highest Target Achievement RSC &amp; GRT Reward Plan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</a:rPr>
              <a:t>Build Up Relation With Low Selling Retailer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accent2"/>
                </a:solidFill>
              </a:rPr>
              <a:t>Try To Ensure 100% Retail Model Wise Product Placement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3200" dirty="0" smtClean="0"/>
          </a:p>
          <a:p>
            <a:pPr algn="ctr"/>
            <a:r>
              <a:rPr lang="en-US" sz="5000" dirty="0" smtClean="0"/>
              <a:t> </a:t>
            </a:r>
            <a:endParaRPr lang="en-US" sz="5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52696"/>
              </p:ext>
            </p:extLst>
          </p:nvPr>
        </p:nvGraphicFramePr>
        <p:xfrm>
          <a:off x="310399" y="242545"/>
          <a:ext cx="8408536" cy="846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536">
                  <a:extLst>
                    <a:ext uri="{9D8B030D-6E8A-4147-A177-3AD203B41FA5}">
                      <a16:colId xmlns:a16="http://schemas.microsoft.com/office/drawing/2014/main" val="1999471415"/>
                    </a:ext>
                  </a:extLst>
                </a:gridCol>
              </a:tblGrid>
              <a:tr h="8461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My Plan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 For 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Target Achievement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84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103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16111"/>
              </p:ext>
            </p:extLst>
          </p:nvPr>
        </p:nvGraphicFramePr>
        <p:xfrm>
          <a:off x="285086" y="160108"/>
          <a:ext cx="1127456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565">
                  <a:extLst>
                    <a:ext uri="{9D8B030D-6E8A-4147-A177-3AD203B41FA5}">
                      <a16:colId xmlns:a16="http://schemas.microsoft.com/office/drawing/2014/main" val="274910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POSM Execution Picture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749109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6" y="897086"/>
            <a:ext cx="2021386" cy="2695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72" y="897085"/>
            <a:ext cx="2021386" cy="2695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857" y="897084"/>
            <a:ext cx="3593577" cy="2695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16" y="897087"/>
            <a:ext cx="2021385" cy="2695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819" y="897083"/>
            <a:ext cx="2021388" cy="26951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74" y="3811082"/>
            <a:ext cx="3947909" cy="29609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4" y="3811082"/>
            <a:ext cx="3947910" cy="29609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84" y="3811082"/>
            <a:ext cx="3947909" cy="29609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66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90" y="283378"/>
            <a:ext cx="2264535" cy="30193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20" y="261959"/>
            <a:ext cx="2280598" cy="3040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6" y="262719"/>
            <a:ext cx="2280028" cy="3040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3" y="3462527"/>
            <a:ext cx="4360886" cy="3270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65" y="283378"/>
            <a:ext cx="2264534" cy="30193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433" y="261960"/>
            <a:ext cx="2280598" cy="3040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651" y="3462527"/>
            <a:ext cx="2452998" cy="3270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36" y="3462527"/>
            <a:ext cx="4364743" cy="3273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92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904" y="265676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Thanks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053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174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Natore Eid Month Sales Plan</dc:title>
  <dc:creator>8801715116767</dc:creator>
  <cp:lastModifiedBy>8801715116767</cp:lastModifiedBy>
  <cp:revision>24</cp:revision>
  <dcterms:created xsi:type="dcterms:W3CDTF">2021-07-01T06:02:38Z</dcterms:created>
  <dcterms:modified xsi:type="dcterms:W3CDTF">2021-10-11T08:07:36Z</dcterms:modified>
</cp:coreProperties>
</file>