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2" r:id="rId2"/>
    <p:sldId id="337" r:id="rId3"/>
    <p:sldId id="339" r:id="rId4"/>
    <p:sldId id="340" r:id="rId5"/>
    <p:sldId id="342" r:id="rId6"/>
    <p:sldId id="343" r:id="rId7"/>
    <p:sldId id="344" r:id="rId8"/>
    <p:sldId id="345" r:id="rId9"/>
    <p:sldId id="347" r:id="rId10"/>
    <p:sldId id="348" r:id="rId11"/>
    <p:sldId id="351" r:id="rId12"/>
    <p:sldId id="349" r:id="rId13"/>
    <p:sldId id="350" r:id="rId14"/>
    <p:sldId id="261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AC4"/>
    <a:srgbClr val="C4E0EC"/>
    <a:srgbClr val="88FCCD"/>
    <a:srgbClr val="FE0000"/>
    <a:srgbClr val="CCECE8"/>
    <a:srgbClr val="E7F98F"/>
    <a:srgbClr val="C20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9C7D41-C441-4E7A-9FD9-1D01AA74E62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65EB1B-3FCF-4F84-B67D-703626A21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E5592-6B57-4D84-9775-F2726AAA4377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5F71FA-7BB0-471B-A030-25002E7C10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9680-CBB0-4CA5-829E-E41F1DA61AD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A80-D0D4-42E3-8838-0B4CCA8A0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>
            <a:off x="0" y="4"/>
            <a:ext cx="1117600" cy="186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24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32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3" y="1041401"/>
            <a:ext cx="11366500" cy="5135563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 flipH="1">
            <a:off x="11542391" y="8"/>
            <a:ext cx="65098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H="1">
            <a:off x="419100" y="8874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3" y="1089030"/>
            <a:ext cx="5562597" cy="5167311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100" y="1089030"/>
            <a:ext cx="5551006" cy="5167311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 flipH="1">
            <a:off x="11542391" y="8"/>
            <a:ext cx="65098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28303" y="1089030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149" y="1084269"/>
            <a:ext cx="553813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Century Gothic" panose="020B0502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099" y="1084269"/>
            <a:ext cx="5551007" cy="5159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Century Gothic" panose="020B0502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 anchor="b"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419100" y="950913"/>
            <a:ext cx="1054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7" descr="Template.jpg"/>
          <p:cNvPicPr>
            <a:picLocks noChangeAspect="1"/>
          </p:cNvPicPr>
          <p:nvPr userDrawn="1"/>
        </p:nvPicPr>
        <p:blipFill>
          <a:blip r:embed="rId2"/>
          <a:srcRect t="19378" r="74091" b="12222"/>
          <a:stretch>
            <a:fillRect/>
          </a:stretch>
        </p:blipFill>
        <p:spPr bwMode="auto">
          <a:xfrm flipH="1">
            <a:off x="11542391" y="8"/>
            <a:ext cx="65098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19103" y="1733550"/>
            <a:ext cx="5537197" cy="4522786"/>
          </a:xfrm>
        </p:spPr>
        <p:txBody>
          <a:bodyPr>
            <a:normAutofit/>
          </a:bodyPr>
          <a:lstStyle>
            <a:lvl1pPr>
              <a:defRPr sz="18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4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261099" y="1733550"/>
            <a:ext cx="5551007" cy="4522786"/>
          </a:xfrm>
        </p:spPr>
        <p:txBody>
          <a:bodyPr>
            <a:normAutofit/>
          </a:bodyPr>
          <a:lstStyle>
            <a:lvl1pPr>
              <a:defRPr sz="1800">
                <a:latin typeface="Century Gothic" panose="020B0502020202020204" pitchFamily="34" charset="0"/>
              </a:defRPr>
            </a:lvl1pPr>
            <a:lvl2pPr marL="685766" indent="-228589">
              <a:buFont typeface="Century Gothic" panose="020B0502020202020204" pitchFamily="34" charset="0"/>
              <a:buChar char="―"/>
              <a:defRPr sz="14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200">
                <a:latin typeface="Century Gothic" panose="020B0502020202020204" pitchFamily="34" charset="0"/>
              </a:defRPr>
            </a:lvl4pPr>
            <a:lvl5pPr>
              <a:defRPr sz="12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128303" y="1089030"/>
            <a:ext cx="0" cy="51673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6709680-CBB0-4CA5-829E-E41F1DA61AD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CDF9A80-D0D4-42E3-8838-0B4CCA8A0C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ymphonycmp.sslwireless.com/index.php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1242" y="2648830"/>
            <a:ext cx="9581863" cy="1314493"/>
          </a:xfrm>
        </p:spPr>
        <p:txBody>
          <a:bodyPr>
            <a:noAutofit/>
          </a:bodyPr>
          <a:lstStyle/>
          <a:p>
            <a:r>
              <a:rPr lang="en-US" sz="2800" b="1" dirty="0"/>
              <a:t>Symphony i99 Sales Speech for SBC / Salesman</a:t>
            </a:r>
            <a:endParaRPr lang="en-US" sz="900" dirty="0"/>
          </a:p>
        </p:txBody>
      </p:sp>
      <p:pic>
        <p:nvPicPr>
          <p:cNvPr id="2050" name="Picture 2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39" y="675808"/>
            <a:ext cx="3529688" cy="4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2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07E74-5D84-4269-B35A-A817D37F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19" y="3033712"/>
            <a:ext cx="6062162" cy="7905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ধন্যবাদ স্যার, আবার আসবেন।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D3C73-DCCA-4B4B-9B95-0E2D0090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9B5DC4-B030-4D51-A0F3-584BD2C9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40" y="943042"/>
            <a:ext cx="1767095" cy="5806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EA9BFA-A533-43F6-900B-858B3E49032B}"/>
              </a:ext>
            </a:extLst>
          </p:cNvPr>
          <p:cNvSpPr txBox="1"/>
          <p:nvPr/>
        </p:nvSpPr>
        <p:spPr>
          <a:xfrm>
            <a:off x="418149" y="1102623"/>
            <a:ext cx="5020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Long Screen-Shot যেভাবে করবেন ?</a:t>
            </a:r>
          </a:p>
          <a:p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Notification Pannel এ গিয়ে Long Screen-Shot এর Logo তে প্রেস করুন।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ব্যবহার করুন 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Long Screen-Shot.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A299AA-D8F4-4DB6-87A8-00CABECB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" t="1546" r="3080" b="1449"/>
          <a:stretch/>
        </p:blipFill>
        <p:spPr>
          <a:xfrm>
            <a:off x="6198060" y="1764342"/>
            <a:ext cx="2238768" cy="4865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CEBB39E-A2C4-4E27-AE67-ADECFE8433D6}"/>
              </a:ext>
            </a:extLst>
          </p:cNvPr>
          <p:cNvSpPr/>
          <p:nvPr/>
        </p:nvSpPr>
        <p:spPr>
          <a:xfrm>
            <a:off x="6096000" y="3743057"/>
            <a:ext cx="662609" cy="634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FC401-5525-4B86-804C-5C12DBF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D99EA3-71E2-4853-839A-9C8B72168593}"/>
              </a:ext>
            </a:extLst>
          </p:cNvPr>
          <p:cNvSpPr txBox="1"/>
          <p:nvPr/>
        </p:nvSpPr>
        <p:spPr>
          <a:xfrm>
            <a:off x="418149" y="1104283"/>
            <a:ext cx="684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Screen Capture যেভাবে করবেন ?</a:t>
            </a:r>
          </a:p>
          <a:p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Notification Pannel এ গিয়ে Screen Recorder এর Logo তে প্রেস করুন।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ব্যবহার করুন 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Screen Recorder.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8D1E72-D884-45B7-8A23-86108A37B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" t="1546" r="3080" b="1449"/>
          <a:stretch/>
        </p:blipFill>
        <p:spPr>
          <a:xfrm>
            <a:off x="8136834" y="1036290"/>
            <a:ext cx="2651154" cy="5761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EDB52D9-A28A-4D56-899F-1981399C6E04}"/>
              </a:ext>
            </a:extLst>
          </p:cNvPr>
          <p:cNvSpPr/>
          <p:nvPr/>
        </p:nvSpPr>
        <p:spPr>
          <a:xfrm>
            <a:off x="9138866" y="3343563"/>
            <a:ext cx="676169" cy="7672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B1DE7-E177-4CE1-9211-8F93B820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88F0A8-84F4-48B8-AFE9-053DFB50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5" y="1934131"/>
            <a:ext cx="2029908" cy="4398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AD1A7B5-6D95-4E5A-8561-9E2FDB4D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778" y="1916529"/>
            <a:ext cx="2029908" cy="4398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6B4416-E69A-4B06-90F5-EA38FC9CB169}"/>
              </a:ext>
            </a:extLst>
          </p:cNvPr>
          <p:cNvSpPr txBox="1"/>
          <p:nvPr/>
        </p:nvSpPr>
        <p:spPr>
          <a:xfrm>
            <a:off x="418149" y="1131699"/>
            <a:ext cx="5386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Split-Screen যেভাবে করবেন ?</a:t>
            </a:r>
          </a:p>
          <a:p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Recent Menu তে গিয়ে Apps এর Logo তে প্রেস করুন।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Split-Screen এ প্রেস করুন।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ব্যবহার করুন Split-Screen.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C19740-C026-4EA1-8E22-39935B25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456" y="1943031"/>
            <a:ext cx="2029909" cy="43981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18E4B25-D89D-463F-8D19-98248C37336A}"/>
              </a:ext>
            </a:extLst>
          </p:cNvPr>
          <p:cNvSpPr/>
          <p:nvPr/>
        </p:nvSpPr>
        <p:spPr>
          <a:xfrm>
            <a:off x="9909456" y="1916529"/>
            <a:ext cx="2029908" cy="221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1B6CAB8-A7D8-403B-B571-E8EBE734FF7D}"/>
              </a:ext>
            </a:extLst>
          </p:cNvPr>
          <p:cNvSpPr/>
          <p:nvPr/>
        </p:nvSpPr>
        <p:spPr>
          <a:xfrm>
            <a:off x="9909456" y="4145411"/>
            <a:ext cx="2029908" cy="221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34DADEE-3E1E-4C93-8ECC-5AF42153AA72}"/>
              </a:ext>
            </a:extLst>
          </p:cNvPr>
          <p:cNvSpPr/>
          <p:nvPr/>
        </p:nvSpPr>
        <p:spPr>
          <a:xfrm>
            <a:off x="6414461" y="2161434"/>
            <a:ext cx="595940" cy="555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8941ED9-4711-4E9F-8E0F-D10653C5699E}"/>
              </a:ext>
            </a:extLst>
          </p:cNvPr>
          <p:cNvSpPr/>
          <p:nvPr/>
        </p:nvSpPr>
        <p:spPr>
          <a:xfrm>
            <a:off x="8530762" y="3304807"/>
            <a:ext cx="595940" cy="555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4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8947" y="3038622"/>
            <a:ext cx="2601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68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Greetings Message: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AA5523-1016-45B5-B1CC-EA1D583DA707}"/>
              </a:ext>
            </a:extLst>
          </p:cNvPr>
          <p:cNvSpPr txBox="1"/>
          <p:nvPr/>
        </p:nvSpPr>
        <p:spPr>
          <a:xfrm>
            <a:off x="418149" y="1020179"/>
            <a:ext cx="561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আসসালামু আলাইকুম স্যার, কেমন আছেন?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E9D250-D1BA-4BDC-B47C-B47E583FBCA6}"/>
              </a:ext>
            </a:extLst>
          </p:cNvPr>
          <p:cNvSpPr txBox="1"/>
          <p:nvPr/>
        </p:nvSpPr>
        <p:spPr>
          <a:xfrm>
            <a:off x="418149" y="1413075"/>
            <a:ext cx="8487312" cy="140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u="sng" dirty="0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চাহিদা</a:t>
            </a:r>
            <a:r>
              <a:rPr lang="en-US" sz="1600" b="1" u="sng" dirty="0">
                <a:latin typeface="Nirmala UI" panose="020B0502040204020203" pitchFamily="34" charset="0"/>
                <a:ea typeface="SimSun" panose="02010600030101010101" pitchFamily="2" charset="-122"/>
              </a:rPr>
              <a:t> মোতাবেক Customer</a:t>
            </a:r>
            <a:r>
              <a:rPr lang="en-US" sz="1600" b="1" u="sng" dirty="0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 কে নিম্নোক্ত উপায়ে Communicate করুন-</a:t>
            </a:r>
          </a:p>
          <a:p>
            <a:pPr>
              <a:lnSpc>
                <a:spcPct val="107000"/>
              </a:lnSpc>
            </a:pPr>
            <a:endParaRPr lang="en-US" sz="1600" dirty="0">
              <a:effectLst/>
              <a:latin typeface="Nirmala UI" panose="020B0502040204020203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স্যার, ৬,৯৯০ টাকায়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AI Dual Back &amp; 8MP Front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ক্যা্মেরার হ্যান্ডসেটটি দেখতে পারেন।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স্যার Full Lamination 6.09” Incell Display’র SYMPHONY i99 হ্যান্ডসেটটি দেখতে পারেন।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Octa-Core Processor এর SYMPHONY i99 হ্যান্ডসেটটি Experience করতে পারেন।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4AE7FD-1490-4A05-85C3-0C183D66BD66}"/>
              </a:ext>
            </a:extLst>
          </p:cNvPr>
          <p:cNvSpPr txBox="1"/>
          <p:nvPr/>
        </p:nvSpPr>
        <p:spPr>
          <a:xfrm>
            <a:off x="418148" y="3107378"/>
            <a:ext cx="10097452" cy="878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CUSTOMER এর হাতে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Symphony i99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হ্যান্ডসেটটি দিন, এবং তাকে ভালভাবে হাতে নিয়ে দেখতে দিন।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CUSTOMER কে এমন কিছু সুবিধার কথা বলুন, যেইটা হ্যান্ডসেট এর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(BOX / PRICE CARD)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এ লিখা নেই।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CUSTOMER এর চাহিদা জানার চেষ্টা করুন এবং চাহিদা অনুযায়ী তাকে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SYMPHONY i99 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এর  সকল সুবিধা বলুন।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1D39A4A-F4C0-4D99-99D1-880C0F5F82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31795" r="34534" b="26966"/>
          <a:stretch/>
        </p:blipFill>
        <p:spPr>
          <a:xfrm>
            <a:off x="8388628" y="3708633"/>
            <a:ext cx="3580058" cy="30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7C9CC-F643-4D85-8E9C-01E43BBE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Key selling point of i99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056EBD-4119-4682-BFE5-C7B910C7343A}"/>
              </a:ext>
            </a:extLst>
          </p:cNvPr>
          <p:cNvSpPr txBox="1"/>
          <p:nvPr/>
        </p:nvSpPr>
        <p:spPr>
          <a:xfrm>
            <a:off x="456401" y="1047650"/>
            <a:ext cx="7877416" cy="462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u="sng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Display: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স্যার SYMPHONY i99 হ্যান্ডসেটটি</a:t>
            </a:r>
            <a:r>
              <a:rPr lang="en-US" sz="1600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র Display সূর্যের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আলোতে ভালো দেখতে পারবেন (Outdoor Visibility</a:t>
            </a:r>
            <a:r>
              <a:rPr lang="en-US" sz="1600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)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 এবং Display লাইট বন্ধ থাকলে Display Basel দেখা যাবে না, কারন 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SYMPHONY i99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হ্যান্ডসেট 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এ Full Lamination &amp; INCELL Display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 ব্যবহার করা হয়েছে।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IPS HD+ DISPLAY</a:t>
            </a:r>
            <a:r>
              <a:rPr lang="en-US" sz="1600" b="1" u="sng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 </a:t>
            </a:r>
            <a:r>
              <a:rPr lang="en-US" sz="1600" b="1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Vrinda" panose="020B0502040204020203" pitchFamily="34" charset="0"/>
              </a:rPr>
              <a:t>1560*720) 282.2 PPI</a:t>
            </a:r>
            <a:r>
              <a:rPr lang="en-US" sz="16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Vrinda" panose="020B0502040204020203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থাকার জন্য আপনি YOUTUBE এ HD VIDEO দেখতে পারবেন।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প্রতিটি পার্শ্ব থেকে ক্লিয়ার দেখতে পারবেন।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 PPI 282.2 এবং 16milion Color Support থাকার জন্য আপনি Video &amp; Picture এ পাবেন ভালো Color &amp; Sharpness.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এছাড়াও Games খেলার সময় আপনি পাবেন ৫ টি আঙ্গুল ব্যবহার এর সুযোগ, কারন SYMPHONY i99 এর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Display 5 Finger Multi-Touch Supported</a:t>
            </a:r>
          </a:p>
          <a:p>
            <a:r>
              <a:rPr lang="en-US" sz="1600" dirty="0" smtClean="0">
                <a:effectLst/>
                <a:highlight>
                  <a:srgbClr val="FFFF00"/>
                </a:highlight>
                <a:latin typeface="Nirmala UI" panose="020B0502040204020203" pitchFamily="34" charset="0"/>
                <a:ea typeface="SimSun" panose="02010600030101010101" pitchFamily="2" charset="-122"/>
              </a:rPr>
              <a:t>সমমূল্যে </a:t>
            </a:r>
            <a:r>
              <a:rPr lang="en-US" sz="1600" dirty="0">
                <a:effectLst/>
                <a:highlight>
                  <a:srgbClr val="FFFF00"/>
                </a:highlight>
                <a:latin typeface="Nirmala UI" panose="020B0502040204020203" pitchFamily="34" charset="0"/>
                <a:ea typeface="SimSun" panose="02010600030101010101" pitchFamily="2" charset="-122"/>
              </a:rPr>
              <a:t>অন্য কোনও মোবাইল ব্রান্ড Full Lamination INCELL Display দিচ্ছে </a:t>
            </a:r>
            <a:r>
              <a:rPr lang="en-US" sz="1600" dirty="0" err="1">
                <a:effectLst/>
                <a:highlight>
                  <a:srgbClr val="FFFF00"/>
                </a:highlight>
                <a:latin typeface="Nirmala UI" panose="020B0502040204020203" pitchFamily="34" charset="0"/>
                <a:ea typeface="SimSun" panose="02010600030101010101" pitchFamily="2" charset="-122"/>
              </a:rPr>
              <a:t>না</a:t>
            </a:r>
            <a:r>
              <a:rPr lang="en-US" sz="1600" dirty="0" smtClean="0">
                <a:effectLst/>
                <a:highlight>
                  <a:srgbClr val="FFFF00"/>
                </a:highlight>
                <a:latin typeface="Nirmala UI" panose="020B0502040204020203" pitchFamily="34" charset="0"/>
                <a:ea typeface="SimSun" panose="02010600030101010101" pitchFamily="2" charset="-122"/>
              </a:rPr>
              <a:t>।</a:t>
            </a:r>
          </a:p>
          <a:p>
            <a:endParaRPr lang="en-US" sz="1600" dirty="0">
              <a:highlight>
                <a:srgbClr val="FFFF00"/>
              </a:highlight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Full lamination and In-cell in combined ensure clearer, more sharper images and texts which will ensure best viewing experience in this price range. Full lamination will also ensure better visibility in sunlight.</a:t>
            </a:r>
          </a:p>
          <a:p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83056" y="1576790"/>
            <a:ext cx="3908944" cy="4837457"/>
            <a:chOff x="8136029" y="2302931"/>
            <a:chExt cx="3908944" cy="48374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0FDFE5C-00BA-44D2-97EE-71AA572F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4" t="25231" r="28172" b="18154"/>
            <a:stretch/>
          </p:blipFill>
          <p:spPr>
            <a:xfrm>
              <a:off x="8136029" y="4031258"/>
              <a:ext cx="3908944" cy="31091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38664D-E5FC-412A-90DB-53059F606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2" t="37489" r="23299" b="29082"/>
            <a:stretch/>
          </p:blipFill>
          <p:spPr>
            <a:xfrm>
              <a:off x="8494643" y="2302931"/>
              <a:ext cx="2411896" cy="194980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8D83500-DC1D-4AE8-8313-AC029E3672C1}"/>
                </a:ext>
              </a:extLst>
            </p:cNvPr>
            <p:cNvSpPr txBox="1"/>
            <p:nvPr/>
          </p:nvSpPr>
          <p:spPr>
            <a:xfrm>
              <a:off x="8560903" y="2928163"/>
              <a:ext cx="887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C000"/>
                  </a:solidFill>
                </a:rPr>
                <a:t>Full Lamination</a:t>
              </a:r>
            </a:p>
            <a:p>
              <a:pPr algn="ctr"/>
              <a:r>
                <a:rPr lang="en-US" sz="1200" dirty="0">
                  <a:solidFill>
                    <a:srgbClr val="FFC000"/>
                  </a:solidFill>
                </a:rPr>
                <a:t> Incell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B5431F2-9135-4837-83B3-72E95B14631A}"/>
                </a:ext>
              </a:extLst>
            </p:cNvPr>
            <p:cNvSpPr txBox="1"/>
            <p:nvPr/>
          </p:nvSpPr>
          <p:spPr>
            <a:xfrm>
              <a:off x="9756651" y="2954666"/>
              <a:ext cx="887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C000"/>
                  </a:solidFill>
                </a:rPr>
                <a:t>Non Lamination</a:t>
              </a:r>
            </a:p>
            <a:p>
              <a:pPr algn="ctr"/>
              <a:r>
                <a:rPr lang="en-US" sz="1200" dirty="0">
                  <a:solidFill>
                    <a:srgbClr val="FFC000"/>
                  </a:solidFill>
                </a:rPr>
                <a:t> oncell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4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CC90D-137A-47A9-B643-A8212AA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Key selling point of i99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47C44C-6F7A-4C40-BD3C-AC40A1D0469C}"/>
              </a:ext>
            </a:extLst>
          </p:cNvPr>
          <p:cNvSpPr txBox="1"/>
          <p:nvPr/>
        </p:nvSpPr>
        <p:spPr>
          <a:xfrm>
            <a:off x="418149" y="1015000"/>
            <a:ext cx="8752355" cy="578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u="sng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Operating System: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SYMPHONY i99 হ্যান্ডসেট এ Updated operating system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Android 10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ব্যবহার করা হয়েছে। এজন্য আপনি পাবেন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Built-in Dark Mode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এবং Dark Mode ব্যবহার এ আপনার হ্যান্ডসেট এর Interface হবে আরও আকর্ষণীয় । এছাড়াও আপনি পাচ্ছেন-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Smart Reply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Gesture Navigation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Privacy Controls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Location Controls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Security Updates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Family Link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Focus mode)</a:t>
            </a:r>
          </a:p>
          <a:p>
            <a:pPr marR="0" lvl="0">
              <a:spcBef>
                <a:spcPts val="0"/>
              </a:spcBef>
              <a:spcAft>
                <a:spcPts val="300"/>
              </a:spcAft>
              <a:buSzPts val="1000"/>
              <a:tabLst>
                <a:tab pos="6858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আপনি User Interface এ যে সকল সুবিধা গুলা পাচ্ছেন।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600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Long Screen-Shot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Screen Recorder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Smart Action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Smart Gestures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Split-Screen,</a:t>
            </a:r>
            <a:r>
              <a:rPr lang="en-US" sz="1600" b="1" dirty="0">
                <a:solidFill>
                  <a:srgbClr val="00B05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Nirmala UI" panose="020B0502040204020203" pitchFamily="34" charset="0"/>
              </a:rPr>
              <a:t>bedtime mode and digital well being.)</a:t>
            </a:r>
            <a:endParaRPr lang="en-US" sz="1600" dirty="0">
              <a:solidFill>
                <a:srgbClr val="000000"/>
              </a:solidFill>
              <a:effectLst/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300"/>
              </a:spcAft>
              <a:buSzPts val="1000"/>
              <a:tabLst>
                <a:tab pos="6858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Handy Device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SYMPHONY i99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হ্যান্ডসেটটি অনেক স্লিম (</a:t>
            </a:r>
            <a:r>
              <a:rPr lang="en-US" sz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155.5*73*8.9mm) </a:t>
            </a:r>
            <a:r>
              <a:rPr lang="en-US" sz="1600" dirty="0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এবং Weight মাত্র ১৬২ গ্রাম। আপনি </a:t>
            </a:r>
            <a:r>
              <a:rPr lang="en-US" sz="1600" dirty="0">
                <a:effectLst/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হ্যান্ডসেটটি খুব ভালভাবে গ্রিপ করতে পারবেন।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Nirmala UI" panose="020B0502040204020203" pitchFamily="34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Performance: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SYMPHONY i99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হ্যান্ডসেট এ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(Octa-core)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প্রসেসর এর জন্য আপনি পাচ্ছেন স্মুথ গেমিং Experience এবং একই সাথে অনেক গুলো অ্যাপ্লিকেশন ব্যবহার করার সুবিধা।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UNISOC SC9863A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 প্রসেসর টি কম চার্জ খরচ করে, এজন্য আপনি চার্জ ব্যাকআপ অনেক ভালো পাবেন।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Display 5 finger Multi-touch &amp; 1.6Ghz OCTA-CORE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 এর জন্য আপনার 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গেমিং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 এবং অন্যান্য সকল কাজ হবে অনেক ফাস্ট।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B05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2GB DDR4 RAM ১.৫ গুণ বেশি</a:t>
            </a:r>
            <a:r>
              <a:rPr lang="en-US" sz="1600" dirty="0">
                <a:solidFill>
                  <a:srgbClr val="00B05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 দ্রুত কাজ করতে পারবেন 2GB DDR3 RAM থেকে।</a:t>
            </a:r>
            <a:endParaRPr lang="en-US" sz="1600" dirty="0">
              <a:solidFill>
                <a:srgbClr val="00B050"/>
              </a:solidFill>
              <a:effectLst/>
              <a:latin typeface="Nirmala UI" panose="020B0502040204020203" pitchFamily="34" charset="0"/>
              <a:ea typeface="SimSun" panose="02010600030101010101" pitchFamily="2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B4318A3-DE2B-473B-85C0-D89B362AA48A}"/>
              </a:ext>
            </a:extLst>
          </p:cNvPr>
          <p:cNvGrpSpPr/>
          <p:nvPr/>
        </p:nvGrpSpPr>
        <p:grpSpPr>
          <a:xfrm>
            <a:off x="9170504" y="2491409"/>
            <a:ext cx="2893051" cy="2933418"/>
            <a:chOff x="7608772" y="2768933"/>
            <a:chExt cx="4348767" cy="39413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A2B9EAD-A6DF-40BF-A6C3-3F642EF9F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4" t="25231" r="28172" b="18154"/>
            <a:stretch/>
          </p:blipFill>
          <p:spPr>
            <a:xfrm>
              <a:off x="7608772" y="3251329"/>
              <a:ext cx="4348767" cy="3458960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xmlns="" id="{D3B97C65-8B5E-431F-9DA0-F15C3490AA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35"/>
            <a:stretch/>
          </p:blipFill>
          <p:spPr bwMode="auto">
            <a:xfrm>
              <a:off x="9463241" y="2768933"/>
              <a:ext cx="873455" cy="164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03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AB6FB-4571-4220-BAC3-1DA089EF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Key selling point of i99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0571E7-4D39-4FF7-9DA6-15605F010A7A}"/>
              </a:ext>
            </a:extLst>
          </p:cNvPr>
          <p:cNvSpPr txBox="1"/>
          <p:nvPr/>
        </p:nvSpPr>
        <p:spPr>
          <a:xfrm>
            <a:off x="289360" y="953413"/>
            <a:ext cx="8687214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Camera: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কাস্টমারের সাথে ছবি তুলুন এবং নিম্নোক্ত সুবিধা জানান</a:t>
            </a:r>
            <a:r>
              <a:rPr lang="en-US" sz="1600" b="1" u="sng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-</a:t>
            </a:r>
            <a:endParaRPr lang="en-US" sz="1600" b="1" u="sng" dirty="0">
              <a:solidFill>
                <a:srgbClr val="000000"/>
              </a:solidFill>
              <a:effectLst/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(13MP Ai Main Shooter)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ব্যাক ক্যামেরা 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যার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Aperture f/1.9, </a:t>
            </a:r>
            <a:r>
              <a:rPr lang="en-US" sz="1600" dirty="0">
                <a:latin typeface="Nirmala UI" panose="020B0502040204020203" pitchFamily="34" charset="0"/>
                <a:ea typeface="Times New Roman" panose="02020603050405020304" pitchFamily="18" charset="0"/>
              </a:rPr>
              <a:t>বড় এপারচার এর জন্য</a:t>
            </a:r>
            <a:r>
              <a:rPr lang="en-US" sz="1600" b="1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অল্প আলোতে উজ্জ্বল ছবি </a:t>
            </a:r>
            <a:r>
              <a:rPr lang="en-US" sz="1600" dirty="0">
                <a:latin typeface="Nirmala UI" panose="020B0502040204020203" pitchFamily="34" charset="0"/>
                <a:ea typeface="Times New Roman" panose="02020603050405020304" pitchFamily="18" charset="0"/>
              </a:rPr>
              <a:t>ও দ্রুত ছবি তোলার অভিজ্ঞতা পাবেন।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2MP Depth Sensor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এর জন্য আপনি DSLR / Portrait Mood এ (Detection record &amp; Depth of field) Subject 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এবং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Object কে আলাদা করে চমৎকার ছবি তুলতে পারবেন।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(8MP Front Camera) Aperture f/2.0 জন্য আপনি অল্প আলোতে Brighter Video Call করতে পারবেন</a:t>
            </a:r>
            <a:r>
              <a:rPr lang="bn-IN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এবং</a:t>
            </a:r>
            <a:r>
              <a:rPr lang="en-US" sz="1600" dirty="0">
                <a:latin typeface="Nirmala UI" panose="020B0502040204020203" pitchFamily="34" charset="0"/>
                <a:ea typeface="Times New Roman" panose="02020603050405020304" pitchFamily="18" charset="0"/>
              </a:rPr>
              <a:t> ফ্রন্ট ক্যামেরা তে পাবেন আরও প্রানবন্ত ও উজ্জ্বল ছবি তোলার অভিজ্ঞতা।</a:t>
            </a:r>
            <a:endParaRPr lang="en-US" sz="1600" dirty="0">
              <a:latin typeface="Nirmala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আপনি FULL HD (1080p) Video Record করতে পারবেন</a:t>
            </a:r>
            <a:r>
              <a:rPr lang="bn-IN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যেখানে আছে ২০টির ও বেশি অপশন।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irmala UI" panose="020B0502040204020203" pitchFamily="34" charset="0"/>
                <a:ea typeface="Times New Roman" panose="02020603050405020304" pitchFamily="18" charset="0"/>
              </a:rPr>
              <a:t>সাধারনত ৬৯৯০ টাকাতে অন্য হ্যান্ডসেট ব্রান্ড Depth Sensor (0.8MP/0.3MP VGA) ক্যামেরা দিয়ে থাকে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CD1D79-A61B-4246-9D59-DD6327B07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1" t="41748" r="48941" b="35987"/>
          <a:stretch/>
        </p:blipFill>
        <p:spPr>
          <a:xfrm>
            <a:off x="7478916" y="2312504"/>
            <a:ext cx="4832354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4A260-01C3-4729-8B93-F231D32F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Key selling point of i99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78F611-CE2C-49B0-AB5F-96BEB97C67A8}"/>
              </a:ext>
            </a:extLst>
          </p:cNvPr>
          <p:cNvSpPr txBox="1"/>
          <p:nvPr/>
        </p:nvSpPr>
        <p:spPr>
          <a:xfrm>
            <a:off x="418149" y="1035092"/>
            <a:ext cx="7845083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Memory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RAM: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স্যার আপনি এই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হ্যান্ডসেটিতে অনেক Applications ব্যবহার করতে পারবেন, এই হ্যান্ডসেটটিতে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2GB DDR4 RAM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ব্যবহার করা হয়েছে।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DDR4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RAM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এর জন্যে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Apps Processing/ Data Transfer speed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অনেক দ্রুত করতে পারবেন ।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00B05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2GB DDR4 RAM ১.৫ গুণ বেশি</a:t>
            </a:r>
            <a:r>
              <a:rPr lang="en-US" sz="1600" dirty="0">
                <a:solidFill>
                  <a:srgbClr val="00B05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 দ্রুত কাজ করতে পারে 2GB DDR3 RAM থেকে।</a:t>
            </a:r>
          </a:p>
          <a:p>
            <a:pPr>
              <a:spcAft>
                <a:spcPts val="3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ROM: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এছাড়া ও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হ্যান্ডসেট এর নিজস্ব ড্যাটা ধারন ক্ষমতা 16GB যেখানে আপনার প্রয়োজনীয় তথ্য সংরক্ষন করতে পারবেন</a:t>
            </a: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এবং আপনি চাইলে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128GB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পর্যন্ত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Expand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করতে পারবেন।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SYMPHONY i99 হ্যান্ডসেটিতে একসাথে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(Dual Sim+ External SD Card)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ব্যবহার করার । 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Times New Roman" panose="02020603050405020304" pitchFamily="18" charset="0"/>
              </a:rPr>
              <a:t>সুযোগ রয়েছে।</a:t>
            </a:r>
          </a:p>
          <a:p>
            <a:pPr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পাশাপাশি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(Dual VOLTE Supported)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দুটি সিম কার্ডে আপনি একই সাথে 4G ব্যবহার করার সুবিধা পাবেন।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CF21BB7-9739-45DB-B911-AAE88E87620E}"/>
              </a:ext>
            </a:extLst>
          </p:cNvPr>
          <p:cNvGrpSpPr/>
          <p:nvPr/>
        </p:nvGrpSpPr>
        <p:grpSpPr>
          <a:xfrm>
            <a:off x="8072438" y="3586163"/>
            <a:ext cx="3739666" cy="3190829"/>
            <a:chOff x="7843233" y="3399040"/>
            <a:chExt cx="4348767" cy="34589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54DA48D-C285-4138-BCE5-BB519E279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4" t="25231" r="28172" b="18154"/>
            <a:stretch/>
          </p:blipFill>
          <p:spPr>
            <a:xfrm>
              <a:off x="7843233" y="3399040"/>
              <a:ext cx="4348767" cy="3458960"/>
            </a:xfrm>
            <a:prstGeom prst="rect">
              <a:avLst/>
            </a:prstGeom>
          </p:spPr>
        </p:pic>
        <p:pic>
          <p:nvPicPr>
            <p:cNvPr id="11" name="Picture 2" descr="SanDisk Ultra 128 GB microSDXC Memory Card + SD Adapter with A1 App  Performance Up to 100 MB/s, Class 10, U1: Amazon.co.uk: Computers &amp;  Accessories">
              <a:extLst>
                <a:ext uri="{FF2B5EF4-FFF2-40B4-BE49-F238E27FC236}">
                  <a16:creationId xmlns:a16="http://schemas.microsoft.com/office/drawing/2014/main" xmlns="" id="{17106512-D84D-45EA-BD41-867CC058D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6570" y="3872650"/>
              <a:ext cx="989346" cy="7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41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1AC21-DF13-44FF-9A47-338BD363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irmala UI" panose="020B0502040204020203" pitchFamily="34" charset="0"/>
                <a:ea typeface="SimSun" panose="02010600030101010101" pitchFamily="2" charset="-122"/>
                <a:cs typeface="Vrinda" panose="020B0502040204020203" pitchFamily="34" charset="0"/>
              </a:rPr>
              <a:t>Key selling point of i99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CC50E3-BBE1-470C-A79F-0184371514C8}"/>
              </a:ext>
            </a:extLst>
          </p:cNvPr>
          <p:cNvSpPr txBox="1"/>
          <p:nvPr/>
        </p:nvSpPr>
        <p:spPr>
          <a:xfrm>
            <a:off x="418149" y="1031059"/>
            <a:ext cx="9428216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Security: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SYMPHONY i99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হ্যান্ডসেটটিতে সিকিউরিটির জন্য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Multi-functional Fingerprint Sensor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এবং Face-unlock ব্যবহার করা হয়েছে। আপনি Fingerprint এ ৫ টি ফিঙ্গার যুক্ত করতে পারবেন। এছাড়াও Fingerprint দিয়ে আপনি ছবি তোলা সহ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Swipe করে Notification Panel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টি নিচে নামাতে পারবেন।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Battery: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স্যার আপনি SYMPHONY i99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হ্যান্ডসেটটি Full Charge করে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৩.৫ ঘণ্টা ভিডিও কল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করতে পারবেন এবং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২১ ঘণ্টা Audio Call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 করতে পারবেন।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effectLst/>
              <a:latin typeface="Nirmala UI" panose="020B0502040204020203" pitchFamily="34" charset="0"/>
              <a:ea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Full Charge করে হ্যান্ডসেটটি সারাদিন ব্যবহার করা যাবে কারন হ্যান্ডসেটটিতে আছে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3500mAh Li-Polymer Big Battery.</a:t>
            </a:r>
          </a:p>
          <a:p>
            <a:pPr>
              <a:spcAft>
                <a:spcPts val="300"/>
              </a:spcAft>
            </a:pP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এই হ্যান্ডসেটটি </a:t>
            </a:r>
            <a:r>
              <a:rPr lang="en-US" sz="16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(OTG Supported) Pendrive/Mouse/Keyboard </a:t>
            </a:r>
            <a:r>
              <a:rPr lang="en-US" sz="160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Times New Roman" panose="02020603050405020304" pitchFamily="18" charset="0"/>
              </a:rPr>
              <a:t>ব্যবহার করতে পারবেন।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effectLst/>
              <a:latin typeface="Nirmala UI" panose="020B05020402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AD055FA-B006-416D-8FC3-4485ADFCD6B1}"/>
              </a:ext>
            </a:extLst>
          </p:cNvPr>
          <p:cNvGrpSpPr/>
          <p:nvPr/>
        </p:nvGrpSpPr>
        <p:grpSpPr>
          <a:xfrm>
            <a:off x="8746435" y="3982092"/>
            <a:ext cx="3339548" cy="2922104"/>
            <a:chOff x="7843233" y="3399040"/>
            <a:chExt cx="4348767" cy="34589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AE38FE0-D241-4AFC-BC49-E9AD9BC33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4" t="25231" r="28172" b="18154"/>
            <a:stretch/>
          </p:blipFill>
          <p:spPr>
            <a:xfrm>
              <a:off x="7843233" y="3399040"/>
              <a:ext cx="4348767" cy="34589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43B0562F-CE85-47D5-8316-7AA91CAE9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10" t="55199" r="49597" b="17811"/>
            <a:stretch/>
          </p:blipFill>
          <p:spPr>
            <a:xfrm>
              <a:off x="9897562" y="3641567"/>
              <a:ext cx="535648" cy="999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93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8D34E-6510-40A9-9385-D5C6E901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300"/>
              </a:spcAft>
            </a:pPr>
            <a:r>
              <a:rPr lang="en-US" sz="3200" b="1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Operator Bundle Offer</a:t>
            </a:r>
            <a:r>
              <a:rPr lang="en-US" sz="32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0025E6-CFF5-474F-8FEE-C03DEC025750}"/>
              </a:ext>
            </a:extLst>
          </p:cNvPr>
          <p:cNvSpPr txBox="1"/>
          <p:nvPr/>
        </p:nvSpPr>
        <p:spPr>
          <a:xfrm>
            <a:off x="418149" y="1068464"/>
            <a:ext cx="805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SYMPHONY i99 হ্যান্ডসেটিতে বাংলালিংক/গ্রামীন / রবি  সিমকার্ড ব্যবহার করলে বিনামূল্যে পাবেন আকর্ষণীয় অফার ।</a:t>
            </a:r>
          </a:p>
        </p:txBody>
      </p:sp>
      <p:pic>
        <p:nvPicPr>
          <p:cNvPr id="1032" name="Picture 8" descr="Grameenphone Logo Vector (.EPS) Free Download">
            <a:extLst>
              <a:ext uri="{FF2B5EF4-FFF2-40B4-BE49-F238E27FC236}">
                <a16:creationId xmlns:a16="http://schemas.microsoft.com/office/drawing/2014/main" xmlns="" id="{B1CAAF66-0A26-4834-A773-8B103C95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6" y="3008216"/>
            <a:ext cx="2176463" cy="84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5D58A192-565C-433E-BD3A-CE6D26FA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2825230"/>
            <a:ext cx="2176463" cy="12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bi Logo Vector (.EPS) Free Download">
            <a:extLst>
              <a:ext uri="{FF2B5EF4-FFF2-40B4-BE49-F238E27FC236}">
                <a16:creationId xmlns:a16="http://schemas.microsoft.com/office/drawing/2014/main" xmlns="" id="{C8933D67-F799-4098-BDCB-D371B832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2" y="2582931"/>
            <a:ext cx="1466850" cy="12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E49939-595F-43EC-A224-7A98C26EAB8D}"/>
              </a:ext>
            </a:extLst>
          </p:cNvPr>
          <p:cNvSpPr txBox="1"/>
          <p:nvPr/>
        </p:nvSpPr>
        <p:spPr>
          <a:xfrm>
            <a:off x="6567487" y="4032769"/>
            <a:ext cx="3086100" cy="7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6GB free data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[7 days validity]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B82C90-9ED9-472A-9118-56B3AB195BBA}"/>
              </a:ext>
            </a:extLst>
          </p:cNvPr>
          <p:cNvSpPr txBox="1"/>
          <p:nvPr/>
        </p:nvSpPr>
        <p:spPr>
          <a:xfrm>
            <a:off x="4374355" y="4032769"/>
            <a:ext cx="1800225" cy="995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12GB free data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 GB per month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[7 days validity]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01336-9266-4B9F-A124-9832D7C0C86B}"/>
              </a:ext>
            </a:extLst>
          </p:cNvPr>
          <p:cNvSpPr txBox="1"/>
          <p:nvPr/>
        </p:nvSpPr>
        <p:spPr>
          <a:xfrm>
            <a:off x="971550" y="4032769"/>
            <a:ext cx="2471737" cy="677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4GB+20MB free 4G data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[7 days validity]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AF37A-6934-430E-97FA-D411A45B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After Sales Service</a:t>
            </a:r>
            <a:r>
              <a:rPr lang="en-US" sz="3200" b="1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02461A-EF1E-488E-ABF9-699DAC3911E8}"/>
              </a:ext>
            </a:extLst>
          </p:cNvPr>
          <p:cNvSpPr txBox="1"/>
          <p:nvPr/>
        </p:nvSpPr>
        <p:spPr>
          <a:xfrm>
            <a:off x="418149" y="850902"/>
            <a:ext cx="1107148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b="1" dirty="0">
              <a:solidFill>
                <a:srgbClr val="000000"/>
              </a:solidFill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আমাদের সারা দেশে ৬৭ টি কাস্টমার সার্ভিস পয়েন্ট আছে। হ্যান্ডসেটিতে কোন সমস্যা হলে যে কোন কাস্টমার কেয়ার সার্ভিস পয়েন্ট থেকে সার্ভিস করে নিতে পারবেন ।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এছাড়াও হ্যান্ডসেটের জন্য ১ বছর এর Warranty এবং ব্যাটারি ও চার্জার এর জন্য ৬মাসের গ্যারান্টি পাচ্ছেন । 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endParaRPr lang="en-US" sz="1600" dirty="0">
              <a:solidFill>
                <a:srgbClr val="000000"/>
              </a:solidFill>
              <a:latin typeface="Nirmala UI" panose="020B0502040204020203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Color Choice Option:</a:t>
            </a:r>
          </a:p>
          <a:p>
            <a:pPr marL="0" marR="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  <a:latin typeface="Nirmala UI" panose="020B0502040204020203" pitchFamily="34" charset="0"/>
                <a:ea typeface="SimSun" panose="02010600030101010101" pitchFamily="2" charset="-122"/>
              </a:rPr>
              <a:t>কাস্টমার যদি হ্যান্ডসেটটি নিতে আগ্রহী হয় তাহলে আপনার স্টকে থাকা কালার গুলো দেখান এবং বিক্রয় সম্পন্ন করুন।</a:t>
            </a:r>
          </a:p>
        </p:txBody>
      </p:sp>
    </p:spTree>
    <p:extLst>
      <p:ext uri="{BB962C8B-B14F-4D97-AF65-F5344CB8AC3E}">
        <p14:creationId xmlns:p14="http://schemas.microsoft.com/office/powerpoint/2010/main" val="307961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18155</TotalTime>
  <Words>856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SimSun</vt:lpstr>
      <vt:lpstr>Arial</vt:lpstr>
      <vt:lpstr>Calibri</vt:lpstr>
      <vt:lpstr>Calibri Light</vt:lpstr>
      <vt:lpstr>Century Gothic</vt:lpstr>
      <vt:lpstr>Nirmala UI</vt:lpstr>
      <vt:lpstr>Symbol</vt:lpstr>
      <vt:lpstr>Times New Roman</vt:lpstr>
      <vt:lpstr>Vrinda</vt:lpstr>
      <vt:lpstr>Office Theme</vt:lpstr>
      <vt:lpstr>Symphony i99 Sales Speech for SBC / Salesman</vt:lpstr>
      <vt:lpstr>Greetings Message:</vt:lpstr>
      <vt:lpstr>Key selling point of i99</vt:lpstr>
      <vt:lpstr>Key selling point of i99</vt:lpstr>
      <vt:lpstr>Key selling point of i99</vt:lpstr>
      <vt:lpstr>Key selling point of i99</vt:lpstr>
      <vt:lpstr>Key selling point of i99</vt:lpstr>
      <vt:lpstr>Operator Bundle Offer:</vt:lpstr>
      <vt:lpstr>After Sales Service:</vt:lpstr>
      <vt:lpstr>ধন্যবাদ স্যার, আবার আসবেন।</vt:lpstr>
      <vt:lpstr>APENDIX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Md.Taoshif Farik Huda</dc:creator>
  <cp:lastModifiedBy>Md. Taosif Farik Huda</cp:lastModifiedBy>
  <cp:revision>2752</cp:revision>
  <cp:lastPrinted>2020-09-13T06:12:33Z</cp:lastPrinted>
  <dcterms:created xsi:type="dcterms:W3CDTF">2016-10-06T07:15:32Z</dcterms:created>
  <dcterms:modified xsi:type="dcterms:W3CDTF">2020-10-28T10:19:49Z</dcterms:modified>
</cp:coreProperties>
</file>