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31" r:id="rId3"/>
    <p:sldId id="332" r:id="rId4"/>
    <p:sldId id="334" r:id="rId5"/>
    <p:sldId id="259" r:id="rId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B793-36ED-435D-B7A0-5EBE90421F7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B793-36ED-435D-B7A0-5EBE90421F7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B793-36ED-435D-B7A0-5EBE90421F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305" y="0"/>
            <a:ext cx="8371820" cy="1770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DSR benefit &amp;     			expectations from Symphony 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8986" y="4963561"/>
            <a:ext cx="28719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</a:t>
            </a:r>
          </a:p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Abdullah Hel Kafi</a:t>
            </a:r>
            <a:endParaRPr lang="en-US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44699" y="2408349"/>
            <a:ext cx="11230378" cy="1893194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outer world is Nothing but a reflection of your inner world 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4546" y="663612"/>
            <a:ext cx="106727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48728" y="137418"/>
            <a:ext cx="10533942" cy="4349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"/>
            <a:r>
              <a:rPr lang="en-US" sz="2400" b="1" dirty="0" smtClean="0">
                <a:solidFill>
                  <a:schemeClr val="bg1"/>
                </a:solidFill>
              </a:rPr>
              <a:t>DSR present benefit 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Group 4" descr="banners">
            <a:extLst>
              <a:ext uri="{FF2B5EF4-FFF2-40B4-BE49-F238E27FC236}">
                <a16:creationId xmlns:a16="http://schemas.microsoft.com/office/drawing/2014/main" xmlns="" id="{196171E3-6802-404E-9D7F-340590400A3B}"/>
              </a:ext>
            </a:extLst>
          </p:cNvPr>
          <p:cNvGrpSpPr/>
          <p:nvPr/>
        </p:nvGrpSpPr>
        <p:grpSpPr>
          <a:xfrm>
            <a:off x="759853" y="1326524"/>
            <a:ext cx="9362941" cy="4752303"/>
            <a:chOff x="350838" y="6816726"/>
            <a:chExt cx="1843088" cy="1992312"/>
          </a:xfrm>
        </p:grpSpPr>
        <p:sp>
          <p:nvSpPr>
            <p:cNvPr id="8" name="Freeform 238">
              <a:extLst>
                <a:ext uri="{FF2B5EF4-FFF2-40B4-BE49-F238E27FC236}">
                  <a16:creationId xmlns:a16="http://schemas.microsoft.com/office/drawing/2014/main" xmlns="" id="{3FFB5158-46AD-4EEE-AA38-F8E6FD1A0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34">
              <a:extLst>
                <a:ext uri="{FF2B5EF4-FFF2-40B4-BE49-F238E27FC236}">
                  <a16:creationId xmlns:a16="http://schemas.microsoft.com/office/drawing/2014/main" xmlns="" id="{19B51087-2B40-4F63-93F6-2B690195B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8D254E3-599E-4343-BCB6-F50811BD14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99866E6-38C2-47BA-ACC2-8747C169C4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A11BC43F-8B8C-42FA-B1D1-9816C25F8B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6">
              <a:extLst>
                <a:ext uri="{FF2B5EF4-FFF2-40B4-BE49-F238E27FC236}">
                  <a16:creationId xmlns:a16="http://schemas.microsoft.com/office/drawing/2014/main" xmlns="" id="{AC8DFF3E-079D-439D-BD01-0B931D168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27">
              <a:extLst>
                <a:ext uri="{FF2B5EF4-FFF2-40B4-BE49-F238E27FC236}">
                  <a16:creationId xmlns:a16="http://schemas.microsoft.com/office/drawing/2014/main" xmlns="" id="{E5B47973-A87F-4C02-B751-5DEF7C07E0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29">
              <a:extLst>
                <a:ext uri="{FF2B5EF4-FFF2-40B4-BE49-F238E27FC236}">
                  <a16:creationId xmlns:a16="http://schemas.microsoft.com/office/drawing/2014/main" xmlns="" id="{F3F65EF1-A85F-41C7-9F35-21D5C2FE30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32">
              <a:extLst>
                <a:ext uri="{FF2B5EF4-FFF2-40B4-BE49-F238E27FC236}">
                  <a16:creationId xmlns:a16="http://schemas.microsoft.com/office/drawing/2014/main" xmlns="" id="{8DC3FA87-A856-4D06-90FC-508D40961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33">
              <a:extLst>
                <a:ext uri="{FF2B5EF4-FFF2-40B4-BE49-F238E27FC236}">
                  <a16:creationId xmlns:a16="http://schemas.microsoft.com/office/drawing/2014/main" xmlns="" id="{F6D3DFE4-A879-4E8D-9509-D92FE4FA8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35">
              <a:extLst>
                <a:ext uri="{FF2B5EF4-FFF2-40B4-BE49-F238E27FC236}">
                  <a16:creationId xmlns:a16="http://schemas.microsoft.com/office/drawing/2014/main" xmlns="" id="{9BAC0E6D-F564-4B57-9658-FF7CD3D3D1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39">
              <a:extLst>
                <a:ext uri="{FF2B5EF4-FFF2-40B4-BE49-F238E27FC236}">
                  <a16:creationId xmlns:a16="http://schemas.microsoft.com/office/drawing/2014/main" xmlns="" id="{B745F0F1-4103-45A2-82D3-0E692C2D1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41">
              <a:extLst>
                <a:ext uri="{FF2B5EF4-FFF2-40B4-BE49-F238E27FC236}">
                  <a16:creationId xmlns:a16="http://schemas.microsoft.com/office/drawing/2014/main" xmlns="" id="{CFA96038-4092-486F-802C-33C7234BA0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8" y="8475663"/>
              <a:ext cx="504825" cy="320675"/>
            </a:xfrm>
            <a:custGeom>
              <a:avLst/>
              <a:gdLst>
                <a:gd name="T0" fmla="*/ 88 w 318"/>
                <a:gd name="T1" fmla="*/ 104 h 202"/>
                <a:gd name="T2" fmla="*/ 0 w 318"/>
                <a:gd name="T3" fmla="*/ 202 h 202"/>
                <a:gd name="T4" fmla="*/ 8 w 318"/>
                <a:gd name="T5" fmla="*/ 202 h 202"/>
                <a:gd name="T6" fmla="*/ 92 w 318"/>
                <a:gd name="T7" fmla="*/ 108 h 202"/>
                <a:gd name="T8" fmla="*/ 88 w 318"/>
                <a:gd name="T9" fmla="*/ 104 h 202"/>
                <a:gd name="T10" fmla="*/ 318 w 318"/>
                <a:gd name="T11" fmla="*/ 0 h 202"/>
                <a:gd name="T12" fmla="*/ 0 w 318"/>
                <a:gd name="T13" fmla="*/ 0 h 202"/>
                <a:gd name="T14" fmla="*/ 8 w 318"/>
                <a:gd name="T15" fmla="*/ 8 h 202"/>
                <a:gd name="T16" fmla="*/ 318 w 318"/>
                <a:gd name="T17" fmla="*/ 8 h 202"/>
                <a:gd name="T18" fmla="*/ 318 w 318"/>
                <a:gd name="T19" fmla="*/ 202 h 202"/>
                <a:gd name="T20" fmla="*/ 318 w 318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202">
                  <a:moveTo>
                    <a:pt x="88" y="104"/>
                  </a:moveTo>
                  <a:lnTo>
                    <a:pt x="0" y="202"/>
                  </a:lnTo>
                  <a:lnTo>
                    <a:pt x="8" y="202"/>
                  </a:lnTo>
                  <a:lnTo>
                    <a:pt x="92" y="108"/>
                  </a:lnTo>
                  <a:lnTo>
                    <a:pt x="88" y="104"/>
                  </a:lnTo>
                  <a:moveTo>
                    <a:pt x="318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318" y="8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43">
              <a:extLst>
                <a:ext uri="{FF2B5EF4-FFF2-40B4-BE49-F238E27FC236}">
                  <a16:creationId xmlns:a16="http://schemas.microsoft.com/office/drawing/2014/main" xmlns="" id="{BFD6A575-3E57-47D6-86C6-01F67ADA4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8" y="8488363"/>
              <a:ext cx="492125" cy="307975"/>
            </a:xfrm>
            <a:custGeom>
              <a:avLst/>
              <a:gdLst>
                <a:gd name="T0" fmla="*/ 310 w 310"/>
                <a:gd name="T1" fmla="*/ 0 h 194"/>
                <a:gd name="T2" fmla="*/ 0 w 310"/>
                <a:gd name="T3" fmla="*/ 0 h 194"/>
                <a:gd name="T4" fmla="*/ 84 w 310"/>
                <a:gd name="T5" fmla="*/ 92 h 194"/>
                <a:gd name="T6" fmla="*/ 80 w 310"/>
                <a:gd name="T7" fmla="*/ 96 h 194"/>
                <a:gd name="T8" fmla="*/ 84 w 310"/>
                <a:gd name="T9" fmla="*/ 100 h 194"/>
                <a:gd name="T10" fmla="*/ 0 w 310"/>
                <a:gd name="T11" fmla="*/ 194 h 194"/>
                <a:gd name="T12" fmla="*/ 310 w 310"/>
                <a:gd name="T13" fmla="*/ 194 h 194"/>
                <a:gd name="T14" fmla="*/ 310 w 310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94">
                  <a:moveTo>
                    <a:pt x="310" y="0"/>
                  </a:moveTo>
                  <a:lnTo>
                    <a:pt x="0" y="0"/>
                  </a:lnTo>
                  <a:lnTo>
                    <a:pt x="84" y="92"/>
                  </a:lnTo>
                  <a:lnTo>
                    <a:pt x="80" y="96"/>
                  </a:lnTo>
                  <a:lnTo>
                    <a:pt x="84" y="100"/>
                  </a:lnTo>
                  <a:lnTo>
                    <a:pt x="0" y="194"/>
                  </a:lnTo>
                  <a:lnTo>
                    <a:pt x="310" y="194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80E4A494-EF8F-495D-BCB9-2DDA444B43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12F657E6-02E8-40BF-A805-C8C424EFF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5">
              <a:extLst>
                <a:ext uri="{FF2B5EF4-FFF2-40B4-BE49-F238E27FC236}">
                  <a16:creationId xmlns:a16="http://schemas.microsoft.com/office/drawing/2014/main" xmlns="" id="{A2EBC78A-7965-4A4D-8A5C-589AEAEED0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Monthly KPI 2.5k-3.00K</a:t>
              </a:r>
              <a:endParaRPr lang="en-US" dirty="0"/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xmlns="" id="{9CAC1EB1-7CF1-487D-8B5A-BDF5388BB4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0">
              <a:extLst>
                <a:ext uri="{FF2B5EF4-FFF2-40B4-BE49-F238E27FC236}">
                  <a16:creationId xmlns:a16="http://schemas.microsoft.com/office/drawing/2014/main" xmlns="" id="{C6B88C03-87A2-449B-B45B-EA020649D0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93675" cy="474663"/>
            </a:xfrm>
            <a:custGeom>
              <a:avLst/>
              <a:gdLst>
                <a:gd name="T0" fmla="*/ 122 w 122"/>
                <a:gd name="T1" fmla="*/ 98 h 299"/>
                <a:gd name="T2" fmla="*/ 122 w 122"/>
                <a:gd name="T3" fmla="*/ 299 h 299"/>
                <a:gd name="T4" fmla="*/ 0 w 122"/>
                <a:gd name="T5" fmla="*/ 201 h 299"/>
                <a:gd name="T6" fmla="*/ 0 w 122"/>
                <a:gd name="T7" fmla="*/ 0 h 299"/>
                <a:gd name="T8" fmla="*/ 122 w 122"/>
                <a:gd name="T9" fmla="*/ 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99">
                  <a:moveTo>
                    <a:pt x="122" y="98"/>
                  </a:moveTo>
                  <a:lnTo>
                    <a:pt x="122" y="299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1">
              <a:extLst>
                <a:ext uri="{FF2B5EF4-FFF2-40B4-BE49-F238E27FC236}">
                  <a16:creationId xmlns:a16="http://schemas.microsoft.com/office/drawing/2014/main" xmlns="" id="{38868DBE-809F-4CBC-85BE-3D310ACE3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531938" cy="319088"/>
            </a:xfrm>
            <a:custGeom>
              <a:avLst/>
              <a:gdLst>
                <a:gd name="T0" fmla="*/ 965 w 965"/>
                <a:gd name="T1" fmla="*/ 201 h 201"/>
                <a:gd name="T2" fmla="*/ 0 w 965"/>
                <a:gd name="T3" fmla="*/ 201 h 201"/>
                <a:gd name="T4" fmla="*/ 0 w 965"/>
                <a:gd name="T5" fmla="*/ 0 h 201"/>
                <a:gd name="T6" fmla="*/ 965 w 965"/>
                <a:gd name="T7" fmla="*/ 0 h 201"/>
                <a:gd name="T8" fmla="*/ 875 w 965"/>
                <a:gd name="T9" fmla="*/ 102 h 201"/>
                <a:gd name="T10" fmla="*/ 965 w 965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1">
                  <a:moveTo>
                    <a:pt x="965" y="20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30% models incentive on secondary where monthly 1.5K-2.0K</a:t>
              </a:r>
              <a:endParaRPr lang="en-US" dirty="0"/>
            </a:p>
          </p:txBody>
        </p:sp>
        <p:sp>
          <p:nvSpPr>
            <p:cNvPr id="28" name="Freeform 244">
              <a:extLst>
                <a:ext uri="{FF2B5EF4-FFF2-40B4-BE49-F238E27FC236}">
                  <a16:creationId xmlns:a16="http://schemas.microsoft.com/office/drawing/2014/main" xmlns="" id="{1E2FA955-1FAB-4647-89F3-939D0A6E9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4">
              <a:extLst>
                <a:ext uri="{FF2B5EF4-FFF2-40B4-BE49-F238E27FC236}">
                  <a16:creationId xmlns:a16="http://schemas.microsoft.com/office/drawing/2014/main" xmlns="" id="{68249A8F-3569-493C-B68E-6B51344BBB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6">
              <a:extLst>
                <a:ext uri="{FF2B5EF4-FFF2-40B4-BE49-F238E27FC236}">
                  <a16:creationId xmlns:a16="http://schemas.microsoft.com/office/drawing/2014/main" xmlns="" id="{9C6B5CC8-E9C7-488F-8561-F3912B926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37">
              <a:extLst>
                <a:ext uri="{FF2B5EF4-FFF2-40B4-BE49-F238E27FC236}">
                  <a16:creationId xmlns:a16="http://schemas.microsoft.com/office/drawing/2014/main" xmlns="" id="{54F3B16C-2479-4797-8482-24786C8060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0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0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Social status and handsome benefit </a:t>
              </a:r>
              <a:endParaRPr lang="en-US" dirty="0"/>
            </a:p>
          </p:txBody>
        </p:sp>
        <p:sp>
          <p:nvSpPr>
            <p:cNvPr id="32" name="Freeform 245">
              <a:extLst>
                <a:ext uri="{FF2B5EF4-FFF2-40B4-BE49-F238E27FC236}">
                  <a16:creationId xmlns:a16="http://schemas.microsoft.com/office/drawing/2014/main" xmlns="" id="{CC599495-329A-4284-96C8-820381D4E9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Long time carrier path, work with fun and enjoy ,friendly work environment 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70048" y="2004051"/>
            <a:ext cx="71125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Social status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2925" y="4396447"/>
            <a:ext cx="71125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ctr"/>
            <a:r>
              <a:rPr lang="en-US" sz="2200" dirty="0" smtClean="0">
                <a:solidFill>
                  <a:schemeClr val="bg1"/>
                </a:solidFill>
              </a:rPr>
              <a:t>30% models incentive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7166" y="3197796"/>
            <a:ext cx="738304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ctr"/>
            <a:r>
              <a:rPr lang="en-US" sz="2200" dirty="0" smtClean="0">
                <a:solidFill>
                  <a:schemeClr val="bg1"/>
                </a:solidFill>
              </a:rPr>
              <a:t>Industry standard life lead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4546" y="663612"/>
            <a:ext cx="106727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48728" y="137418"/>
            <a:ext cx="10533942" cy="4349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Present status on Performance 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04" name="Group 103" descr="helix">
            <a:extLst>
              <a:ext uri="{FF2B5EF4-FFF2-40B4-BE49-F238E27FC236}">
                <a16:creationId xmlns:a16="http://schemas.microsoft.com/office/drawing/2014/main" xmlns="" id="{72153955-D5F2-4306-97BE-8D8A439ED72F}"/>
              </a:ext>
            </a:extLst>
          </p:cNvPr>
          <p:cNvGrpSpPr/>
          <p:nvPr/>
        </p:nvGrpSpPr>
        <p:grpSpPr>
          <a:xfrm>
            <a:off x="248727" y="1328357"/>
            <a:ext cx="3769481" cy="5529643"/>
            <a:chOff x="2568576" y="2384426"/>
            <a:chExt cx="1663700" cy="1833563"/>
          </a:xfrm>
        </p:grpSpPr>
        <p:sp>
          <p:nvSpPr>
            <p:cNvPr id="105" name="Freeform 209">
              <a:extLst>
                <a:ext uri="{FF2B5EF4-FFF2-40B4-BE49-F238E27FC236}">
                  <a16:creationId xmlns:a16="http://schemas.microsoft.com/office/drawing/2014/main" xmlns="" id="{BE20C1F2-B485-4165-9D05-9F072D5EBD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4">
              <a:extLst>
                <a:ext uri="{FF2B5EF4-FFF2-40B4-BE49-F238E27FC236}">
                  <a16:creationId xmlns:a16="http://schemas.microsoft.com/office/drawing/2014/main" xmlns="" id="{A2F1DCC6-AD0D-4314-B8F2-7FA0D72856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6">
              <a:extLst>
                <a:ext uri="{FF2B5EF4-FFF2-40B4-BE49-F238E27FC236}">
                  <a16:creationId xmlns:a16="http://schemas.microsoft.com/office/drawing/2014/main" xmlns="" id="{E5AA9BE8-47EF-4892-9F20-914DB452E8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05">
              <a:extLst>
                <a:ext uri="{FF2B5EF4-FFF2-40B4-BE49-F238E27FC236}">
                  <a16:creationId xmlns:a16="http://schemas.microsoft.com/office/drawing/2014/main" xmlns="" id="{8B34C7CF-C99A-4742-B19D-7924B05438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08">
              <a:extLst>
                <a:ext uri="{FF2B5EF4-FFF2-40B4-BE49-F238E27FC236}">
                  <a16:creationId xmlns:a16="http://schemas.microsoft.com/office/drawing/2014/main" xmlns="" id="{D38A4CA3-5B21-42E8-97BD-5D4285BB53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10">
              <a:extLst>
                <a:ext uri="{FF2B5EF4-FFF2-40B4-BE49-F238E27FC236}">
                  <a16:creationId xmlns:a16="http://schemas.microsoft.com/office/drawing/2014/main" xmlns="" id="{2A623FD8-62F6-47C2-9360-FEE8F4B3B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12">
              <a:extLst>
                <a:ext uri="{FF2B5EF4-FFF2-40B4-BE49-F238E27FC236}">
                  <a16:creationId xmlns:a16="http://schemas.microsoft.com/office/drawing/2014/main" xmlns="" id="{CCE0649D-A617-4D5B-B81F-E3963E164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90 h 511"/>
                <a:gd name="T4" fmla="*/ 1048 w 1048"/>
                <a:gd name="T5" fmla="*/ 511 h 511"/>
                <a:gd name="T6" fmla="*/ 1048 w 1048"/>
                <a:gd name="T7" fmla="*/ 322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90"/>
                  </a:lnTo>
                  <a:lnTo>
                    <a:pt x="1048" y="511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14">
              <a:extLst>
                <a:ext uri="{FF2B5EF4-FFF2-40B4-BE49-F238E27FC236}">
                  <a16:creationId xmlns:a16="http://schemas.microsoft.com/office/drawing/2014/main" xmlns="" id="{1654B33D-B43B-4931-AB8C-2178B0AEF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16">
              <a:extLst>
                <a:ext uri="{FF2B5EF4-FFF2-40B4-BE49-F238E27FC236}">
                  <a16:creationId xmlns:a16="http://schemas.microsoft.com/office/drawing/2014/main" xmlns="" id="{72DF2CFA-7324-4A5C-9557-1FBB5D20B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89 h 511"/>
                <a:gd name="T4" fmla="*/ 1048 w 1048"/>
                <a:gd name="T5" fmla="*/ 511 h 511"/>
                <a:gd name="T6" fmla="*/ 1048 w 1048"/>
                <a:gd name="T7" fmla="*/ 321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89"/>
                  </a:lnTo>
                  <a:lnTo>
                    <a:pt x="1048" y="511"/>
                  </a:lnTo>
                  <a:lnTo>
                    <a:pt x="1048" y="3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222">
              <a:extLst>
                <a:ext uri="{FF2B5EF4-FFF2-40B4-BE49-F238E27FC236}">
                  <a16:creationId xmlns:a16="http://schemas.microsoft.com/office/drawing/2014/main" xmlns="" id="{3A451BB7-ED93-41F1-9A88-651F5E0BFC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895601"/>
              <a:ext cx="1663700" cy="301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223">
              <a:extLst>
                <a:ext uri="{FF2B5EF4-FFF2-40B4-BE49-F238E27FC236}">
                  <a16:creationId xmlns:a16="http://schemas.microsoft.com/office/drawing/2014/main" xmlns="" id="{6226163E-3E0C-4300-809D-5059CCA8C6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406776"/>
              <a:ext cx="1663700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221">
              <a:extLst>
                <a:ext uri="{FF2B5EF4-FFF2-40B4-BE49-F238E27FC236}">
                  <a16:creationId xmlns:a16="http://schemas.microsoft.com/office/drawing/2014/main" xmlns="" id="{8E1FDEB8-DBFF-40D6-96BF-F6963EE978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384426"/>
              <a:ext cx="1663700" cy="301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3992513" y="1252977"/>
            <a:ext cx="7869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ctr"/>
            <a:r>
              <a:rPr lang="en-US" sz="1600" b="1" dirty="0" smtClean="0">
                <a:solidFill>
                  <a:srgbClr val="002060"/>
                </a:solidFill>
              </a:rPr>
              <a:t>Products knowledge , good loyalty and better salesmanship 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39363" y="4508856"/>
            <a:ext cx="78698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ctr"/>
            <a:r>
              <a:rPr lang="en-US" sz="2000" b="1" dirty="0" smtClean="0">
                <a:solidFill>
                  <a:srgbClr val="002060"/>
                </a:solidFill>
              </a:rPr>
              <a:t>Poor salesmanship , lack of loyalty and poor products knowledge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4545" y="1449680"/>
            <a:ext cx="37694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performer-(20-30%)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67426" y="2970830"/>
            <a:ext cx="38266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Medium performer (50-60%)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5701" y="4510034"/>
            <a:ext cx="37694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standard (10-30%)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15182" y="2957219"/>
            <a:ext cx="78698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ctr"/>
            <a:r>
              <a:rPr lang="en-US" sz="2000" b="1" dirty="0" smtClean="0">
                <a:solidFill>
                  <a:srgbClr val="002060"/>
                </a:solidFill>
              </a:rPr>
              <a:t>Better salesmanship and good loyalty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4546" y="663612"/>
            <a:ext cx="106727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48728" y="137418"/>
            <a:ext cx="10533942" cy="4349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Expectations at a glance 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9" name="Group 8" descr="circles with circular graphs surrounding them.">
            <a:extLst>
              <a:ext uri="{FF2B5EF4-FFF2-40B4-BE49-F238E27FC236}">
                <a16:creationId xmlns:a16="http://schemas.microsoft.com/office/drawing/2014/main" xmlns="" id="{C4D5C48F-3644-448B-B2B0-117043630805}"/>
              </a:ext>
            </a:extLst>
          </p:cNvPr>
          <p:cNvGrpSpPr/>
          <p:nvPr/>
        </p:nvGrpSpPr>
        <p:grpSpPr>
          <a:xfrm>
            <a:off x="314989" y="1295147"/>
            <a:ext cx="11701000" cy="3998070"/>
            <a:chOff x="3155950" y="7945438"/>
            <a:chExt cx="3454400" cy="842962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xmlns="" id="{B0D399B5-7BCF-4CA1-A258-3A39ADF26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6275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3" y="43"/>
                    <a:pt x="193" y="96"/>
                  </a:cubicBezTo>
                  <a:cubicBezTo>
                    <a:pt x="193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76">
              <a:extLst>
                <a:ext uri="{FF2B5EF4-FFF2-40B4-BE49-F238E27FC236}">
                  <a16:creationId xmlns:a16="http://schemas.microsoft.com/office/drawing/2014/main" xmlns="" id="{72CFA9B0-B5D4-4B19-A948-4ACA859AC3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0" y="7945438"/>
              <a:ext cx="844550" cy="842962"/>
            </a:xfrm>
            <a:custGeom>
              <a:avLst/>
              <a:gdLst>
                <a:gd name="T0" fmla="*/ 112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2 w 225"/>
                <a:gd name="T9" fmla="*/ 0 h 225"/>
                <a:gd name="T10" fmla="*/ 112 w 225"/>
                <a:gd name="T11" fmla="*/ 40 h 225"/>
                <a:gd name="T12" fmla="*/ 61 w 225"/>
                <a:gd name="T13" fmla="*/ 61 h 225"/>
                <a:gd name="T14" fmla="*/ 40 w 225"/>
                <a:gd name="T15" fmla="*/ 112 h 225"/>
                <a:gd name="T16" fmla="*/ 61 w 225"/>
                <a:gd name="T17" fmla="*/ 164 h 225"/>
                <a:gd name="T18" fmla="*/ 112 w 225"/>
                <a:gd name="T19" fmla="*/ 185 h 225"/>
                <a:gd name="T20" fmla="*/ 163 w 225"/>
                <a:gd name="T21" fmla="*/ 164 h 225"/>
                <a:gd name="T22" fmla="*/ 185 w 225"/>
                <a:gd name="T23" fmla="*/ 112 h 225"/>
                <a:gd name="T24" fmla="*/ 163 w 225"/>
                <a:gd name="T25" fmla="*/ 61 h 225"/>
                <a:gd name="T26" fmla="*/ 192 w 225"/>
                <a:gd name="T27" fmla="*/ 33 h 225"/>
                <a:gd name="T28" fmla="*/ 225 w 225"/>
                <a:gd name="T29" fmla="*/ 112 h 225"/>
                <a:gd name="T30" fmla="*/ 192 w 225"/>
                <a:gd name="T31" fmla="*/ 192 h 225"/>
                <a:gd name="T32" fmla="*/ 112 w 225"/>
                <a:gd name="T3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3" y="164"/>
                  </a:cubicBezTo>
                  <a:cubicBezTo>
                    <a:pt x="177" y="150"/>
                    <a:pt x="185" y="132"/>
                    <a:pt x="185" y="112"/>
                  </a:cubicBezTo>
                  <a:cubicBezTo>
                    <a:pt x="185" y="93"/>
                    <a:pt x="177" y="75"/>
                    <a:pt x="163" y="61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213" y="54"/>
                    <a:pt x="225" y="82"/>
                    <a:pt x="225" y="112"/>
                  </a:cubicBezTo>
                  <a:cubicBezTo>
                    <a:pt x="225" y="142"/>
                    <a:pt x="213" y="171"/>
                    <a:pt x="192" y="192"/>
                  </a:cubicBezTo>
                  <a:cubicBezTo>
                    <a:pt x="170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77">
              <a:extLst>
                <a:ext uri="{FF2B5EF4-FFF2-40B4-BE49-F238E27FC236}">
                  <a16:creationId xmlns:a16="http://schemas.microsoft.com/office/drawing/2014/main" xmlns="" id="{03837F5C-3766-4E7E-93FB-4ED315869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275" y="8005763"/>
              <a:ext cx="723900" cy="722312"/>
            </a:xfrm>
            <a:custGeom>
              <a:avLst/>
              <a:gdLst>
                <a:gd name="T0" fmla="*/ 97 w 193"/>
                <a:gd name="T1" fmla="*/ 193 h 193"/>
                <a:gd name="T2" fmla="*/ 0 w 193"/>
                <a:gd name="T3" fmla="*/ 96 h 193"/>
                <a:gd name="T4" fmla="*/ 97 w 193"/>
                <a:gd name="T5" fmla="*/ 0 h 193"/>
                <a:gd name="T6" fmla="*/ 193 w 193"/>
                <a:gd name="T7" fmla="*/ 96 h 193"/>
                <a:gd name="T8" fmla="*/ 97 w 193"/>
                <a:gd name="T9" fmla="*/ 193 h 193"/>
                <a:gd name="T10" fmla="*/ 97 w 193"/>
                <a:gd name="T11" fmla="*/ 8 h 193"/>
                <a:gd name="T12" fmla="*/ 8 w 193"/>
                <a:gd name="T13" fmla="*/ 96 h 193"/>
                <a:gd name="T14" fmla="*/ 97 w 193"/>
                <a:gd name="T15" fmla="*/ 185 h 193"/>
                <a:gd name="T16" fmla="*/ 185 w 193"/>
                <a:gd name="T17" fmla="*/ 96 h 193"/>
                <a:gd name="T18" fmla="*/ 97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7" y="193"/>
                  </a:moveTo>
                  <a:cubicBezTo>
                    <a:pt x="44" y="193"/>
                    <a:pt x="0" y="150"/>
                    <a:pt x="0" y="96"/>
                  </a:cubicBezTo>
                  <a:cubicBezTo>
                    <a:pt x="0" y="43"/>
                    <a:pt x="44" y="0"/>
                    <a:pt x="97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7" y="193"/>
                  </a:cubicBezTo>
                  <a:close/>
                  <a:moveTo>
                    <a:pt x="97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7" y="185"/>
                  </a:cubicBezTo>
                  <a:cubicBezTo>
                    <a:pt x="146" y="185"/>
                    <a:pt x="185" y="145"/>
                    <a:pt x="185" y="96"/>
                  </a:cubicBezTo>
                  <a:cubicBezTo>
                    <a:pt x="185" y="48"/>
                    <a:pt x="146" y="8"/>
                    <a:pt x="9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8">
              <a:extLst>
                <a:ext uri="{FF2B5EF4-FFF2-40B4-BE49-F238E27FC236}">
                  <a16:creationId xmlns:a16="http://schemas.microsoft.com/office/drawing/2014/main" xmlns="" id="{909E8EE4-78C7-4B8C-B31D-215B1691C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7945438"/>
              <a:ext cx="842963" cy="842962"/>
            </a:xfrm>
            <a:custGeom>
              <a:avLst/>
              <a:gdLst>
                <a:gd name="T0" fmla="*/ 113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3 w 225"/>
                <a:gd name="T9" fmla="*/ 0 h 225"/>
                <a:gd name="T10" fmla="*/ 113 w 225"/>
                <a:gd name="T11" fmla="*/ 40 h 225"/>
                <a:gd name="T12" fmla="*/ 62 w 225"/>
                <a:gd name="T13" fmla="*/ 61 h 225"/>
                <a:gd name="T14" fmla="*/ 40 w 225"/>
                <a:gd name="T15" fmla="*/ 112 h 225"/>
                <a:gd name="T16" fmla="*/ 62 w 225"/>
                <a:gd name="T17" fmla="*/ 164 h 225"/>
                <a:gd name="T18" fmla="*/ 113 w 225"/>
                <a:gd name="T19" fmla="*/ 185 h 225"/>
                <a:gd name="T20" fmla="*/ 164 w 225"/>
                <a:gd name="T21" fmla="*/ 164 h 225"/>
                <a:gd name="T22" fmla="*/ 185 w 225"/>
                <a:gd name="T23" fmla="*/ 112 h 225"/>
                <a:gd name="T24" fmla="*/ 225 w 225"/>
                <a:gd name="T25" fmla="*/ 112 h 225"/>
                <a:gd name="T26" fmla="*/ 192 w 225"/>
                <a:gd name="T27" fmla="*/ 192 h 225"/>
                <a:gd name="T28" fmla="*/ 113 w 225"/>
                <a:gd name="T2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cubicBezTo>
                    <a:pt x="83" y="225"/>
                    <a:pt x="55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5" y="12"/>
                    <a:pt x="83" y="0"/>
                    <a:pt x="113" y="0"/>
                  </a:cubicBezTo>
                  <a:cubicBezTo>
                    <a:pt x="113" y="40"/>
                    <a:pt x="113" y="40"/>
                    <a:pt x="113" y="40"/>
                  </a:cubicBezTo>
                  <a:cubicBezTo>
                    <a:pt x="93" y="40"/>
                    <a:pt x="75" y="48"/>
                    <a:pt x="62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2" y="164"/>
                  </a:cubicBezTo>
                  <a:cubicBezTo>
                    <a:pt x="75" y="177"/>
                    <a:pt x="93" y="185"/>
                    <a:pt x="113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78" y="150"/>
                    <a:pt x="185" y="132"/>
                    <a:pt x="185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142"/>
                    <a:pt x="214" y="171"/>
                    <a:pt x="192" y="192"/>
                  </a:cubicBezTo>
                  <a:cubicBezTo>
                    <a:pt x="171" y="213"/>
                    <a:pt x="143" y="225"/>
                    <a:pt x="113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9">
              <a:extLst>
                <a:ext uri="{FF2B5EF4-FFF2-40B4-BE49-F238E27FC236}">
                  <a16:creationId xmlns:a16="http://schemas.microsoft.com/office/drawing/2014/main" xmlns="" id="{E4C1866A-64AA-41D9-BC33-587E1F23D7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80">
              <a:extLst>
                <a:ext uri="{FF2B5EF4-FFF2-40B4-BE49-F238E27FC236}">
                  <a16:creationId xmlns:a16="http://schemas.microsoft.com/office/drawing/2014/main" xmlns="" id="{EE88FE6B-1E7D-4422-8DB0-BB147919D2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7125" y="7945438"/>
              <a:ext cx="720725" cy="842962"/>
            </a:xfrm>
            <a:custGeom>
              <a:avLst/>
              <a:gdLst>
                <a:gd name="T0" fmla="*/ 112 w 192"/>
                <a:gd name="T1" fmla="*/ 225 h 225"/>
                <a:gd name="T2" fmla="*/ 33 w 192"/>
                <a:gd name="T3" fmla="*/ 192 h 225"/>
                <a:gd name="T4" fmla="*/ 0 w 192"/>
                <a:gd name="T5" fmla="*/ 112 h 225"/>
                <a:gd name="T6" fmla="*/ 33 w 192"/>
                <a:gd name="T7" fmla="*/ 33 h 225"/>
                <a:gd name="T8" fmla="*/ 112 w 192"/>
                <a:gd name="T9" fmla="*/ 0 h 225"/>
                <a:gd name="T10" fmla="*/ 112 w 192"/>
                <a:gd name="T11" fmla="*/ 40 h 225"/>
                <a:gd name="T12" fmla="*/ 61 w 192"/>
                <a:gd name="T13" fmla="*/ 61 h 225"/>
                <a:gd name="T14" fmla="*/ 40 w 192"/>
                <a:gd name="T15" fmla="*/ 112 h 225"/>
                <a:gd name="T16" fmla="*/ 61 w 192"/>
                <a:gd name="T17" fmla="*/ 164 h 225"/>
                <a:gd name="T18" fmla="*/ 112 w 192"/>
                <a:gd name="T19" fmla="*/ 185 h 225"/>
                <a:gd name="T20" fmla="*/ 164 w 192"/>
                <a:gd name="T21" fmla="*/ 164 h 225"/>
                <a:gd name="T22" fmla="*/ 192 w 192"/>
                <a:gd name="T23" fmla="*/ 192 h 225"/>
                <a:gd name="T24" fmla="*/ 112 w 192"/>
                <a:gd name="T2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71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81">
              <a:extLst>
                <a:ext uri="{FF2B5EF4-FFF2-40B4-BE49-F238E27FC236}">
                  <a16:creationId xmlns:a16="http://schemas.microsoft.com/office/drawing/2014/main" xmlns="" id="{3C2DC6DF-78F9-4064-8D8F-ACC31F5C7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5" y="8005763"/>
              <a:ext cx="720725" cy="722312"/>
            </a:xfrm>
            <a:custGeom>
              <a:avLst/>
              <a:gdLst>
                <a:gd name="T0" fmla="*/ 96 w 192"/>
                <a:gd name="T1" fmla="*/ 193 h 193"/>
                <a:gd name="T2" fmla="*/ 0 w 192"/>
                <a:gd name="T3" fmla="*/ 96 h 193"/>
                <a:gd name="T4" fmla="*/ 96 w 192"/>
                <a:gd name="T5" fmla="*/ 0 h 193"/>
                <a:gd name="T6" fmla="*/ 192 w 192"/>
                <a:gd name="T7" fmla="*/ 96 h 193"/>
                <a:gd name="T8" fmla="*/ 96 w 192"/>
                <a:gd name="T9" fmla="*/ 193 h 193"/>
                <a:gd name="T10" fmla="*/ 96 w 192"/>
                <a:gd name="T11" fmla="*/ 8 h 193"/>
                <a:gd name="T12" fmla="*/ 8 w 192"/>
                <a:gd name="T13" fmla="*/ 96 h 193"/>
                <a:gd name="T14" fmla="*/ 96 w 192"/>
                <a:gd name="T15" fmla="*/ 185 h 193"/>
                <a:gd name="T16" fmla="*/ 184 w 192"/>
                <a:gd name="T17" fmla="*/ 96 h 193"/>
                <a:gd name="T18" fmla="*/ 96 w 192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7" y="8"/>
                    <a:pt x="8" y="48"/>
                    <a:pt x="8" y="96"/>
                  </a:cubicBezTo>
                  <a:cubicBezTo>
                    <a:pt x="8" y="145"/>
                    <a:pt x="47" y="185"/>
                    <a:pt x="96" y="185"/>
                  </a:cubicBezTo>
                  <a:cubicBezTo>
                    <a:pt x="145" y="185"/>
                    <a:pt x="184" y="145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xmlns="" id="{365C2608-191E-43C9-8239-000437E8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7945438"/>
              <a:ext cx="420688" cy="842962"/>
            </a:xfrm>
            <a:custGeom>
              <a:avLst/>
              <a:gdLst>
                <a:gd name="T0" fmla="*/ 112 w 112"/>
                <a:gd name="T1" fmla="*/ 225 h 225"/>
                <a:gd name="T2" fmla="*/ 32 w 112"/>
                <a:gd name="T3" fmla="*/ 192 h 225"/>
                <a:gd name="T4" fmla="*/ 0 w 112"/>
                <a:gd name="T5" fmla="*/ 112 h 225"/>
                <a:gd name="T6" fmla="*/ 32 w 112"/>
                <a:gd name="T7" fmla="*/ 33 h 225"/>
                <a:gd name="T8" fmla="*/ 112 w 112"/>
                <a:gd name="T9" fmla="*/ 0 h 225"/>
                <a:gd name="T10" fmla="*/ 112 w 112"/>
                <a:gd name="T11" fmla="*/ 40 h 225"/>
                <a:gd name="T12" fmla="*/ 61 w 112"/>
                <a:gd name="T13" fmla="*/ 61 h 225"/>
                <a:gd name="T14" fmla="*/ 40 w 112"/>
                <a:gd name="T15" fmla="*/ 112 h 225"/>
                <a:gd name="T16" fmla="*/ 61 w 112"/>
                <a:gd name="T17" fmla="*/ 164 h 225"/>
                <a:gd name="T18" fmla="*/ 112 w 112"/>
                <a:gd name="T19" fmla="*/ 185 h 225"/>
                <a:gd name="T20" fmla="*/ 112 w 112"/>
                <a:gd name="T2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25">
                  <a:moveTo>
                    <a:pt x="112" y="225"/>
                  </a:moveTo>
                  <a:cubicBezTo>
                    <a:pt x="82" y="225"/>
                    <a:pt x="54" y="213"/>
                    <a:pt x="32" y="192"/>
                  </a:cubicBezTo>
                  <a:cubicBezTo>
                    <a:pt x="11" y="171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4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4" y="177"/>
                    <a:pt x="93" y="185"/>
                    <a:pt x="112" y="185"/>
                  </a:cubicBezTo>
                  <a:lnTo>
                    <a:pt x="112" y="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Oval 183">
              <a:extLst>
                <a:ext uri="{FF2B5EF4-FFF2-40B4-BE49-F238E27FC236}">
                  <a16:creationId xmlns:a16="http://schemas.microsoft.com/office/drawing/2014/main" xmlns="" id="{B72F9BF3-CA1E-4341-961B-0B2B0D540A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81375" y="8174038"/>
              <a:ext cx="388938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184">
              <a:extLst>
                <a:ext uri="{FF2B5EF4-FFF2-40B4-BE49-F238E27FC236}">
                  <a16:creationId xmlns:a16="http://schemas.microsoft.com/office/drawing/2014/main" xmlns="" id="{72B51BAB-7156-467D-9477-815169965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Oval 185">
              <a:extLst>
                <a:ext uri="{FF2B5EF4-FFF2-40B4-BE49-F238E27FC236}">
                  <a16:creationId xmlns:a16="http://schemas.microsoft.com/office/drawing/2014/main" xmlns="" id="{094347C3-55A1-4E56-96B8-3B0B85A10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62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Oval 186">
              <a:extLst>
                <a:ext uri="{FF2B5EF4-FFF2-40B4-BE49-F238E27FC236}">
                  <a16:creationId xmlns:a16="http://schemas.microsoft.com/office/drawing/2014/main" xmlns="" id="{3F043C7A-057E-4353-992E-D1BD7AA69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54725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 smtClean="0"/>
                <a:t>Informative and aggressive market movement  </a:t>
              </a:r>
              <a:endParaRPr lang="en-US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0310" y="2660710"/>
            <a:ext cx="135135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Gain more smart phone products knowledge </a:t>
            </a:r>
            <a:endParaRPr lang="en-US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01451" y="2826538"/>
            <a:ext cx="13999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Repeat placement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2907" y="2642723"/>
            <a:ext cx="11189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100% retail and market coverage 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0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169" y="201367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Thank You</a:t>
            </a:r>
            <a:endParaRPr lang="en-US" sz="11500" b="1" dirty="0">
              <a:solidFill>
                <a:schemeClr val="accent4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16202</TotalTime>
  <Words>136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Abdullah Hel Kafi</dc:creator>
  <cp:lastModifiedBy>Md. Abdullah Hel Kafi</cp:lastModifiedBy>
  <cp:revision>1310</cp:revision>
  <cp:lastPrinted>2017-03-16T04:32:37Z</cp:lastPrinted>
  <dcterms:created xsi:type="dcterms:W3CDTF">2016-11-16T07:26:10Z</dcterms:created>
  <dcterms:modified xsi:type="dcterms:W3CDTF">2020-12-07T11:19:22Z</dcterms:modified>
</cp:coreProperties>
</file>