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media/image7.jpg" ContentType="image/jpeg"/>
  <Override PartName="/ppt/media/image8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4" r:id="rId2"/>
    <p:sldId id="303" r:id="rId3"/>
    <p:sldId id="304" r:id="rId4"/>
    <p:sldId id="307" r:id="rId5"/>
    <p:sldId id="305" r:id="rId6"/>
    <p:sldId id="306" r:id="rId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1D4EF-05FC-474E-9E87-1CC011D5D28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45DD2-E7CA-45A2-BB88-B69FC9A5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9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45DD2-E7CA-45A2-BB88-B69FC9A5C3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45DD2-E7CA-45A2-BB88-B69FC9A5C3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7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45DD2-E7CA-45A2-BB88-B69FC9A5C3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8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45DD2-E7CA-45A2-BB88-B69FC9A5C3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77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45DD2-E7CA-45A2-BB88-B69FC9A5C3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1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45DD2-E7CA-45A2-BB88-B69FC9A5C3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9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76388" y="6249923"/>
            <a:ext cx="766572" cy="263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6552" y="6249923"/>
            <a:ext cx="387096" cy="263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397240" y="6249923"/>
            <a:ext cx="259079" cy="2636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439911" y="6249923"/>
            <a:ext cx="301751" cy="2636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8540" y="450545"/>
            <a:ext cx="790691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69644" y="1642237"/>
            <a:ext cx="3451225" cy="441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03775" y="1642237"/>
            <a:ext cx="3489959" cy="395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37637" y="2617419"/>
            <a:ext cx="3268725" cy="697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1845" y="1917129"/>
            <a:ext cx="8560308" cy="2535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3" name="object 4"/>
          <p:cNvSpPr txBox="1">
            <a:spLocks/>
          </p:cNvSpPr>
          <p:nvPr/>
        </p:nvSpPr>
        <p:spPr>
          <a:xfrm>
            <a:off x="228600" y="3853589"/>
            <a:ext cx="84201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sz="3200" dirty="0">
                <a:solidFill>
                  <a:srgbClr val="FFFF00"/>
                </a:solidFill>
                <a:latin typeface="Arial Black" panose="020B0A04020102020204" pitchFamily="34" charset="0"/>
                <a:cs typeface="+mj-cs"/>
              </a:rPr>
              <a:t>“ Current </a:t>
            </a:r>
            <a:r>
              <a:rPr lang="en-US" sz="3200" dirty="0" smtClean="0">
                <a:solidFill>
                  <a:srgbClr val="FFFF00"/>
                </a:solidFill>
                <a:latin typeface="Arial Black" panose="020B0A04020102020204" pitchFamily="34" charset="0"/>
                <a:cs typeface="+mj-cs"/>
              </a:rPr>
              <a:t>Practice &amp; </a:t>
            </a:r>
            <a:r>
              <a:rPr lang="en-US" sz="3200" dirty="0">
                <a:solidFill>
                  <a:srgbClr val="FFFF00"/>
                </a:solidFill>
                <a:latin typeface="Arial Black" panose="020B0A04020102020204" pitchFamily="34" charset="0"/>
                <a:cs typeface="+mj-cs"/>
              </a:rPr>
              <a:t>Expectations 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6000" y="6407798"/>
            <a:ext cx="2933700" cy="38100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Md. Abu Tarek, Edison Group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object 4"/>
          <p:cNvSpPr txBox="1">
            <a:spLocks noGrp="1"/>
          </p:cNvSpPr>
          <p:nvPr>
            <p:ph type="title"/>
          </p:nvPr>
        </p:nvSpPr>
        <p:spPr>
          <a:xfrm>
            <a:off x="4874" y="2724937"/>
            <a:ext cx="914400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66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Basic </a:t>
            </a:r>
            <a:r>
              <a:rPr lang="en-US" sz="6600" dirty="0">
                <a:solidFill>
                  <a:schemeClr val="bg1"/>
                </a:solidFill>
                <a:latin typeface="Cooper Black" panose="0208090404030B020404" pitchFamily="18" charset="0"/>
              </a:rPr>
              <a:t>Gap </a:t>
            </a:r>
            <a:r>
              <a:rPr lang="en-US" sz="66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Between</a:t>
            </a:r>
            <a:endParaRPr sz="6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4419600"/>
            <a:ext cx="3385457" cy="2453037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15" y="685800"/>
            <a:ext cx="4572000" cy="2057399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8" name="object 4"/>
          <p:cNvSpPr txBox="1">
            <a:spLocks/>
          </p:cNvSpPr>
          <p:nvPr/>
        </p:nvSpPr>
        <p:spPr>
          <a:xfrm>
            <a:off x="533400" y="101075"/>
            <a:ext cx="8420100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sz="2800" dirty="0" smtClean="0">
                <a:solidFill>
                  <a:srgbClr val="00B0F0"/>
                </a:solidFill>
                <a:latin typeface="Arial Black" panose="020B0A04020102020204" pitchFamily="34" charset="0"/>
                <a:cs typeface="+mj-cs"/>
              </a:rPr>
              <a:t>“Don’t Compare yourself with anyone in the World If you compare , you are insulting yourself”</a:t>
            </a:r>
            <a:endParaRPr lang="en-US" sz="2800" dirty="0">
              <a:solidFill>
                <a:srgbClr val="00B0F0"/>
              </a:solidFill>
              <a:latin typeface="Arial Black" panose="020B0A040201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332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73760" y="1762924"/>
            <a:ext cx="4182728" cy="471804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endParaRPr lang="en-US" kern="0" dirty="0" smtClean="0">
              <a:solidFill>
                <a:sysClr val="windowText" lastClr="000000"/>
              </a:solidFill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en-US" kern="0" dirty="0" smtClean="0">
              <a:solidFill>
                <a:srgbClr val="FFFF00"/>
              </a:solidFill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Not </a:t>
            </a:r>
            <a:r>
              <a:rPr lang="en-US" sz="2000" dirty="0" smtClean="0">
                <a:solidFill>
                  <a:srgbClr val="FFFF00"/>
                </a:solidFill>
              </a:rPr>
              <a:t>attentive </a:t>
            </a:r>
            <a:r>
              <a:rPr lang="en-US" sz="2000" dirty="0">
                <a:solidFill>
                  <a:srgbClr val="FFFF00"/>
                </a:solidFill>
              </a:rPr>
              <a:t>in official E-mail check back</a:t>
            </a:r>
          </a:p>
          <a:p>
            <a:pPr algn="l"/>
            <a:endParaRPr lang="en-US" sz="2000" dirty="0">
              <a:solidFill>
                <a:srgbClr val="FFFF00"/>
              </a:solidFill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Missing in time feedback in mail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FFFF00"/>
              </a:solidFill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Missing chain mail during communication for some important issues</a:t>
            </a:r>
            <a:r>
              <a:rPr lang="en-US" sz="2000" dirty="0" smtClean="0">
                <a:solidFill>
                  <a:srgbClr val="FFFF00"/>
                </a:solidFill>
              </a:rPr>
              <a:t>.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FF00"/>
                </a:solidFill>
              </a:rPr>
              <a:t>Missing Market &amp; Product feedback in mail </a:t>
            </a:r>
            <a:endParaRPr lang="en-US" sz="2000" dirty="0">
              <a:solidFill>
                <a:srgbClr val="FFFF00"/>
              </a:solidFill>
            </a:endParaRPr>
          </a:p>
          <a:p>
            <a:pPr algn="l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468130" y="2235108"/>
            <a:ext cx="4515027" cy="292799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FF00"/>
                </a:solidFill>
              </a:rPr>
              <a:t>Carefully Checking of all official mail</a:t>
            </a:r>
          </a:p>
          <a:p>
            <a:pPr algn="l"/>
            <a:endParaRPr lang="en-US" sz="2000" dirty="0">
              <a:solidFill>
                <a:srgbClr val="FFFF00"/>
              </a:solidFill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FF00"/>
                </a:solidFill>
              </a:rPr>
              <a:t>Right understanding of message, Effective dissemination of communication.</a:t>
            </a:r>
          </a:p>
          <a:p>
            <a:pPr algn="l"/>
            <a:endParaRPr lang="en-US" sz="2000" dirty="0">
              <a:solidFill>
                <a:srgbClr val="FFFF00"/>
              </a:solidFill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FF00"/>
                </a:solidFill>
              </a:rPr>
              <a:t>In time giving professional feedback to concern end.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FFFF00"/>
              </a:solidFill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FF00"/>
                </a:solidFill>
              </a:rPr>
              <a:t>Maintaining the chain mail and keeping the proper documentation for future reference</a:t>
            </a:r>
          </a:p>
        </p:txBody>
      </p:sp>
      <p:sp>
        <p:nvSpPr>
          <p:cNvPr id="11" name="Rounded Rectangular Callout 10"/>
          <p:cNvSpPr/>
          <p:nvPr/>
        </p:nvSpPr>
        <p:spPr>
          <a:xfrm rot="10800000">
            <a:off x="4419293" y="1767116"/>
            <a:ext cx="4662665" cy="4713856"/>
          </a:xfrm>
          <a:prstGeom prst="wedgeRoundRectCallout">
            <a:avLst>
              <a:gd name="adj1" fmla="val 2280"/>
              <a:gd name="adj2" fmla="val 60420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idx="1"/>
          </p:nvPr>
        </p:nvSpPr>
        <p:spPr>
          <a:xfrm>
            <a:off x="77389" y="677108"/>
            <a:ext cx="4179099" cy="553998"/>
          </a:xfrm>
        </p:spPr>
        <p:txBody>
          <a:bodyPr/>
          <a:lstStyle/>
          <a:p>
            <a:pPr algn="ctr"/>
            <a:r>
              <a:rPr lang="en-US" sz="3600" u="sng" dirty="0">
                <a:solidFill>
                  <a:srgbClr val="00B0F0"/>
                </a:solidFill>
                <a:latin typeface="+mn-lt"/>
                <a:cs typeface="+mn-cs"/>
              </a:rPr>
              <a:t>Current Practice</a:t>
            </a: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5181600" y="677323"/>
            <a:ext cx="2517775" cy="479822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u="sng" kern="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Expectation</a:t>
            </a:r>
            <a:endParaRPr lang="en-US" sz="3600" u="sng" kern="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838200" y="-38474"/>
            <a:ext cx="845819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l"/>
            <a:r>
              <a:rPr lang="en-US" kern="0" dirty="0" smtClean="0">
                <a:solidFill>
                  <a:schemeClr val="bg1"/>
                </a:solidFill>
              </a:rPr>
              <a:t>      Communication “Mail”</a:t>
            </a:r>
            <a:endParaRPr lang="en-US" kern="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5410200"/>
            <a:ext cx="3385457" cy="1462437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9633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5"/>
          <p:cNvSpPr txBox="1">
            <a:spLocks/>
          </p:cNvSpPr>
          <p:nvPr/>
        </p:nvSpPr>
        <p:spPr>
          <a:xfrm>
            <a:off x="73760" y="1763485"/>
            <a:ext cx="4498240" cy="485502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kern="0" dirty="0" smtClean="0">
              <a:solidFill>
                <a:sysClr val="windowText" lastClr="00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Avoiding dealer alarming stocks during requisition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Provided disparity of DSR TGT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Absent of daily TGT </a:t>
            </a:r>
            <a:r>
              <a:rPr lang="en-US" sz="2000" dirty="0" smtClean="0">
                <a:solidFill>
                  <a:srgbClr val="FFFF00"/>
                </a:solidFill>
              </a:rPr>
              <a:t>vs. </a:t>
            </a:r>
            <a:r>
              <a:rPr lang="en-US" sz="2000" dirty="0">
                <a:solidFill>
                  <a:srgbClr val="FFFF00"/>
                </a:solidFill>
              </a:rPr>
              <a:t>Ach follow up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Absent of daily sales entry, dealers actual physical stock/ market credit cross check.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Regular follow up of channel performance. </a:t>
            </a:r>
            <a:endParaRPr lang="en-US" sz="2000" dirty="0" smtClean="0">
              <a:solidFill>
                <a:srgbClr val="FFFF00"/>
              </a:solidFill>
            </a:endParaRP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FF00"/>
                </a:solidFill>
              </a:rPr>
              <a:t> ERMS Checking and follow up to channel </a:t>
            </a:r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Market visit</a:t>
            </a:r>
          </a:p>
          <a:p>
            <a:pPr algn="l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 rot="10800000">
            <a:off x="4724395" y="1763485"/>
            <a:ext cx="4357557" cy="4876800"/>
          </a:xfrm>
          <a:prstGeom prst="wedgeRoundRectCallout">
            <a:avLst>
              <a:gd name="adj1" fmla="val 615"/>
              <a:gd name="adj2" fmla="val 55838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4840510" y="2119080"/>
            <a:ext cx="4191002" cy="4325262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Dealer should have optimum stock of all model depending on company warehouse stock</a:t>
            </a:r>
            <a:r>
              <a:rPr lang="en-US" sz="1600" dirty="0" smtClean="0">
                <a:solidFill>
                  <a:srgbClr val="FFFF00"/>
                </a:solidFill>
              </a:rPr>
              <a:t>.</a:t>
            </a:r>
            <a:endParaRPr lang="en-US" sz="1600" dirty="0">
              <a:solidFill>
                <a:srgbClr val="FFFF00"/>
              </a:solidFill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To avoid DSR achievement variance ZSM should be logical during target split</a:t>
            </a:r>
            <a:r>
              <a:rPr lang="en-US" sz="1600" dirty="0" smtClean="0">
                <a:solidFill>
                  <a:srgbClr val="FFFF00"/>
                </a:solidFill>
              </a:rPr>
              <a:t>.</a:t>
            </a:r>
            <a:endParaRPr lang="en-US" sz="1600" dirty="0">
              <a:solidFill>
                <a:srgbClr val="FFFF00"/>
              </a:solidFill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Daily winning attitude is required at all level of sales </a:t>
            </a:r>
            <a:r>
              <a:rPr lang="en-US" sz="1600" dirty="0" smtClean="0">
                <a:solidFill>
                  <a:srgbClr val="FFFF00"/>
                </a:solidFill>
              </a:rPr>
              <a:t>team</a:t>
            </a:r>
          </a:p>
          <a:p>
            <a:pPr algn="l"/>
            <a:endParaRPr lang="en-US" sz="1600" dirty="0" smtClean="0">
              <a:solidFill>
                <a:srgbClr val="FFFF00"/>
              </a:solidFill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FFFF00"/>
                </a:solidFill>
              </a:rPr>
              <a:t>Daily </a:t>
            </a:r>
            <a:r>
              <a:rPr lang="en-US" sz="1600" dirty="0">
                <a:solidFill>
                  <a:srgbClr val="FFFF00"/>
                </a:solidFill>
              </a:rPr>
              <a:t>entry of IMEI, Channel credit, cross checking of physical stock with system stock is </a:t>
            </a:r>
            <a:r>
              <a:rPr lang="en-US" sz="1600" dirty="0" smtClean="0">
                <a:solidFill>
                  <a:srgbClr val="FFFF00"/>
                </a:solidFill>
              </a:rPr>
              <a:t>expected</a:t>
            </a:r>
          </a:p>
          <a:p>
            <a:pPr algn="l"/>
            <a:endParaRPr lang="en-US" sz="1600" dirty="0" smtClean="0">
              <a:solidFill>
                <a:srgbClr val="FFFF00"/>
              </a:solidFill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FFFF00"/>
                </a:solidFill>
              </a:rPr>
              <a:t>Regular </a:t>
            </a:r>
            <a:r>
              <a:rPr lang="en-US" sz="1600" dirty="0">
                <a:solidFill>
                  <a:srgbClr val="FFFF00"/>
                </a:solidFill>
              </a:rPr>
              <a:t>Follow up of </a:t>
            </a:r>
            <a:r>
              <a:rPr lang="en-US" sz="1600" dirty="0" smtClean="0">
                <a:solidFill>
                  <a:srgbClr val="FFFF00"/>
                </a:solidFill>
              </a:rPr>
              <a:t>EO, SIS, Big GO, SBC </a:t>
            </a:r>
            <a:r>
              <a:rPr lang="en-US" sz="1600" dirty="0">
                <a:solidFill>
                  <a:srgbClr val="FFFF00"/>
                </a:solidFill>
              </a:rPr>
              <a:t>is mandatory</a:t>
            </a:r>
            <a:r>
              <a:rPr lang="en-US" sz="1600" dirty="0" smtClean="0">
                <a:solidFill>
                  <a:srgbClr val="FFFF00"/>
                </a:solidFill>
              </a:rPr>
              <a:t>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FFFF00"/>
                </a:solidFill>
              </a:rPr>
              <a:t>Regular follow up DSR, Dealer with zonal placement, focus retail achievement follow up  Is mandatory.</a:t>
            </a:r>
            <a:endParaRPr lang="en-US" sz="1600" dirty="0">
              <a:solidFill>
                <a:srgbClr val="FFFF00"/>
              </a:solidFill>
            </a:endParaRPr>
          </a:p>
          <a:p>
            <a:pPr algn="l"/>
            <a:endParaRPr lang="en-US" sz="1600" dirty="0">
              <a:solidFill>
                <a:srgbClr val="FFFF00"/>
              </a:solidFill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 Effective MKT visit &amp; update sharing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48964" y="34433"/>
            <a:ext cx="8246071" cy="677108"/>
          </a:xfrm>
        </p:spPr>
        <p:txBody>
          <a:bodyPr/>
          <a:lstStyle/>
          <a:p>
            <a:pPr algn="ctr"/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Daily Task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77389" y="677108"/>
            <a:ext cx="417909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6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u="sng" kern="0" dirty="0" smtClean="0">
                <a:solidFill>
                  <a:srgbClr val="00B0F0"/>
                </a:solidFill>
                <a:latin typeface="+mn-lt"/>
                <a:cs typeface="+mn-cs"/>
              </a:rPr>
              <a:t>Current Practice</a:t>
            </a:r>
            <a:endParaRPr lang="en-US" sz="3600" u="sng" kern="0" dirty="0">
              <a:solidFill>
                <a:srgbClr val="00B0F0"/>
              </a:solidFill>
              <a:latin typeface="+mn-lt"/>
              <a:cs typeface="+mn-cs"/>
            </a:endParaRP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5181600" y="677323"/>
            <a:ext cx="2517775" cy="479822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u="sng" kern="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Expectation</a:t>
            </a:r>
            <a:endParaRPr lang="en-US" sz="3600" u="sng" kern="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81600"/>
            <a:ext cx="2743200" cy="1691037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6356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5"/>
          <p:cNvSpPr txBox="1">
            <a:spLocks/>
          </p:cNvSpPr>
          <p:nvPr/>
        </p:nvSpPr>
        <p:spPr>
          <a:xfrm>
            <a:off x="73760" y="1763485"/>
            <a:ext cx="4498240" cy="485502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endParaRPr lang="en-US" dirty="0">
              <a:solidFill>
                <a:srgbClr val="00FFFF"/>
              </a:solidFill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en-US" dirty="0">
              <a:solidFill>
                <a:srgbClr val="00FFFF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FFFF"/>
                </a:solidFill>
              </a:rPr>
              <a:t>Not maintaining office time properly</a:t>
            </a:r>
          </a:p>
          <a:p>
            <a:endParaRPr lang="en-US" sz="2000" dirty="0">
              <a:solidFill>
                <a:srgbClr val="00FFFF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FFFF"/>
                </a:solidFill>
              </a:rPr>
              <a:t>Some aren’t maintaining regular check in and check out in </a:t>
            </a:r>
            <a:r>
              <a:rPr lang="en-US" sz="2000" dirty="0" smtClean="0">
                <a:solidFill>
                  <a:srgbClr val="00FFFF"/>
                </a:solidFill>
              </a:rPr>
              <a:t>PMS/e-attendance </a:t>
            </a:r>
            <a:endParaRPr lang="en-US" sz="2000" dirty="0">
              <a:solidFill>
                <a:srgbClr val="00FFFF"/>
              </a:solidFill>
            </a:endParaRPr>
          </a:p>
          <a:p>
            <a:endParaRPr lang="en-US" sz="2000" dirty="0">
              <a:solidFill>
                <a:srgbClr val="00FFFF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FFFF"/>
                </a:solidFill>
              </a:rPr>
              <a:t>Submitting fake </a:t>
            </a:r>
            <a:r>
              <a:rPr lang="en-US" sz="2000" dirty="0" smtClean="0">
                <a:solidFill>
                  <a:srgbClr val="00FFFF"/>
                </a:solidFill>
              </a:rPr>
              <a:t>Travel/ holiday bill </a:t>
            </a:r>
            <a:endParaRPr lang="en-US" sz="2000" dirty="0">
              <a:solidFill>
                <a:srgbClr val="00FFFF"/>
              </a:solidFill>
            </a:endParaRPr>
          </a:p>
          <a:p>
            <a:endParaRPr lang="en-US" sz="2000" dirty="0">
              <a:solidFill>
                <a:srgbClr val="00FFFF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FFFF"/>
                </a:solidFill>
              </a:rPr>
              <a:t>Delay submission of TA/DA bill</a:t>
            </a:r>
            <a:r>
              <a:rPr lang="en-US" sz="2000" dirty="0" smtClean="0">
                <a:solidFill>
                  <a:srgbClr val="00FFFF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FFFF"/>
                </a:solidFill>
              </a:rPr>
              <a:t>Not follow proper DM guideline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FFFF"/>
                </a:solidFill>
              </a:rPr>
              <a:t> </a:t>
            </a:r>
            <a:r>
              <a:rPr lang="en-US" sz="2000" dirty="0" smtClean="0">
                <a:solidFill>
                  <a:srgbClr val="00FFFF"/>
                </a:solidFill>
              </a:rPr>
              <a:t>Not maintain office policy like DOA/DAP/Missing claim &amp; others issues. </a:t>
            </a:r>
            <a:endParaRPr lang="en-US" sz="2000" dirty="0">
              <a:solidFill>
                <a:srgbClr val="00FFFF"/>
              </a:solidFill>
            </a:endParaRPr>
          </a:p>
          <a:p>
            <a:pPr algn="l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 rot="10800000">
            <a:off x="4724395" y="1763485"/>
            <a:ext cx="4357557" cy="4876800"/>
          </a:xfrm>
          <a:prstGeom prst="wedgeRoundRectCallout">
            <a:avLst>
              <a:gd name="adj1" fmla="val 615"/>
              <a:gd name="adj2" fmla="val 55838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4796968" y="2017482"/>
            <a:ext cx="4191002" cy="4325262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448964" y="48951"/>
            <a:ext cx="8246071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US" kern="0" dirty="0" smtClean="0">
                <a:solidFill>
                  <a:schemeClr val="bg1"/>
                </a:solidFill>
              </a:rPr>
              <a:t>    Company Policy</a:t>
            </a:r>
            <a:endParaRPr lang="en-US" kern="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80923" y="236086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</a:rPr>
              <a:t> Breach  of company policy is serious offence so maintain it at any circumstances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5223186"/>
            <a:ext cx="3385457" cy="1649451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3" name="Text Placeholder 4"/>
          <p:cNvSpPr txBox="1">
            <a:spLocks/>
          </p:cNvSpPr>
          <p:nvPr/>
        </p:nvSpPr>
        <p:spPr>
          <a:xfrm>
            <a:off x="77389" y="677108"/>
            <a:ext cx="417909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6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u="sng" kern="0" dirty="0" smtClean="0">
                <a:solidFill>
                  <a:srgbClr val="00B0F0"/>
                </a:solidFill>
                <a:latin typeface="+mn-lt"/>
                <a:cs typeface="+mn-cs"/>
              </a:rPr>
              <a:t>Current Practice</a:t>
            </a:r>
            <a:endParaRPr lang="en-US" sz="3600" u="sng" kern="0" dirty="0">
              <a:solidFill>
                <a:srgbClr val="00B0F0"/>
              </a:solidFill>
              <a:latin typeface="+mn-lt"/>
              <a:cs typeface="+mn-cs"/>
            </a:endParaRPr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5181600" y="677323"/>
            <a:ext cx="2517775" cy="479822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u="sng" kern="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Expectation</a:t>
            </a:r>
            <a:endParaRPr lang="en-US" sz="3600" u="sng" kern="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0" y="228600"/>
            <a:ext cx="9144000" cy="763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kern="0" dirty="0" smtClean="0">
                <a:solidFill>
                  <a:schemeClr val="bg1"/>
                </a:solidFill>
                <a:latin typeface="Calibri"/>
                <a:cs typeface="Calibri"/>
              </a:rPr>
              <a:t>      Excellence of Your Performance</a:t>
            </a:r>
            <a:endParaRPr lang="en-US" b="1" kern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304" y="1828800"/>
            <a:ext cx="89154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Calibri" panose="020F0502020204030204" pitchFamily="34" charset="0"/>
              <a:buChar char="©"/>
            </a:pP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000" b="1" dirty="0">
                <a:solidFill>
                  <a:srgbClr val="00B0F0"/>
                </a:solidFill>
              </a:rPr>
              <a:t>Proactively take initiatives (result oriented)</a:t>
            </a:r>
          </a:p>
          <a:p>
            <a:pPr lvl="0"/>
            <a:endParaRPr lang="en-US" sz="2000" b="1" dirty="0">
              <a:solidFill>
                <a:srgbClr val="00B0F0"/>
              </a:solidFill>
            </a:endParaRPr>
          </a:p>
          <a:p>
            <a:pPr marL="342900" lvl="0" indent="-342900">
              <a:buFont typeface="Calibri" panose="020F0502020204030204" pitchFamily="34" charset="0"/>
              <a:buChar char="©"/>
            </a:pPr>
            <a:r>
              <a:rPr lang="en-US" sz="2000" b="1" dirty="0">
                <a:solidFill>
                  <a:srgbClr val="00B0F0"/>
                </a:solidFill>
              </a:rPr>
              <a:t> Maintain the market visit according to your tour plan &amp; ensure  quality  MKT Visit through effective coverage.</a:t>
            </a:r>
          </a:p>
          <a:p>
            <a:pPr lvl="0"/>
            <a:endParaRPr lang="en-US" sz="2000" b="1" dirty="0">
              <a:solidFill>
                <a:srgbClr val="00B0F0"/>
              </a:solidFill>
            </a:endParaRPr>
          </a:p>
          <a:p>
            <a:pPr marL="342900" lvl="0" indent="-342900">
              <a:buFont typeface="Calibri" panose="020F0502020204030204" pitchFamily="34" charset="0"/>
              <a:buChar char="©"/>
            </a:pPr>
            <a:r>
              <a:rPr lang="en-US" sz="2000" b="1" dirty="0">
                <a:solidFill>
                  <a:srgbClr val="00B0F0"/>
                </a:solidFill>
              </a:rPr>
              <a:t> Focus on product placement and repeat placement.</a:t>
            </a:r>
          </a:p>
          <a:p>
            <a:pPr lvl="0"/>
            <a:endParaRPr lang="en-US" sz="2000" b="1" dirty="0">
              <a:solidFill>
                <a:srgbClr val="00B0F0"/>
              </a:solidFill>
            </a:endParaRPr>
          </a:p>
          <a:p>
            <a:pPr marL="342900" lvl="0" indent="-342900">
              <a:buFont typeface="Calibri" panose="020F0502020204030204" pitchFamily="34" charset="0"/>
              <a:buChar char="©"/>
            </a:pPr>
            <a:r>
              <a:rPr lang="en-US" sz="2000" b="1" dirty="0">
                <a:solidFill>
                  <a:srgbClr val="00B0F0"/>
                </a:solidFill>
              </a:rPr>
              <a:t> Be logical in company investment ( SBC, CO retail &amp; etc.)</a:t>
            </a:r>
          </a:p>
          <a:p>
            <a:pPr lvl="0"/>
            <a:endParaRPr lang="en-US" sz="2000" b="1" dirty="0">
              <a:solidFill>
                <a:srgbClr val="00B0F0"/>
              </a:solidFill>
            </a:endParaRPr>
          </a:p>
          <a:p>
            <a:pPr marL="342900" lvl="0" indent="-342900">
              <a:buFont typeface="Calibri" panose="020F0502020204030204" pitchFamily="34" charset="0"/>
              <a:buChar char="©"/>
            </a:pPr>
            <a:r>
              <a:rPr lang="en-US" sz="2000" b="1" dirty="0">
                <a:solidFill>
                  <a:srgbClr val="00B0F0"/>
                </a:solidFill>
              </a:rPr>
              <a:t> Be enriched in competitors product knowledge (Segment Wise)</a:t>
            </a:r>
          </a:p>
          <a:p>
            <a:pPr marL="342900" lvl="0" indent="-342900">
              <a:buFont typeface="Calibri" panose="020F0502020204030204" pitchFamily="34" charset="0"/>
              <a:buChar char="©"/>
            </a:pPr>
            <a:r>
              <a:rPr lang="en-US" sz="2000" b="1" dirty="0">
                <a:solidFill>
                  <a:srgbClr val="00B0F0"/>
                </a:solidFill>
              </a:rPr>
              <a:t>Proactively informed to Management your areas development plan and development plan.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5562600"/>
            <a:ext cx="3385457" cy="1310037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42158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64311"/>
            <a:ext cx="5181600" cy="1759857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328037" y="3080385"/>
            <a:ext cx="3268725" cy="697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C00000"/>
                </a:solidFill>
              </a:rPr>
              <a:t>Queries…????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4419600"/>
            <a:ext cx="3385457" cy="2453037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6" name="Rectangle 5"/>
          <p:cNvSpPr/>
          <p:nvPr/>
        </p:nvSpPr>
        <p:spPr>
          <a:xfrm>
            <a:off x="478267" y="3793390"/>
            <a:ext cx="79654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</a:t>
            </a:r>
            <a:r>
              <a:rPr lang="en-US" sz="2400" dirty="0">
                <a:solidFill>
                  <a:schemeClr val="bg1"/>
                </a:solidFill>
              </a:rPr>
              <a:t>To wish was to hope, and to hope was to expect” </a:t>
            </a: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4122675" y="5791200"/>
            <a:ext cx="4321089" cy="697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5240">
              <a:spcBef>
                <a:spcPts val="105"/>
              </a:spcBef>
            </a:pPr>
            <a:r>
              <a:rPr lang="en-US" kern="0" spc="-5" dirty="0" smtClean="0">
                <a:solidFill>
                  <a:schemeClr val="bg1"/>
                </a:solidFill>
              </a:rPr>
              <a:t>      THANK YOU….</a:t>
            </a:r>
            <a:endParaRPr lang="en-US" kern="0" spc="-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</TotalTime>
  <Words>434</Words>
  <Application>Microsoft Office PowerPoint</Application>
  <PresentationFormat>On-screen Show (4:3)</PresentationFormat>
  <Paragraphs>85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Cooper Black</vt:lpstr>
      <vt:lpstr>Wingdings</vt:lpstr>
      <vt:lpstr>Office Theme</vt:lpstr>
      <vt:lpstr>Basic Gap Between</vt:lpstr>
      <vt:lpstr>PowerPoint Presentation</vt:lpstr>
      <vt:lpstr>    Daily Task</vt:lpstr>
      <vt:lpstr>PowerPoint Presentation</vt:lpstr>
      <vt:lpstr>PowerPoint Presentation</vt:lpstr>
      <vt:lpstr>Queries…????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</dc:title>
  <dc:creator>M. A. Hanif</dc:creator>
  <cp:lastModifiedBy>Md. Abu Tarek</cp:lastModifiedBy>
  <cp:revision>67</cp:revision>
  <cp:lastPrinted>2019-05-02T12:53:56Z</cp:lastPrinted>
  <dcterms:created xsi:type="dcterms:W3CDTF">2019-02-27T08:07:11Z</dcterms:created>
  <dcterms:modified xsi:type="dcterms:W3CDTF">2020-12-07T12:16:07Z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2011-09-12T00:00:00Z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2019-02-27T00:00:00Z</vt:filetime>
  </property>
</Properties>
</file>