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71" r:id="rId3"/>
    <p:sldId id="272" r:id="rId4"/>
    <p:sldId id="273" r:id="rId5"/>
    <p:sldId id="274" r:id="rId6"/>
    <p:sldId id="275" r:id="rId7"/>
    <p:sldId id="27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2862C-52B9-493B-8949-C244C6BA20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00B0F-0D90-4FBF-B1E4-05AA3C49A96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b="1" i="1" dirty="0" smtClean="0">
              <a:solidFill>
                <a:schemeClr val="bg1"/>
              </a:solidFill>
            </a:rPr>
            <a:t>Zonal Activities Plan for Q1,2021</a:t>
          </a:r>
          <a:endParaRPr lang="en-US" sz="2400" b="1" i="1" dirty="0">
            <a:solidFill>
              <a:schemeClr val="bg1"/>
            </a:solidFill>
          </a:endParaRPr>
        </a:p>
      </dgm:t>
    </dgm:pt>
    <dgm:pt modelId="{75E2D9C2-7333-4925-AA8B-65C27A0FC289}" type="par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75DB51-CDDA-412E-A450-783E971A241B}" type="sib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BDA4E2-A61F-4225-B753-A8D7101F6D9D}" type="pres">
      <dgm:prSet presAssocID="{42E2862C-52B9-493B-8949-C244C6BA20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35E78-64B7-48EB-B21E-6D126CC366FA}" type="pres">
      <dgm:prSet presAssocID="{3E200B0F-0D90-4FBF-B1E4-05AA3C49A962}" presName="parentText" presStyleLbl="node1" presStyleIdx="0" presStyleCnt="1" custLinFactNeighborX="158" custLinFactNeighborY="25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9F07FA-0E53-41E4-A297-10F00F88BBCF}" type="presOf" srcId="{3E200B0F-0D90-4FBF-B1E4-05AA3C49A962}" destId="{5B235E78-64B7-48EB-B21E-6D126CC366FA}" srcOrd="0" destOrd="0" presId="urn:microsoft.com/office/officeart/2005/8/layout/vList2"/>
    <dgm:cxn modelId="{BAF3A6EB-F3AF-48D4-B9D1-131CAE10630E}" type="presOf" srcId="{42E2862C-52B9-493B-8949-C244C6BA201B}" destId="{0BBDA4E2-A61F-4225-B753-A8D7101F6D9D}" srcOrd="0" destOrd="0" presId="urn:microsoft.com/office/officeart/2005/8/layout/vList2"/>
    <dgm:cxn modelId="{C3C24633-DEF9-4070-B91C-DFB0373D3D89}" srcId="{42E2862C-52B9-493B-8949-C244C6BA201B}" destId="{3E200B0F-0D90-4FBF-B1E4-05AA3C49A962}" srcOrd="0" destOrd="0" parTransId="{75E2D9C2-7333-4925-AA8B-65C27A0FC289}" sibTransId="{FA75DB51-CDDA-412E-A450-783E971A241B}"/>
    <dgm:cxn modelId="{0B836F0F-C988-4C38-93D7-F5C8AC7EA5B8}" type="presParOf" srcId="{0BBDA4E2-A61F-4225-B753-A8D7101F6D9D}" destId="{5B235E78-64B7-48EB-B21E-6D126CC366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2862C-52B9-493B-8949-C244C6BA20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00B0F-0D90-4FBF-B1E4-05AA3C49A96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b="1" i="1" dirty="0" smtClean="0">
              <a:solidFill>
                <a:schemeClr val="bg1"/>
              </a:solidFill>
            </a:rPr>
            <a:t>Zonal Activities Plan for Q1,2021</a:t>
          </a:r>
          <a:endParaRPr lang="en-US" sz="2400" b="1" i="1" dirty="0">
            <a:solidFill>
              <a:schemeClr val="bg1"/>
            </a:solidFill>
          </a:endParaRPr>
        </a:p>
      </dgm:t>
    </dgm:pt>
    <dgm:pt modelId="{75E2D9C2-7333-4925-AA8B-65C27A0FC289}" type="par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75DB51-CDDA-412E-A450-783E971A241B}" type="sib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BDA4E2-A61F-4225-B753-A8D7101F6D9D}" type="pres">
      <dgm:prSet presAssocID="{42E2862C-52B9-493B-8949-C244C6BA20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35E78-64B7-48EB-B21E-6D126CC366FA}" type="pres">
      <dgm:prSet presAssocID="{3E200B0F-0D90-4FBF-B1E4-05AA3C49A962}" presName="parentText" presStyleLbl="node1" presStyleIdx="0" presStyleCnt="1" custLinFactNeighborX="158" custLinFactNeighborY="25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107A0D-29AD-40CC-BEE4-107B699C3BB7}" type="presOf" srcId="{42E2862C-52B9-493B-8949-C244C6BA201B}" destId="{0BBDA4E2-A61F-4225-B753-A8D7101F6D9D}" srcOrd="0" destOrd="0" presId="urn:microsoft.com/office/officeart/2005/8/layout/vList2"/>
    <dgm:cxn modelId="{CDFDEBF2-CB2A-4AF0-92BF-7098E45602AB}" type="presOf" srcId="{3E200B0F-0D90-4FBF-B1E4-05AA3C49A962}" destId="{5B235E78-64B7-48EB-B21E-6D126CC366FA}" srcOrd="0" destOrd="0" presId="urn:microsoft.com/office/officeart/2005/8/layout/vList2"/>
    <dgm:cxn modelId="{C3C24633-DEF9-4070-B91C-DFB0373D3D89}" srcId="{42E2862C-52B9-493B-8949-C244C6BA201B}" destId="{3E200B0F-0D90-4FBF-B1E4-05AA3C49A962}" srcOrd="0" destOrd="0" parTransId="{75E2D9C2-7333-4925-AA8B-65C27A0FC289}" sibTransId="{FA75DB51-CDDA-412E-A450-783E971A241B}"/>
    <dgm:cxn modelId="{401FED00-B00A-45EF-82E3-3CC5C2A52544}" type="presParOf" srcId="{0BBDA4E2-A61F-4225-B753-A8D7101F6D9D}" destId="{5B235E78-64B7-48EB-B21E-6D126CC366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E2862C-52B9-493B-8949-C244C6BA20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00B0F-0D90-4FBF-B1E4-05AA3C49A96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b="1" i="1" dirty="0" smtClean="0">
              <a:solidFill>
                <a:schemeClr val="bg1"/>
              </a:solidFill>
            </a:rPr>
            <a:t>Zonal Activities Plan for Q1,2021</a:t>
          </a:r>
          <a:endParaRPr lang="en-US" sz="2400" b="1" i="1" dirty="0">
            <a:solidFill>
              <a:schemeClr val="bg1"/>
            </a:solidFill>
          </a:endParaRPr>
        </a:p>
      </dgm:t>
    </dgm:pt>
    <dgm:pt modelId="{75E2D9C2-7333-4925-AA8B-65C27A0FC289}" type="par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75DB51-CDDA-412E-A450-783E971A241B}" type="sib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BDA4E2-A61F-4225-B753-A8D7101F6D9D}" type="pres">
      <dgm:prSet presAssocID="{42E2862C-52B9-493B-8949-C244C6BA20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35E78-64B7-48EB-B21E-6D126CC366FA}" type="pres">
      <dgm:prSet presAssocID="{3E200B0F-0D90-4FBF-B1E4-05AA3C49A962}" presName="parentText" presStyleLbl="node1" presStyleIdx="0" presStyleCnt="1" custLinFactNeighborX="158" custLinFactNeighborY="25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9772A-7061-4174-812C-705A296F66AC}" type="presOf" srcId="{3E200B0F-0D90-4FBF-B1E4-05AA3C49A962}" destId="{5B235E78-64B7-48EB-B21E-6D126CC366FA}" srcOrd="0" destOrd="0" presId="urn:microsoft.com/office/officeart/2005/8/layout/vList2"/>
    <dgm:cxn modelId="{DB98A971-093A-4BB3-8035-5825EB04E977}" type="presOf" srcId="{42E2862C-52B9-493B-8949-C244C6BA201B}" destId="{0BBDA4E2-A61F-4225-B753-A8D7101F6D9D}" srcOrd="0" destOrd="0" presId="urn:microsoft.com/office/officeart/2005/8/layout/vList2"/>
    <dgm:cxn modelId="{C3C24633-DEF9-4070-B91C-DFB0373D3D89}" srcId="{42E2862C-52B9-493B-8949-C244C6BA201B}" destId="{3E200B0F-0D90-4FBF-B1E4-05AA3C49A962}" srcOrd="0" destOrd="0" parTransId="{75E2D9C2-7333-4925-AA8B-65C27A0FC289}" sibTransId="{FA75DB51-CDDA-412E-A450-783E971A241B}"/>
    <dgm:cxn modelId="{9858C81F-7B67-49B2-9A9C-959133C98ECB}" type="presParOf" srcId="{0BBDA4E2-A61F-4225-B753-A8D7101F6D9D}" destId="{5B235E78-64B7-48EB-B21E-6D126CC366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2862C-52B9-493B-8949-C244C6BA20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00B0F-0D90-4FBF-B1E4-05AA3C49A96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b="1" i="1" dirty="0" smtClean="0">
              <a:solidFill>
                <a:schemeClr val="bg1"/>
              </a:solidFill>
            </a:rPr>
            <a:t>Zonal Activities Plan for Q1,2021</a:t>
          </a:r>
          <a:endParaRPr lang="en-US" sz="2400" b="1" i="1" dirty="0">
            <a:solidFill>
              <a:schemeClr val="bg1"/>
            </a:solidFill>
          </a:endParaRPr>
        </a:p>
      </dgm:t>
    </dgm:pt>
    <dgm:pt modelId="{75E2D9C2-7333-4925-AA8B-65C27A0FC289}" type="par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75DB51-CDDA-412E-A450-783E971A241B}" type="sib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BDA4E2-A61F-4225-B753-A8D7101F6D9D}" type="pres">
      <dgm:prSet presAssocID="{42E2862C-52B9-493B-8949-C244C6BA20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35E78-64B7-48EB-B21E-6D126CC366FA}" type="pres">
      <dgm:prSet presAssocID="{3E200B0F-0D90-4FBF-B1E4-05AA3C49A962}" presName="parentText" presStyleLbl="node1" presStyleIdx="0" presStyleCnt="1" custLinFactNeighborX="158" custLinFactNeighborY="25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1D7A01-A107-4A47-AE7B-0188E3D388CB}" type="presOf" srcId="{42E2862C-52B9-493B-8949-C244C6BA201B}" destId="{0BBDA4E2-A61F-4225-B753-A8D7101F6D9D}" srcOrd="0" destOrd="0" presId="urn:microsoft.com/office/officeart/2005/8/layout/vList2"/>
    <dgm:cxn modelId="{C3C24633-DEF9-4070-B91C-DFB0373D3D89}" srcId="{42E2862C-52B9-493B-8949-C244C6BA201B}" destId="{3E200B0F-0D90-4FBF-B1E4-05AA3C49A962}" srcOrd="0" destOrd="0" parTransId="{75E2D9C2-7333-4925-AA8B-65C27A0FC289}" sibTransId="{FA75DB51-CDDA-412E-A450-783E971A241B}"/>
    <dgm:cxn modelId="{80C49F2F-C1AE-4CF0-AE3B-A9884BE1F8D9}" type="presOf" srcId="{3E200B0F-0D90-4FBF-B1E4-05AA3C49A962}" destId="{5B235E78-64B7-48EB-B21E-6D126CC366FA}" srcOrd="0" destOrd="0" presId="urn:microsoft.com/office/officeart/2005/8/layout/vList2"/>
    <dgm:cxn modelId="{FAE5F28B-119F-418E-8D62-F8E3FB541297}" type="presParOf" srcId="{0BBDA4E2-A61F-4225-B753-A8D7101F6D9D}" destId="{5B235E78-64B7-48EB-B21E-6D126CC366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2862C-52B9-493B-8949-C244C6BA20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00B0F-0D90-4FBF-B1E4-05AA3C49A96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b="1" i="1" dirty="0" smtClean="0">
              <a:solidFill>
                <a:schemeClr val="bg1"/>
              </a:solidFill>
            </a:rPr>
            <a:t>Zonal Activities Plan for Q1,2021</a:t>
          </a:r>
          <a:endParaRPr lang="en-US" sz="2400" b="1" i="1" dirty="0">
            <a:solidFill>
              <a:schemeClr val="bg1"/>
            </a:solidFill>
          </a:endParaRPr>
        </a:p>
      </dgm:t>
    </dgm:pt>
    <dgm:pt modelId="{75E2D9C2-7333-4925-AA8B-65C27A0FC289}" type="par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75DB51-CDDA-412E-A450-783E971A241B}" type="sib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BDA4E2-A61F-4225-B753-A8D7101F6D9D}" type="pres">
      <dgm:prSet presAssocID="{42E2862C-52B9-493B-8949-C244C6BA20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35E78-64B7-48EB-B21E-6D126CC366FA}" type="pres">
      <dgm:prSet presAssocID="{3E200B0F-0D90-4FBF-B1E4-05AA3C49A962}" presName="parentText" presStyleLbl="node1" presStyleIdx="0" presStyleCnt="1" custLinFactNeighborX="158" custLinFactNeighborY="25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1F413D-136F-4CAF-BC1C-DAFD7819A21B}" type="presOf" srcId="{42E2862C-52B9-493B-8949-C244C6BA201B}" destId="{0BBDA4E2-A61F-4225-B753-A8D7101F6D9D}" srcOrd="0" destOrd="0" presId="urn:microsoft.com/office/officeart/2005/8/layout/vList2"/>
    <dgm:cxn modelId="{C3C24633-DEF9-4070-B91C-DFB0373D3D89}" srcId="{42E2862C-52B9-493B-8949-C244C6BA201B}" destId="{3E200B0F-0D90-4FBF-B1E4-05AA3C49A962}" srcOrd="0" destOrd="0" parTransId="{75E2D9C2-7333-4925-AA8B-65C27A0FC289}" sibTransId="{FA75DB51-CDDA-412E-A450-783E971A241B}"/>
    <dgm:cxn modelId="{77C47AB6-D4CC-471A-88FF-62A088AAE6B7}" type="presOf" srcId="{3E200B0F-0D90-4FBF-B1E4-05AA3C49A962}" destId="{5B235E78-64B7-48EB-B21E-6D126CC366FA}" srcOrd="0" destOrd="0" presId="urn:microsoft.com/office/officeart/2005/8/layout/vList2"/>
    <dgm:cxn modelId="{8BAB0727-BF55-4AD9-ACCB-FA4BA10D2EB1}" type="presParOf" srcId="{0BBDA4E2-A61F-4225-B753-A8D7101F6D9D}" destId="{5B235E78-64B7-48EB-B21E-6D126CC366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E2862C-52B9-493B-8949-C244C6BA20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00B0F-0D90-4FBF-B1E4-05AA3C49A96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b="1" i="1" dirty="0" smtClean="0">
              <a:solidFill>
                <a:schemeClr val="bg1"/>
              </a:solidFill>
            </a:rPr>
            <a:t>Zonal Activities Plan for Q1,2021</a:t>
          </a:r>
          <a:endParaRPr lang="en-US" sz="2400" b="1" i="1" dirty="0">
            <a:solidFill>
              <a:schemeClr val="bg1"/>
            </a:solidFill>
          </a:endParaRPr>
        </a:p>
      </dgm:t>
    </dgm:pt>
    <dgm:pt modelId="{75E2D9C2-7333-4925-AA8B-65C27A0FC289}" type="par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75DB51-CDDA-412E-A450-783E971A241B}" type="sibTrans" cxnId="{C3C24633-DEF9-4070-B91C-DFB0373D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BDA4E2-A61F-4225-B753-A8D7101F6D9D}" type="pres">
      <dgm:prSet presAssocID="{42E2862C-52B9-493B-8949-C244C6BA20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35E78-64B7-48EB-B21E-6D126CC366FA}" type="pres">
      <dgm:prSet presAssocID="{3E200B0F-0D90-4FBF-B1E4-05AA3C49A962}" presName="parentText" presStyleLbl="node1" presStyleIdx="0" presStyleCnt="1" custLinFactNeighborX="158" custLinFactNeighborY="25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F4D1E8-B552-4482-A731-637A0446BA36}" type="presOf" srcId="{42E2862C-52B9-493B-8949-C244C6BA201B}" destId="{0BBDA4E2-A61F-4225-B753-A8D7101F6D9D}" srcOrd="0" destOrd="0" presId="urn:microsoft.com/office/officeart/2005/8/layout/vList2"/>
    <dgm:cxn modelId="{8E7736C5-DA61-4F0F-AC50-851FF5C1D016}" type="presOf" srcId="{3E200B0F-0D90-4FBF-B1E4-05AA3C49A962}" destId="{5B235E78-64B7-48EB-B21E-6D126CC366FA}" srcOrd="0" destOrd="0" presId="urn:microsoft.com/office/officeart/2005/8/layout/vList2"/>
    <dgm:cxn modelId="{C3C24633-DEF9-4070-B91C-DFB0373D3D89}" srcId="{42E2862C-52B9-493B-8949-C244C6BA201B}" destId="{3E200B0F-0D90-4FBF-B1E4-05AA3C49A962}" srcOrd="0" destOrd="0" parTransId="{75E2D9C2-7333-4925-AA8B-65C27A0FC289}" sibTransId="{FA75DB51-CDDA-412E-A450-783E971A241B}"/>
    <dgm:cxn modelId="{F80A603F-5001-45FB-B94B-87F4A868A54D}" type="presParOf" srcId="{0BBDA4E2-A61F-4225-B753-A8D7101F6D9D}" destId="{5B235E78-64B7-48EB-B21E-6D126CC366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35E78-64B7-48EB-B21E-6D126CC366FA}">
      <dsp:nvSpPr>
        <dsp:cNvPr id="0" name=""/>
        <dsp:cNvSpPr/>
      </dsp:nvSpPr>
      <dsp:spPr>
        <a:xfrm>
          <a:off x="0" y="364"/>
          <a:ext cx="5705341" cy="42994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bg1"/>
              </a:solidFill>
            </a:rPr>
            <a:t>Zonal Activities Plan for Q1,2021</a:t>
          </a:r>
          <a:endParaRPr lang="en-US" sz="2400" b="1" i="1" kern="1200" dirty="0">
            <a:solidFill>
              <a:schemeClr val="bg1"/>
            </a:solidFill>
          </a:endParaRPr>
        </a:p>
      </dsp:txBody>
      <dsp:txXfrm>
        <a:off x="20988" y="21352"/>
        <a:ext cx="5663365" cy="387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35E78-64B7-48EB-B21E-6D126CC366FA}">
      <dsp:nvSpPr>
        <dsp:cNvPr id="0" name=""/>
        <dsp:cNvSpPr/>
      </dsp:nvSpPr>
      <dsp:spPr>
        <a:xfrm>
          <a:off x="0" y="124"/>
          <a:ext cx="4898707" cy="43018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bg1"/>
              </a:solidFill>
            </a:rPr>
            <a:t>Zonal Activities Plan for Q1,2021</a:t>
          </a:r>
          <a:endParaRPr lang="en-US" sz="2400" b="1" i="1" kern="1200" dirty="0">
            <a:solidFill>
              <a:schemeClr val="bg1"/>
            </a:solidFill>
          </a:endParaRPr>
        </a:p>
      </dsp:txBody>
      <dsp:txXfrm>
        <a:off x="21000" y="21124"/>
        <a:ext cx="4856707" cy="388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35E78-64B7-48EB-B21E-6D126CC366FA}">
      <dsp:nvSpPr>
        <dsp:cNvPr id="0" name=""/>
        <dsp:cNvSpPr/>
      </dsp:nvSpPr>
      <dsp:spPr>
        <a:xfrm>
          <a:off x="0" y="124"/>
          <a:ext cx="4898707" cy="43018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bg1"/>
              </a:solidFill>
            </a:rPr>
            <a:t>Zonal Activities Plan for Q1,2021</a:t>
          </a:r>
          <a:endParaRPr lang="en-US" sz="2400" b="1" i="1" kern="1200" dirty="0">
            <a:solidFill>
              <a:schemeClr val="bg1"/>
            </a:solidFill>
          </a:endParaRPr>
        </a:p>
      </dsp:txBody>
      <dsp:txXfrm>
        <a:off x="21000" y="21124"/>
        <a:ext cx="4856707" cy="38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35E78-64B7-48EB-B21E-6D126CC366FA}">
      <dsp:nvSpPr>
        <dsp:cNvPr id="0" name=""/>
        <dsp:cNvSpPr/>
      </dsp:nvSpPr>
      <dsp:spPr>
        <a:xfrm>
          <a:off x="0" y="124"/>
          <a:ext cx="4898707" cy="43018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bg1"/>
              </a:solidFill>
            </a:rPr>
            <a:t>Zonal Activities Plan for Q1,2021</a:t>
          </a:r>
          <a:endParaRPr lang="en-US" sz="2400" b="1" i="1" kern="1200" dirty="0">
            <a:solidFill>
              <a:schemeClr val="bg1"/>
            </a:solidFill>
          </a:endParaRPr>
        </a:p>
      </dsp:txBody>
      <dsp:txXfrm>
        <a:off x="21000" y="21124"/>
        <a:ext cx="4856707" cy="388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35E78-64B7-48EB-B21E-6D126CC366FA}">
      <dsp:nvSpPr>
        <dsp:cNvPr id="0" name=""/>
        <dsp:cNvSpPr/>
      </dsp:nvSpPr>
      <dsp:spPr>
        <a:xfrm>
          <a:off x="0" y="124"/>
          <a:ext cx="4898707" cy="43018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bg1"/>
              </a:solidFill>
            </a:rPr>
            <a:t>Zonal Activities Plan for Q1,2021</a:t>
          </a:r>
          <a:endParaRPr lang="en-US" sz="2400" b="1" i="1" kern="1200" dirty="0">
            <a:solidFill>
              <a:schemeClr val="bg1"/>
            </a:solidFill>
          </a:endParaRPr>
        </a:p>
      </dsp:txBody>
      <dsp:txXfrm>
        <a:off x="21000" y="21124"/>
        <a:ext cx="4856707" cy="3881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35E78-64B7-48EB-B21E-6D126CC366FA}">
      <dsp:nvSpPr>
        <dsp:cNvPr id="0" name=""/>
        <dsp:cNvSpPr/>
      </dsp:nvSpPr>
      <dsp:spPr>
        <a:xfrm>
          <a:off x="0" y="124"/>
          <a:ext cx="4898707" cy="43018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bg1"/>
              </a:solidFill>
            </a:rPr>
            <a:t>Zonal Activities Plan for Q1,2021</a:t>
          </a:r>
          <a:endParaRPr lang="en-US" sz="2400" b="1" i="1" kern="1200" dirty="0">
            <a:solidFill>
              <a:schemeClr val="bg1"/>
            </a:solidFill>
          </a:endParaRPr>
        </a:p>
      </dsp:txBody>
      <dsp:txXfrm>
        <a:off x="21000" y="21124"/>
        <a:ext cx="4856707" cy="388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8BB70-F689-4FB1-9F2D-3E2FE8A7F37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9D51B-03F9-4F33-91F4-80136D62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22EB5-D387-4BDC-868D-5F20B2849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071" y="373487"/>
            <a:ext cx="9144000" cy="209384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ernard MT Condensed" panose="02050806060905020404" pitchFamily="18" charset="0"/>
              </a:rPr>
              <a:t>Zonal activities plan from ASM/ZSM 2021</a:t>
            </a:r>
            <a:endParaRPr lang="en-US" b="1" dirty="0">
              <a:solidFill>
                <a:srgbClr val="00206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5859886" y="4314423"/>
            <a:ext cx="3400023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Region : </a:t>
            </a:r>
            <a:r>
              <a:rPr lang="en-US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Rajshahi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Total Zone : 6</a:t>
            </a:r>
          </a:p>
        </p:txBody>
      </p:sp>
    </p:spTree>
    <p:extLst>
      <p:ext uri="{BB962C8B-B14F-4D97-AF65-F5344CB8AC3E}">
        <p14:creationId xmlns:p14="http://schemas.microsoft.com/office/powerpoint/2010/main" val="37108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83364323"/>
              </p:ext>
            </p:extLst>
          </p:nvPr>
        </p:nvGraphicFramePr>
        <p:xfrm>
          <a:off x="115910" y="463639"/>
          <a:ext cx="5705341" cy="43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6799"/>
              </p:ext>
            </p:extLst>
          </p:nvPr>
        </p:nvGraphicFramePr>
        <p:xfrm>
          <a:off x="167425" y="1626456"/>
          <a:ext cx="12024575" cy="5096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3658"/>
                <a:gridCol w="3442425"/>
                <a:gridCol w="2569749"/>
                <a:gridCol w="1264039"/>
                <a:gridCol w="1347383"/>
                <a:gridCol w="847321"/>
              </a:tblGrid>
              <a:tr h="23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Area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Activities/Plan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How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When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Responsible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Deadline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Investment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 </a:t>
                      </a:r>
                      <a:r>
                        <a:rPr lang="en-US" sz="1000" u="none" strike="noStrike" dirty="0" smtClean="0">
                          <a:effectLst/>
                        </a:rPr>
                        <a:t>2021 Zonal </a:t>
                      </a:r>
                      <a:r>
                        <a:rPr lang="en-US" sz="1000" u="none" strike="noStrike" dirty="0">
                          <a:effectLst/>
                        </a:rPr>
                        <a:t>investment from dealer will be increased by 20 lac.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Investment by Distributor to ensure required stock, credit, </a:t>
                      </a:r>
                      <a:r>
                        <a:rPr lang="en-US" sz="1000" u="none" strike="noStrike" dirty="0" smtClean="0">
                          <a:effectLst/>
                        </a:rPr>
                        <a:t>CIH for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Prithibi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cop, Hello Raj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Within Q1'19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ZSM &amp; Distributor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31-Mar-21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Inventory management (Stock &amp; Credit)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Physical stock will be increased by BDT 35 lac among dealers in </a:t>
                      </a:r>
                      <a:r>
                        <a:rPr lang="en-US" sz="1000" u="none" strike="noStrike" dirty="0" smtClean="0">
                          <a:effectLst/>
                        </a:rPr>
                        <a:t>2021.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Investment by Distributor to ensure required stock, credit, CIH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Within Q1'19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ZSM &amp; Distributor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28-Feb-21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People setup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Market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</a:rPr>
                        <a:t>involvement of Distributor/DM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Old stock sales plan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2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Market share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 training (Products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Salesmanship)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engagement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CO expansion /development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Campaign for retail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20545"/>
              </p:ext>
            </p:extLst>
          </p:nvPr>
        </p:nvGraphicFramePr>
        <p:xfrm>
          <a:off x="6079018" y="136554"/>
          <a:ext cx="3773320" cy="1346835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034672"/>
                <a:gridCol w="173864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Zone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Rajshahi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District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Outlet: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Distributor &amp; DSR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&amp; 15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Size(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55418 &amp; 24.60 </a:t>
                      </a:r>
                      <a:r>
                        <a:rPr lang="en-US" sz="1200" b="1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Crore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Symphony Sales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17580 &amp; 2.86 </a:t>
                      </a:r>
                      <a:r>
                        <a:rPr lang="en-US" sz="1200" b="1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Crore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Share: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31.72% &amp; 11.62%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10" y="463639"/>
          <a:ext cx="4898707" cy="43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06834"/>
              </p:ext>
            </p:extLst>
          </p:nvPr>
        </p:nvGraphicFramePr>
        <p:xfrm>
          <a:off x="167425" y="1626456"/>
          <a:ext cx="12024575" cy="5096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3658"/>
                <a:gridCol w="3442425"/>
                <a:gridCol w="2569749"/>
                <a:gridCol w="1264039"/>
                <a:gridCol w="1347383"/>
                <a:gridCol w="847321"/>
              </a:tblGrid>
              <a:tr h="23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Area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Activities/Plan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How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When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Responsible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Deadline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Investment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Inventory management (Stock &amp; Credit)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People setup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Market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</a:rPr>
                        <a:t>involvement of Distributor/DM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Old stock sales plan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2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Market share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 training (Products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Salesmanship)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engagement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CO expansion /development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Campaign for retail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68914"/>
              </p:ext>
            </p:extLst>
          </p:nvPr>
        </p:nvGraphicFramePr>
        <p:xfrm>
          <a:off x="6079018" y="136554"/>
          <a:ext cx="3773320" cy="1346835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034672"/>
                <a:gridCol w="173864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Zone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Naogaon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District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Outlet: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Distributor &amp; DSR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Size(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Symphony Sales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Share: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10" y="463639"/>
          <a:ext cx="4898707" cy="43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1670"/>
              </p:ext>
            </p:extLst>
          </p:nvPr>
        </p:nvGraphicFramePr>
        <p:xfrm>
          <a:off x="167425" y="1626456"/>
          <a:ext cx="12024575" cy="5096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3658"/>
                <a:gridCol w="3442425"/>
                <a:gridCol w="2569749"/>
                <a:gridCol w="1264039"/>
                <a:gridCol w="1347383"/>
                <a:gridCol w="847321"/>
              </a:tblGrid>
              <a:tr h="23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Area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Activities/Plan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How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When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Responsible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Deadline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Investment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Inventory management (Stock &amp; Credit)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People setup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Market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</a:rPr>
                        <a:t>involvement of Distributor/DM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Old stock sales plan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2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Market share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 training (Products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Salesmanship)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engagement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CO expansion /development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Campaign for retail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3765"/>
              </p:ext>
            </p:extLst>
          </p:nvPr>
        </p:nvGraphicFramePr>
        <p:xfrm>
          <a:off x="6079018" y="136554"/>
          <a:ext cx="3773320" cy="1346835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034672"/>
                <a:gridCol w="173864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Zone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Bogura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District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Outlet: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Distributor &amp; DSR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Size(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Symphony Sales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Share: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10" y="463639"/>
          <a:ext cx="4898707" cy="43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22710"/>
              </p:ext>
            </p:extLst>
          </p:nvPr>
        </p:nvGraphicFramePr>
        <p:xfrm>
          <a:off x="167425" y="1626456"/>
          <a:ext cx="12024575" cy="5096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3658"/>
                <a:gridCol w="3442425"/>
                <a:gridCol w="2569749"/>
                <a:gridCol w="1264039"/>
                <a:gridCol w="1347383"/>
                <a:gridCol w="847321"/>
              </a:tblGrid>
              <a:tr h="23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Area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Activities/Plan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How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When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Responsible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Deadline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Investment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Inventory management (Stock &amp; Credit)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People setup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Market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</a:rPr>
                        <a:t>involvement of Distributor/DM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Old stock sales plan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2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Market share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 training (Products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Salesmanship)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engagement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CO expansion /development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Campaign for retail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70272"/>
              </p:ext>
            </p:extLst>
          </p:nvPr>
        </p:nvGraphicFramePr>
        <p:xfrm>
          <a:off x="6079018" y="136554"/>
          <a:ext cx="3773320" cy="1346835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034672"/>
                <a:gridCol w="173864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Zone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Pabna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District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Outlet: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Distributor &amp; DSR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Size(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Symphony Sales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Share: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10" y="463639"/>
          <a:ext cx="4898707" cy="43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00951"/>
              </p:ext>
            </p:extLst>
          </p:nvPr>
        </p:nvGraphicFramePr>
        <p:xfrm>
          <a:off x="167425" y="1626456"/>
          <a:ext cx="12024575" cy="5096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3658"/>
                <a:gridCol w="3442425"/>
                <a:gridCol w="2569749"/>
                <a:gridCol w="1264039"/>
                <a:gridCol w="1347383"/>
                <a:gridCol w="847321"/>
              </a:tblGrid>
              <a:tr h="23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Area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Activities/Plan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How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When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Responsible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Deadline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Investment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Inventory management (Stock &amp; Credit)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People setup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Market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</a:rPr>
                        <a:t>involvement of Distributor/DM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Old stock sales plan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2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Market share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 training (Products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Salesmanship)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engagement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CO expansion /development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Campaign for retail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46127"/>
              </p:ext>
            </p:extLst>
          </p:nvPr>
        </p:nvGraphicFramePr>
        <p:xfrm>
          <a:off x="6079018" y="136554"/>
          <a:ext cx="3773320" cy="1346835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034672"/>
                <a:gridCol w="173864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Zone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Tangail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District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Outlet: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Distributor &amp; DSR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Size(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Symphony Sales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Share: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4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10" y="463639"/>
          <a:ext cx="4898707" cy="43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28136"/>
              </p:ext>
            </p:extLst>
          </p:nvPr>
        </p:nvGraphicFramePr>
        <p:xfrm>
          <a:off x="167425" y="1626456"/>
          <a:ext cx="12024575" cy="5096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3658"/>
                <a:gridCol w="3442425"/>
                <a:gridCol w="2569749"/>
                <a:gridCol w="1264039"/>
                <a:gridCol w="1347383"/>
                <a:gridCol w="847321"/>
              </a:tblGrid>
              <a:tr h="23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Area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Activities/Plan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How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When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Responsible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Deadline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Investment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Inventory management (Stock &amp; Credit)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People setup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Market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</a:rPr>
                        <a:t>involvement of Distributor/DM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Old stock sales plan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2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Market share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 training (Products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Salesmanship)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engagement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CO expansion /development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Campaign for retail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8" marR="8638" marT="863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60174"/>
              </p:ext>
            </p:extLst>
          </p:nvPr>
        </p:nvGraphicFramePr>
        <p:xfrm>
          <a:off x="6079018" y="136554"/>
          <a:ext cx="3773320" cy="1346835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034672"/>
                <a:gridCol w="173864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Zone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Kushtia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District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Outlet: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Distributor &amp; DSR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Size(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Symphony Sales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&amp; Value):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 Share: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6" y="785612"/>
            <a:ext cx="8332630" cy="4443211"/>
          </a:xfrm>
        </p:spPr>
      </p:pic>
    </p:spTree>
    <p:extLst>
      <p:ext uri="{BB962C8B-B14F-4D97-AF65-F5344CB8AC3E}">
        <p14:creationId xmlns:p14="http://schemas.microsoft.com/office/powerpoint/2010/main" val="157472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8526</TotalTime>
  <Words>525</Words>
  <Application>Microsoft Office PowerPoint</Application>
  <PresentationFormat>Widescreen</PresentationFormat>
  <Paragraphs>170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Bernard MT Condensed</vt:lpstr>
      <vt:lpstr>Calibri</vt:lpstr>
      <vt:lpstr>Calibri Light</vt:lpstr>
      <vt:lpstr>Office Theme</vt:lpstr>
      <vt:lpstr>Zonal activities plan from ASM/ZSM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Hel Kafi</dc:creator>
  <cp:lastModifiedBy>Md. Abdullah Hel Kafi</cp:lastModifiedBy>
  <cp:revision>64</cp:revision>
  <dcterms:created xsi:type="dcterms:W3CDTF">2016-11-16T07:26:10Z</dcterms:created>
  <dcterms:modified xsi:type="dcterms:W3CDTF">2021-01-20T06:34:12Z</dcterms:modified>
</cp:coreProperties>
</file>