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 Mono Medium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DM Serif Display"/>
      <p:regular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MonoMedium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erifDisplay-italic.fntdata"/><Relationship Id="rId30" Type="http://schemas.openxmlformats.org/officeDocument/2006/relationships/font" Target="fonts/DMSerifDispla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MonoMedium-bold.fntdata"/><Relationship Id="rId18" Type="http://schemas.openxmlformats.org/officeDocument/2006/relationships/font" Target="fonts/RobotoMon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333f004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333f00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333f0049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333f0049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4df159a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4df159a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8936cc8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8936cc8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8936cc8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8936cc8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4df159a7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4df159a7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c993e41d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c993e41d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c993e41d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c993e41d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21750" y="1280775"/>
            <a:ext cx="8248200" cy="3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0">
                <a:solidFill>
                  <a:srgbClr val="1B9988"/>
                </a:solidFill>
                <a:latin typeface="Roboto Mono"/>
                <a:ea typeface="Roboto Mono"/>
                <a:cs typeface="Roboto Mono"/>
                <a:sym typeface="Roboto Mono"/>
              </a:rPr>
              <a:t>CSE556: Natural Language Processing</a:t>
            </a:r>
            <a:endParaRPr sz="2980">
              <a:solidFill>
                <a:srgbClr val="1B998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0">
                <a:solidFill>
                  <a:srgbClr val="1B9988"/>
                </a:solidFill>
                <a:latin typeface="Roboto Mono"/>
                <a:ea typeface="Roboto Mono"/>
                <a:cs typeface="Roboto Mono"/>
                <a:sym typeface="Roboto Mono"/>
              </a:rPr>
              <a:t>Project Final-Evaluation</a:t>
            </a:r>
            <a:endParaRPr sz="2980">
              <a:solidFill>
                <a:srgbClr val="1B998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80">
              <a:solidFill>
                <a:srgbClr val="1B9988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80">
                <a:solidFill>
                  <a:srgbClr val="1B998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Mental Health Counselling Summarization</a:t>
            </a:r>
            <a:endParaRPr b="0" sz="3380">
              <a:solidFill>
                <a:srgbClr val="1B9988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8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8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8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0">
                <a:latin typeface="Roboto Mono"/>
                <a:ea typeface="Roboto Mono"/>
                <a:cs typeface="Roboto Mono"/>
                <a:sym typeface="Roboto Mono"/>
              </a:rPr>
              <a:t>Himanshu Raj	2022216</a:t>
            </a:r>
            <a:endParaRPr b="0" sz="158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0">
                <a:latin typeface="Roboto Mono"/>
                <a:ea typeface="Roboto Mono"/>
                <a:cs typeface="Roboto Mono"/>
                <a:sym typeface="Roboto Mono"/>
              </a:rPr>
              <a:t>Ishita			2022224</a:t>
            </a:r>
            <a:endParaRPr b="0" sz="158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0">
                <a:latin typeface="Roboto Mono"/>
                <a:ea typeface="Roboto Mono"/>
                <a:cs typeface="Roboto Mono"/>
                <a:sym typeface="Roboto Mono"/>
              </a:rPr>
              <a:t>Ritika Thakur	2022408</a:t>
            </a:r>
            <a:endParaRPr b="0" sz="158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51550" y="33160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998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Introduction</a:t>
            </a:r>
            <a:endParaRPr sz="3000">
              <a:solidFill>
                <a:srgbClr val="1B9988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51550" y="903850"/>
            <a:ext cx="81810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Rising mental health awareness has increased demand for effective counselling services.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Counselling dialogues are complex: Include emotional expressions, therapeutic interventions, and reflective insights.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Summarizing these conversations is challenging due to the need to preserve context and subtlety.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Objective: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Summarize counselling conversations effectively.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Motivation:</a:t>
            </a:r>
            <a:endParaRPr b="1" sz="200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mbria"/>
              <a:buChar char="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Help professionals quickly understand core content.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Cambria"/>
              <a:buChar char="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Reduce cognitive load.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Font typeface="Cambria"/>
              <a:buChar char="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Enhance documentation and analysis efficiency.</a:t>
            </a:r>
            <a:br>
              <a:rPr lang="en" sz="1500">
                <a:latin typeface="Cambria"/>
                <a:ea typeface="Cambria"/>
                <a:cs typeface="Cambria"/>
                <a:sym typeface="Cambria"/>
              </a:rPr>
            </a:b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51550" y="33160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B998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Related Works</a:t>
            </a:r>
            <a:endParaRPr sz="2600">
              <a:solidFill>
                <a:srgbClr val="1B9988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51550" y="878100"/>
            <a:ext cx="8226600" cy="3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Dialogue summarization is complex due to: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○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Frequent topic shifts, role-specific utterances, and non-informative fillers.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Domain-specific approaches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are emerging to tackle these challenges.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Srivastava et al. (2022):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Cambria"/>
              <a:buChar char="○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Use mental health knowledge to filter irrelevant content.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○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Focus on clinically meaningful, therapeutic utterances.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Other studies consider discourse structure, speaker roles, and context embeddings.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Most models (e.g., T5) treat all utterances equally, </a:t>
            </a: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ignoring emotional nuances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Our contribution</a:t>
            </a:r>
            <a:endParaRPr b="1"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Incorporate emotional salience to guide content selection and summary generation.</a:t>
            </a:r>
            <a:endParaRPr sz="1500" u="sng">
              <a:solidFill>
                <a:srgbClr val="EB56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451550" y="1489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B998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Methodology</a:t>
            </a:r>
            <a:endParaRPr sz="2600">
              <a:solidFill>
                <a:srgbClr val="1B9988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 flipH="1" rot="10800000">
            <a:off x="1730425" y="683113"/>
            <a:ext cx="5070300" cy="273300"/>
          </a:xfrm>
          <a:prstGeom prst="bentConnector3">
            <a:avLst>
              <a:gd fmla="val 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98175" y="897825"/>
            <a:ext cx="4204800" cy="4091100"/>
          </a:xfrm>
          <a:prstGeom prst="rect">
            <a:avLst/>
          </a:prstGeom>
          <a:solidFill>
            <a:srgbClr val="98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</a:rPr>
              <a:t>Method 1</a:t>
            </a:r>
            <a:endParaRPr b="1" sz="1500" u="sng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Two-stage process:</a:t>
            </a:r>
            <a:endParaRPr b="1" sz="13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" sz="1200">
                <a:solidFill>
                  <a:schemeClr val="lt1"/>
                </a:solidFill>
              </a:rPr>
              <a:t>Emotion Tagging:</a:t>
            </a:r>
            <a:endParaRPr b="1" sz="1200">
              <a:solidFill>
                <a:schemeClr val="lt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 sz="1200">
                <a:solidFill>
                  <a:schemeClr val="lt1"/>
                </a:solidFill>
              </a:rPr>
              <a:t>Use a pre-trained emotion recognition model.</a:t>
            </a:r>
            <a:endParaRPr sz="1200">
              <a:solidFill>
                <a:schemeClr val="lt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 sz="1200">
                <a:solidFill>
                  <a:schemeClr val="lt1"/>
                </a:solidFill>
              </a:rPr>
              <a:t>Assign emotion tags to each utterance.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" sz="1200">
                <a:solidFill>
                  <a:schemeClr val="lt1"/>
                </a:solidFill>
              </a:rPr>
              <a:t>Emotion-Conditioned Summarization:</a:t>
            </a:r>
            <a:endParaRPr b="1" sz="1200">
              <a:solidFill>
                <a:schemeClr val="lt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 sz="1200">
                <a:solidFill>
                  <a:schemeClr val="lt1"/>
                </a:solidFill>
              </a:rPr>
              <a:t>Fine-tune T5/Pegasus on emotion-annotated data.</a:t>
            </a:r>
            <a:endParaRPr sz="1200">
              <a:solidFill>
                <a:schemeClr val="lt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 sz="1200">
                <a:solidFill>
                  <a:schemeClr val="lt1"/>
                </a:solidFill>
              </a:rPr>
              <a:t>Model learns to associate emotional cues with text.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Goal: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Generate summaries that are factually accurate </a:t>
            </a:r>
            <a:r>
              <a:rPr b="1" lang="en" sz="1200">
                <a:solidFill>
                  <a:schemeClr val="lt1"/>
                </a:solidFill>
              </a:rPr>
              <a:t>and</a:t>
            </a:r>
            <a:r>
              <a:rPr lang="en" sz="1200">
                <a:solidFill>
                  <a:schemeClr val="lt1"/>
                </a:solidFill>
              </a:rPr>
              <a:t> emotionally aware.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Enhance relevance, coherence, and human-like quality.</a:t>
            </a:r>
            <a:endParaRPr sz="1200" u="sng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441525" y="897825"/>
            <a:ext cx="4572000" cy="4169400"/>
          </a:xfrm>
          <a:prstGeom prst="rect">
            <a:avLst/>
          </a:prstGeom>
          <a:solidFill>
            <a:srgbClr val="98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Method 2</a:t>
            </a:r>
            <a:endParaRPr b="1" sz="1500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Multi-dataset fine-tuning approach:</a:t>
            </a:r>
            <a:endParaRPr b="1"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Fine-tune </a:t>
            </a:r>
            <a:r>
              <a:rPr b="1"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T5 on GoEmotions</a:t>
            </a: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→ understand emotional context.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Fine-tune </a:t>
            </a:r>
            <a:r>
              <a:rPr b="1"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T5 on DialogSum</a:t>
            </a: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→ learn conversational summarization.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Final fine-tuning on MEMO dataset</a:t>
            </a: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for domain-specific performance.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Low-Rank Adaptation (LoRA):</a:t>
            </a:r>
            <a:endParaRPr b="1"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○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Used for efficient training on large datasets.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○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Additional LoRA layer added during MEMO fine-tuning for adaptation.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Goal:</a:t>
            </a:r>
            <a:endParaRPr b="1"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Build a summarization model that captures </a:t>
            </a:r>
            <a:r>
              <a:rPr b="1"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emotional subtext</a:t>
            </a: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in dialogues.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○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Enhance expressive, emotionally-aware summaries with efficient training.</a:t>
            </a:r>
            <a:endParaRPr sz="1200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6800725" y="687925"/>
            <a:ext cx="87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451550" y="33160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B998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Datasets</a:t>
            </a:r>
            <a:endParaRPr sz="2600">
              <a:solidFill>
                <a:srgbClr val="1B9988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51550" y="1224000"/>
            <a:ext cx="4064100" cy="3206100"/>
          </a:xfrm>
          <a:prstGeom prst="rect">
            <a:avLst/>
          </a:prstGeom>
          <a:solidFill>
            <a:srgbClr val="98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MEMO Dataset</a:t>
            </a:r>
            <a:endParaRPr b="1" sz="1500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12,900 utterances from 212 </a:t>
            </a:r>
            <a:r>
              <a:rPr b="1"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counselling conversations</a:t>
            </a: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Each utterance includes: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○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Subtopic (e.g., symptoms, reflecting), speaker type, ID, and emotion (empty).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Contains </a:t>
            </a:r>
            <a:r>
              <a:rPr b="1"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utterances, summaries, primary &amp; secondary topics</a:t>
            </a: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Helps identify fillers via subtopics like "inactive" or "patient discovery".</a:t>
            </a:r>
            <a:endParaRPr sz="1200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752150" y="2403425"/>
            <a:ext cx="4064100" cy="2613600"/>
          </a:xfrm>
          <a:prstGeom prst="rect">
            <a:avLst/>
          </a:prstGeom>
          <a:solidFill>
            <a:srgbClr val="98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GoEmotions (Google AI)</a:t>
            </a:r>
            <a:endParaRPr b="1" sz="1500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58,009 </a:t>
            </a:r>
            <a:r>
              <a:rPr b="1"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Reddit comments</a:t>
            </a: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labeled with emotions.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27 emotion categories: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○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12 positive, 11 negative, 4 ambiguous, 1 neutral.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Emotion labels include: joy, fear, curiosity, sadness, gratitude, etc.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Designed for fine-grained emotional analysis.</a:t>
            </a:r>
            <a:endParaRPr b="1"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752150" y="124100"/>
            <a:ext cx="4064100" cy="2127000"/>
          </a:xfrm>
          <a:prstGeom prst="rect">
            <a:avLst/>
          </a:prstGeom>
          <a:solidFill>
            <a:srgbClr val="98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DialogSum</a:t>
            </a:r>
            <a:endParaRPr b="1" sz="1500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13,460 dialogues wsith human-written summaries &amp; topics.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Covers </a:t>
            </a:r>
            <a:r>
              <a:rPr b="1"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everyday life dialogues</a:t>
            </a: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(e.g., shopping, work, school, travel).</a:t>
            </a: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Includes various speakers: friends, customers, service providers, etc.</a:t>
            </a:r>
            <a:endParaRPr b="1"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451550" y="331600"/>
            <a:ext cx="40641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B998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Results</a:t>
            </a:r>
            <a:endParaRPr sz="2000">
              <a:solidFill>
                <a:srgbClr val="1B9988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0" y="1886107"/>
            <a:ext cx="4179650" cy="176451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572000" y="383800"/>
            <a:ext cx="40641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B998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Generated Summaries</a:t>
            </a:r>
            <a:endParaRPr sz="2000">
              <a:solidFill>
                <a:srgbClr val="1B9988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675" y="1605949"/>
            <a:ext cx="5113326" cy="27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451550" y="331600"/>
            <a:ext cx="40641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B998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Generated Summaries</a:t>
            </a:r>
            <a:endParaRPr sz="2000">
              <a:solidFill>
                <a:srgbClr val="1B9988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25" y="1288800"/>
            <a:ext cx="8637776" cy="1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25" y="3157000"/>
            <a:ext cx="8624750" cy="12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2244325" y="4371200"/>
            <a:ext cx="375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T5 with emotional aspects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192125" y="2675225"/>
            <a:ext cx="375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LoRA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with emotional aspects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451550" y="254025"/>
            <a:ext cx="69588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B998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Insights &amp; Future Directions</a:t>
            </a:r>
            <a:endParaRPr sz="2000">
              <a:solidFill>
                <a:srgbClr val="1B9988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51550" y="829725"/>
            <a:ext cx="8447100" cy="4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Emotion Integration Challenges: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Incorporating emotion tags into models like T5 and Pegasus presented challenges; T5-emo showed reduced BLEU4 scores, indicating that naive integration can disrupt summarization capabilities.​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Model Performance: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Pegasus-emo demonstrated improved BERTScore, suggesting better semantic alignment with reference summaries.​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LoRA Fine-Tuning: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T5-LoRA did not show significant improvements, highlighting potential limitations in this fine-tuning approach for the specific application.​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Data Annotation Gaps:</a:t>
            </a: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 The absence of pre-annotated emotion labels in the MEMO dataset necessitated the use of external emotion recognition models, introducing potential inaccuracies.​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Future Work: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Focus on advanced emotion integration techniques, enhancing datasets with emotion annotations, exploring different model architectures, developing real-world applications, and addressing ethical considerations in AI-driven mental health tools.​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