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/>
  <p:notesSz cx="9144000" cy="5143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66"/>
        <p:guide pos="21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76A5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794599"/>
            <a:ext cx="9144000" cy="3348990"/>
          </a:xfrm>
          <a:custGeom>
            <a:avLst/>
            <a:gdLst/>
            <a:ahLst/>
            <a:cxnLst/>
            <a:rect l="l" t="t" r="r" b="b"/>
            <a:pathLst>
              <a:path w="9144000" h="3348990">
                <a:moveTo>
                  <a:pt x="0" y="3348899"/>
                </a:moveTo>
                <a:lnTo>
                  <a:pt x="9143999" y="3348899"/>
                </a:lnTo>
                <a:lnTo>
                  <a:pt x="9143999" y="0"/>
                </a:lnTo>
                <a:lnTo>
                  <a:pt x="0" y="0"/>
                </a:lnTo>
                <a:lnTo>
                  <a:pt x="0" y="3348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85999"/>
            <a:ext cx="9143999" cy="108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35449" y="1224358"/>
            <a:ext cx="3512185" cy="3180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44450" y="1688308"/>
            <a:ext cx="3682365" cy="3137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76A5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794599"/>
            <a:ext cx="9144000" cy="3348990"/>
          </a:xfrm>
          <a:custGeom>
            <a:avLst/>
            <a:gdLst/>
            <a:ahLst/>
            <a:cxnLst/>
            <a:rect l="l" t="t" r="r" b="b"/>
            <a:pathLst>
              <a:path w="9144000" h="3348990">
                <a:moveTo>
                  <a:pt x="0" y="3348899"/>
                </a:moveTo>
                <a:lnTo>
                  <a:pt x="9143999" y="3348899"/>
                </a:lnTo>
                <a:lnTo>
                  <a:pt x="9143999" y="0"/>
                </a:lnTo>
                <a:lnTo>
                  <a:pt x="0" y="0"/>
                </a:lnTo>
                <a:lnTo>
                  <a:pt x="0" y="3348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85999"/>
            <a:ext cx="9143999" cy="1085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811224"/>
            <a:ext cx="4473499" cy="312462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32400" y="1811224"/>
            <a:ext cx="4473499" cy="31246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76A5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102" y="740335"/>
            <a:ext cx="854579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2975" y="1924505"/>
            <a:ext cx="8538049" cy="2902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mailto:20051637@kiit.ac.in" TargetMode="External"/><Relationship Id="rId4" Type="http://schemas.openxmlformats.org/officeDocument/2006/relationships/hyperlink" Target="mailto:20051634@kiit.ac.in" TargetMode="External"/><Relationship Id="rId3" Type="http://schemas.openxmlformats.org/officeDocument/2006/relationships/hyperlink" Target="mailto:2005503@kiit.ac.in" TargetMode="External"/><Relationship Id="rId2" Type="http://schemas.openxmlformats.org/officeDocument/2006/relationships/hyperlink" Target="mailto:2005495@kiit.ac.in" TargetMode="Externa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46399" y="4245874"/>
            <a:ext cx="897890" cy="897890"/>
            <a:chOff x="8246399" y="4245874"/>
            <a:chExt cx="897890" cy="897890"/>
          </a:xfrm>
        </p:grpSpPr>
        <p:sp>
          <p:nvSpPr>
            <p:cNvPr id="3" name="object 3"/>
            <p:cNvSpPr/>
            <p:nvPr/>
          </p:nvSpPr>
          <p:spPr>
            <a:xfrm>
              <a:off x="8246399" y="4245924"/>
              <a:ext cx="897890" cy="897890"/>
            </a:xfrm>
            <a:custGeom>
              <a:avLst/>
              <a:gdLst/>
              <a:ahLst/>
              <a:cxnLst/>
              <a:rect l="l" t="t" r="r" b="b"/>
              <a:pathLst>
                <a:path w="897890" h="897889">
                  <a:moveTo>
                    <a:pt x="897599" y="897599"/>
                  </a:moveTo>
                  <a:lnTo>
                    <a:pt x="0" y="897599"/>
                  </a:lnTo>
                  <a:lnTo>
                    <a:pt x="897599" y="0"/>
                  </a:lnTo>
                  <a:lnTo>
                    <a:pt x="897599" y="897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246399" y="4245874"/>
              <a:ext cx="897890" cy="897890"/>
            </a:xfrm>
            <a:custGeom>
              <a:avLst/>
              <a:gdLst/>
              <a:ahLst/>
              <a:cxnLst/>
              <a:rect l="l" t="t" r="r" b="b"/>
              <a:pathLst>
                <a:path w="897890" h="897889">
                  <a:moveTo>
                    <a:pt x="897599" y="897599"/>
                  </a:moveTo>
                  <a:lnTo>
                    <a:pt x="0" y="897599"/>
                  </a:lnTo>
                  <a:lnTo>
                    <a:pt x="0" y="149602"/>
                  </a:lnTo>
                  <a:lnTo>
                    <a:pt x="11387" y="92352"/>
                  </a:lnTo>
                  <a:lnTo>
                    <a:pt x="43817" y="43817"/>
                  </a:lnTo>
                  <a:lnTo>
                    <a:pt x="92352" y="11387"/>
                  </a:lnTo>
                  <a:lnTo>
                    <a:pt x="149602" y="0"/>
                  </a:lnTo>
                  <a:lnTo>
                    <a:pt x="897599" y="0"/>
                  </a:lnTo>
                  <a:lnTo>
                    <a:pt x="897599" y="897599"/>
                  </a:lnTo>
                  <a:close/>
                </a:path>
              </a:pathLst>
            </a:custGeom>
            <a:solidFill>
              <a:srgbClr val="FFFFFF">
                <a:alpha val="6807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7272887" y="210212"/>
            <a:ext cx="1652905" cy="1315085"/>
            <a:chOff x="7272887" y="210212"/>
            <a:chExt cx="1652905" cy="1315085"/>
          </a:xfrm>
        </p:grpSpPr>
        <p:sp>
          <p:nvSpPr>
            <p:cNvPr id="6" name="object 6"/>
            <p:cNvSpPr/>
            <p:nvPr/>
          </p:nvSpPr>
          <p:spPr>
            <a:xfrm>
              <a:off x="7277650" y="214975"/>
              <a:ext cx="1643380" cy="1305560"/>
            </a:xfrm>
            <a:custGeom>
              <a:avLst/>
              <a:gdLst/>
              <a:ahLst/>
              <a:cxnLst/>
              <a:rect l="l" t="t" r="r" b="b"/>
              <a:pathLst>
                <a:path w="1643379" h="1305560">
                  <a:moveTo>
                    <a:pt x="1642799" y="1304999"/>
                  </a:moveTo>
                  <a:lnTo>
                    <a:pt x="0" y="1304999"/>
                  </a:lnTo>
                  <a:lnTo>
                    <a:pt x="0" y="0"/>
                  </a:lnTo>
                  <a:lnTo>
                    <a:pt x="1642799" y="0"/>
                  </a:lnTo>
                  <a:lnTo>
                    <a:pt x="1642799" y="1304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77650" y="214975"/>
              <a:ext cx="1643380" cy="1305560"/>
            </a:xfrm>
            <a:custGeom>
              <a:avLst/>
              <a:gdLst/>
              <a:ahLst/>
              <a:cxnLst/>
              <a:rect l="l" t="t" r="r" b="b"/>
              <a:pathLst>
                <a:path w="1643379" h="1305560">
                  <a:moveTo>
                    <a:pt x="0" y="0"/>
                  </a:moveTo>
                  <a:lnTo>
                    <a:pt x="1642799" y="0"/>
                  </a:lnTo>
                  <a:lnTo>
                    <a:pt x="1642799" y="1304999"/>
                  </a:lnTo>
                  <a:lnTo>
                    <a:pt x="0" y="1304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50017" y="338250"/>
              <a:ext cx="1498055" cy="1058440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90220" y="3729990"/>
          <a:ext cx="3612515" cy="1070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580"/>
                <a:gridCol w="2273935"/>
              </a:tblGrid>
              <a:tr h="255270">
                <a:tc>
                  <a:txBody>
                    <a:bodyPr/>
                    <a:lstStyle/>
                    <a:p>
                      <a:pPr marL="31750">
                        <a:lnSpc>
                          <a:spcPts val="1730"/>
                        </a:lnSpc>
                      </a:pPr>
                      <a:r>
                        <a:rPr sz="1800" b="1" spc="125" dirty="0">
                          <a:latin typeface="Calibri" panose="020F0502020204030204"/>
                          <a:cs typeface="Calibri" panose="020F0502020204030204"/>
                        </a:rPr>
                        <a:t>(</a:t>
                      </a:r>
                      <a:r>
                        <a:rPr lang="en-US" sz="1800" b="1" spc="125" dirty="0">
                          <a:latin typeface="Calibri" panose="020F0502020204030204"/>
                          <a:cs typeface="Calibri" panose="020F0502020204030204"/>
                        </a:rPr>
                        <a:t>2005495</a:t>
                      </a:r>
                      <a:r>
                        <a:rPr sz="1800" b="1" spc="125" dirty="0">
                          <a:latin typeface="Calibri" panose="020F0502020204030204"/>
                          <a:cs typeface="Calibri" panose="020F0502020204030204"/>
                        </a:rPr>
                        <a:t>)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solidFill>
                      <a:srgbClr val="76A5AE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730"/>
                        </a:lnSpc>
                      </a:pPr>
                      <a:r>
                        <a:rPr sz="1800" b="1" spc="60" dirty="0">
                          <a:latin typeface="Calibri" panose="020F0502020204030204"/>
                          <a:cs typeface="Calibri" panose="020F0502020204030204"/>
                        </a:rPr>
                        <a:t>Mr.</a:t>
                      </a:r>
                      <a:r>
                        <a:rPr sz="1800" b="1" spc="7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1800" b="1" spc="70" dirty="0">
                          <a:latin typeface="Calibri" panose="020F0502020204030204"/>
                          <a:cs typeface="Calibri" panose="020F0502020204030204"/>
                        </a:rPr>
                        <a:t>Agrasth Naman</a:t>
                      </a:r>
                      <a:endParaRPr lang="en-US" sz="1800" b="1" spc="7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solidFill>
                      <a:srgbClr val="76A5AE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125" dirty="0">
                          <a:latin typeface="Calibri" panose="020F0502020204030204"/>
                          <a:cs typeface="Calibri" panose="020F0502020204030204"/>
                        </a:rPr>
                        <a:t>(</a:t>
                      </a:r>
                      <a:r>
                        <a:rPr lang="en-US" sz="1800" b="1" spc="125" dirty="0">
                          <a:latin typeface="Calibri" panose="020F0502020204030204"/>
                          <a:cs typeface="Calibri" panose="020F0502020204030204"/>
                        </a:rPr>
                        <a:t>2005503</a:t>
                      </a:r>
                      <a:r>
                        <a:rPr sz="1800" b="1" spc="125" dirty="0">
                          <a:latin typeface="Calibri" panose="020F0502020204030204"/>
                          <a:cs typeface="Calibri" panose="020F0502020204030204"/>
                        </a:rPr>
                        <a:t>)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solidFill>
                      <a:srgbClr val="76A5AE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920"/>
                        </a:lnSpc>
                      </a:pPr>
                      <a:r>
                        <a:rPr sz="1800" b="1" spc="60" dirty="0">
                          <a:latin typeface="Calibri" panose="020F0502020204030204"/>
                          <a:cs typeface="Calibri" panose="020F0502020204030204"/>
                        </a:rPr>
                        <a:t>Mr.</a:t>
                      </a:r>
                      <a:r>
                        <a:rPr sz="1800" b="1" spc="7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9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lang="en-US" sz="1800" b="1" spc="90" dirty="0">
                          <a:latin typeface="Calibri" panose="020F0502020204030204"/>
                          <a:cs typeface="Calibri" panose="020F0502020204030204"/>
                        </a:rPr>
                        <a:t>nsh Kapoor</a:t>
                      </a:r>
                      <a:endParaRPr lang="en-US" sz="1800" b="1" spc="9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solidFill>
                      <a:srgbClr val="76A5AE"/>
                    </a:solidFill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125" dirty="0">
                          <a:latin typeface="Calibri" panose="020F0502020204030204"/>
                          <a:cs typeface="Calibri" panose="020F0502020204030204"/>
                        </a:rPr>
                        <a:t>(</a:t>
                      </a:r>
                      <a:r>
                        <a:rPr lang="en-US" sz="1800" b="1" spc="125" dirty="0">
                          <a:latin typeface="Calibri" panose="020F0502020204030204"/>
                          <a:cs typeface="Calibri" panose="020F0502020204030204"/>
                        </a:rPr>
                        <a:t>20051634)</a:t>
                      </a:r>
                      <a:endParaRPr lang="en-US" sz="1800" b="1" spc="125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solidFill>
                      <a:srgbClr val="76A5AE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920"/>
                        </a:lnSpc>
                      </a:pPr>
                      <a:r>
                        <a:rPr sz="1800" b="1" spc="60" dirty="0">
                          <a:latin typeface="Calibri" panose="020F0502020204030204"/>
                          <a:cs typeface="Calibri" panose="020F0502020204030204"/>
                        </a:rPr>
                        <a:t>Mr.</a:t>
                      </a:r>
                      <a:r>
                        <a:rPr sz="1800" b="1" spc="7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1800" b="1" spc="70" dirty="0">
                          <a:latin typeface="Calibri" panose="020F0502020204030204"/>
                          <a:cs typeface="Calibri" panose="020F0502020204030204"/>
                        </a:rPr>
                        <a:t>Aditya Nigam</a:t>
                      </a:r>
                      <a:endParaRPr lang="en-US" sz="1800" b="1" spc="7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solidFill>
                      <a:srgbClr val="76A5AE"/>
                    </a:solidFill>
                  </a:tcPr>
                </a:tc>
              </a:tr>
              <a:tr h="255905">
                <a:tc>
                  <a:txBody>
                    <a:bodyPr/>
                    <a:lstStyle/>
                    <a:p>
                      <a:pPr marL="31750">
                        <a:lnSpc>
                          <a:spcPts val="1890"/>
                        </a:lnSpc>
                      </a:pPr>
                      <a:r>
                        <a:rPr sz="1800" b="1" spc="125" dirty="0">
                          <a:latin typeface="Calibri" panose="020F0502020204030204"/>
                          <a:cs typeface="Calibri" panose="020F0502020204030204"/>
                        </a:rPr>
                        <a:t>(</a:t>
                      </a:r>
                      <a:r>
                        <a:rPr lang="en-US" sz="1800" b="1" spc="125" dirty="0">
                          <a:latin typeface="Calibri" panose="020F0502020204030204"/>
                          <a:cs typeface="Calibri" panose="020F0502020204030204"/>
                        </a:rPr>
                        <a:t>20051637</a:t>
                      </a:r>
                      <a:r>
                        <a:rPr sz="1800" b="1" spc="125" dirty="0">
                          <a:latin typeface="Calibri" panose="020F0502020204030204"/>
                          <a:cs typeface="Calibri" panose="020F0502020204030204"/>
                        </a:rPr>
                        <a:t>)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solidFill>
                      <a:srgbClr val="76A5AE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890"/>
                        </a:lnSpc>
                      </a:pPr>
                      <a:r>
                        <a:rPr sz="1800" b="1" spc="60" dirty="0">
                          <a:latin typeface="Calibri" panose="020F0502020204030204"/>
                          <a:cs typeface="Calibri" panose="020F0502020204030204"/>
                        </a:rPr>
                        <a:t>Mr.</a:t>
                      </a:r>
                      <a:r>
                        <a:rPr sz="1800" b="1" spc="7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1800" b="1" spc="75" dirty="0">
                          <a:latin typeface="Calibri" panose="020F0502020204030204"/>
                          <a:cs typeface="Calibri" panose="020F0502020204030204"/>
                        </a:rPr>
                        <a:t>Ayush Anand</a:t>
                      </a:r>
                      <a:endParaRPr lang="en-US" sz="1800" b="1" spc="75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solidFill>
                      <a:srgbClr val="76A5AE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63550" y="325963"/>
            <a:ext cx="6228080" cy="3138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SCHOO</a:t>
            </a:r>
            <a:r>
              <a:rPr sz="1700" b="1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700" b="1" spc="-95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700" b="1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700" b="1" spc="-65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ELECTRONIC</a:t>
            </a:r>
            <a:r>
              <a:rPr sz="1700" b="1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700" b="1" spc="-5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 ENGINEERING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67310">
              <a:lnSpc>
                <a:spcPct val="100000"/>
              </a:lnSpc>
            </a:pPr>
            <a:r>
              <a:rPr sz="1700" b="1" spc="-5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KALING</a:t>
            </a:r>
            <a:r>
              <a:rPr sz="1700" b="1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700" b="1" spc="-95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INSTITUT</a:t>
            </a:r>
            <a:r>
              <a:rPr sz="1700" b="1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700" b="1" spc="-5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 O</a:t>
            </a:r>
            <a:r>
              <a:rPr sz="1700" b="1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700" b="1" spc="-65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INDUSTRIA</a:t>
            </a:r>
            <a:r>
              <a:rPr sz="1700" b="1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700" b="1" spc="-125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solidFill>
                  <a:srgbClr val="EEEEEE"/>
                </a:solidFill>
                <a:latin typeface="Times New Roman" panose="02020603050405020304"/>
                <a:cs typeface="Times New Roman" panose="02020603050405020304"/>
              </a:rPr>
              <a:t>TECHNOLOGY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67310">
              <a:lnSpc>
                <a:spcPct val="100000"/>
              </a:lnSpc>
            </a:pP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Deemed</a:t>
            </a:r>
            <a:r>
              <a:rPr sz="17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7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7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15" dirty="0">
                <a:latin typeface="Times New Roman" panose="02020603050405020304"/>
                <a:cs typeface="Times New Roman" panose="02020603050405020304"/>
              </a:rPr>
              <a:t>University,</a:t>
            </a:r>
            <a:r>
              <a:rPr sz="17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Bhubaneswar</a:t>
            </a:r>
            <a:r>
              <a:rPr sz="17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751024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36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Minor</a:t>
            </a:r>
            <a:r>
              <a:rPr sz="36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Project</a:t>
            </a: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80000"/>
              </a:lnSpc>
              <a:spcBef>
                <a:spcPts val="1200"/>
              </a:spcBef>
            </a:pPr>
            <a:r>
              <a:rPr sz="2150" b="1" spc="-10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REDUCTION </a:t>
            </a:r>
            <a:r>
              <a:rPr sz="2150" b="1" spc="-1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150" b="1" spc="10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LARGE </a:t>
            </a:r>
            <a:r>
              <a:rPr sz="2150" b="1" spc="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SCALE </a:t>
            </a:r>
            <a:r>
              <a:rPr sz="2150" b="1" spc="-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INDUSTRIAL </a:t>
            </a:r>
            <a:r>
              <a:rPr sz="2150" b="1" spc="-2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PAPER </a:t>
            </a:r>
            <a:r>
              <a:rPr sz="2150" b="1" spc="-52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150" b="1" spc="-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PRODUCTION</a:t>
            </a:r>
            <a:r>
              <a:rPr sz="2150" b="1" spc="-1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150" b="1" spc="-20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USING</a:t>
            </a:r>
            <a:r>
              <a:rPr sz="2150" b="1" spc="-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150" b="1" spc="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MACHINE</a:t>
            </a:r>
            <a:r>
              <a:rPr sz="2150" b="1" spc="-10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150" b="1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LEARNING</a:t>
            </a:r>
            <a:endParaRPr sz="215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Roboto"/>
              <a:cs typeface="Roboto"/>
            </a:endParaRPr>
          </a:p>
          <a:p>
            <a:pPr marL="52070">
              <a:lnSpc>
                <a:spcPct val="100000"/>
              </a:lnSpc>
            </a:pPr>
            <a:r>
              <a:rPr sz="2100" b="1" dirty="0">
                <a:latin typeface="Calibri" panose="020F0502020204030204" charset="0"/>
                <a:cs typeface="Calibri" panose="020F0502020204030204" charset="0"/>
              </a:rPr>
              <a:t>Supervisor:</a:t>
            </a:r>
            <a:r>
              <a:rPr sz="2100" b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100" b="1" dirty="0">
                <a:latin typeface="Calibri" panose="020F0502020204030204" charset="0"/>
                <a:cs typeface="Calibri" panose="020F0502020204030204" charset="0"/>
              </a:rPr>
              <a:t>Prof.</a:t>
            </a:r>
            <a:r>
              <a:rPr sz="2100" b="1" spc="-5" dirty="0">
                <a:latin typeface="Calibri" panose="020F0502020204030204" charset="0"/>
                <a:cs typeface="Calibri" panose="020F0502020204030204" charset="0"/>
              </a:rPr>
              <a:t> </a:t>
            </a:r>
            <a:endParaRPr sz="21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9153525" cy="5153025"/>
            <a:chOff x="-4762" y="0"/>
            <a:chExt cx="9153525" cy="51530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9143999" y="5143475"/>
                  </a:moveTo>
                  <a:lnTo>
                    <a:pt x="0" y="5143475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486399" cy="25717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71750"/>
              <a:ext cx="4571999" cy="25717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7325" y="0"/>
              <a:ext cx="4296674" cy="51054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43400" y="1924505"/>
            <a:ext cx="3173095" cy="281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 charset="0"/>
                <a:cs typeface="Calibri" panose="020F0502020204030204" charset="0"/>
              </a:rPr>
              <a:t>Observations: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  <a:p>
            <a:pPr marL="469900" marR="5080" indent="-344170">
              <a:lnSpc>
                <a:spcPct val="150000"/>
              </a:lnSpc>
              <a:spcBef>
                <a:spcPts val="79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It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 can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5" dirty="0">
                <a:latin typeface="Calibri" panose="020F0502020204030204" charset="0"/>
                <a:cs typeface="Calibri" panose="020F0502020204030204" charset="0"/>
              </a:rPr>
              <a:t>be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inferred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25" dirty="0">
                <a:latin typeface="Calibri" panose="020F0502020204030204" charset="0"/>
                <a:cs typeface="Calibri" panose="020F0502020204030204" charset="0"/>
              </a:rPr>
              <a:t>that</a:t>
            </a:r>
            <a:r>
              <a:rPr sz="15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model </a:t>
            </a:r>
            <a:r>
              <a:rPr sz="1500" spc="-3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score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dirty="0"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sz="1500" b="1" spc="-20" dirty="0">
                <a:latin typeface="Calibri" panose="020F0502020204030204" charset="0"/>
                <a:cs typeface="Calibri" panose="020F0502020204030204" charset="0"/>
              </a:rPr>
              <a:t>OE-1</a:t>
            </a:r>
            <a:r>
              <a:rPr sz="1500" b="1" spc="-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stands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highest 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with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95.63% </a:t>
            </a: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15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15" dirty="0">
                <a:latin typeface="Calibri" panose="020F0502020204030204" charset="0"/>
                <a:cs typeface="Calibri" panose="020F0502020204030204" charset="0"/>
              </a:rPr>
              <a:t>IFS</a:t>
            </a:r>
            <a:r>
              <a:rPr sz="1500" b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holds </a:t>
            </a: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second place 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at</a:t>
            </a:r>
            <a:r>
              <a:rPr sz="1500" spc="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93.89%</a:t>
            </a:r>
            <a:r>
              <a:rPr sz="1500" spc="-5" dirty="0">
                <a:latin typeface="Calibri" panose="020F0502020204030204" charset="0"/>
                <a:cs typeface="Calibri" panose="020F0502020204030204" charset="0"/>
              </a:rPr>
              <a:t>.</a:t>
            </a:r>
            <a:endParaRPr sz="1500">
              <a:latin typeface="Calibri" panose="020F0502020204030204" charset="0"/>
              <a:cs typeface="Calibri" panose="020F0502020204030204" charset="0"/>
            </a:endParaRPr>
          </a:p>
          <a:p>
            <a:pPr marL="469900" marR="13335" indent="-344170">
              <a:lnSpc>
                <a:spcPct val="15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500" b="1" dirty="0">
                <a:latin typeface="Calibri" panose="020F0502020204030204" charset="0"/>
                <a:cs typeface="Calibri" panose="020F0502020204030204" charset="0"/>
              </a:rPr>
              <a:t>Cellular </a:t>
            </a:r>
            <a:r>
              <a:rPr sz="1500" b="1" spc="-5" dirty="0">
                <a:latin typeface="Calibri" panose="020F0502020204030204" charset="0"/>
                <a:cs typeface="Calibri" panose="020F0502020204030204" charset="0"/>
              </a:rPr>
              <a:t>Communication </a:t>
            </a: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stands </a:t>
            </a:r>
            <a:r>
              <a:rPr sz="1500" spc="-3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lowest </a:t>
            </a: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with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regression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model </a:t>
            </a:r>
            <a:r>
              <a:rPr sz="15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score </a:t>
            </a:r>
            <a:r>
              <a:rPr sz="1500" spc="10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15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92.15%</a:t>
            </a:r>
            <a:r>
              <a:rPr sz="1500" spc="-5" dirty="0">
                <a:latin typeface="Calibri" panose="020F0502020204030204" charset="0"/>
                <a:cs typeface="Calibri" panose="020F0502020204030204" charset="0"/>
              </a:rPr>
              <a:t>.</a:t>
            </a:r>
            <a:endParaRPr sz="15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477647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latin typeface="Calibri" panose="020F0502020204030204" charset="0"/>
                <a:cs typeface="Calibri" panose="020F0502020204030204" charset="0"/>
              </a:rPr>
              <a:t>Subjectwise</a:t>
            </a:r>
            <a:r>
              <a:rPr sz="3200"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Model</a:t>
            </a:r>
            <a:r>
              <a:rPr sz="3200"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25" dirty="0">
                <a:latin typeface="Calibri" panose="020F0502020204030204" charset="0"/>
                <a:cs typeface="Calibri" panose="020F0502020204030204" charset="0"/>
              </a:rPr>
              <a:t>Scores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2400" y="1735025"/>
            <a:ext cx="5249249" cy="33323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544979"/>
            <a:ext cx="216281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Calibri" panose="020F0502020204030204" charset="0"/>
                <a:cs typeface="Calibri" panose="020F0502020204030204" charset="0"/>
              </a:rPr>
              <a:t>Advantages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635449" y="1224358"/>
            <a:ext cx="3512185" cy="31921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-20" dirty="0">
                <a:latin typeface="Calibri" panose="020F0502020204030204" charset="0"/>
                <a:cs typeface="Calibri" panose="020F0502020204030204" charset="0"/>
              </a:rPr>
              <a:t>Reduction</a:t>
            </a:r>
            <a:r>
              <a:rPr spc="-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30" dirty="0">
                <a:latin typeface="Calibri" panose="020F0502020204030204" charset="0"/>
                <a:cs typeface="Calibri" panose="020F0502020204030204" charset="0"/>
              </a:rPr>
              <a:t>in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deforestation.</a:t>
            </a:r>
            <a:endParaRPr spc="-15" dirty="0">
              <a:latin typeface="Calibri" panose="020F0502020204030204" charset="0"/>
              <a:cs typeface="Calibri" panose="020F0502020204030204" charset="0"/>
            </a:endParaRPr>
          </a:p>
          <a:p>
            <a:pPr marL="379095" marR="111125" indent="-367030">
              <a:lnSpc>
                <a:spcPct val="1150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-20" dirty="0">
                <a:latin typeface="Calibri" panose="020F0502020204030204" charset="0"/>
                <a:cs typeface="Calibri" panose="020F0502020204030204" charset="0"/>
              </a:rPr>
              <a:t>Portability and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better memory </a:t>
            </a:r>
            <a:r>
              <a:rPr spc="-434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management.</a:t>
            </a:r>
            <a:endParaRPr spc="-15" dirty="0">
              <a:latin typeface="Calibri" panose="020F0502020204030204" charset="0"/>
              <a:cs typeface="Calibri" panose="020F0502020204030204" charset="0"/>
            </a:endParaRPr>
          </a:p>
          <a:p>
            <a:pPr marL="379095" marR="17145" indent="-367030">
              <a:lnSpc>
                <a:spcPct val="1150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-15" dirty="0">
                <a:latin typeface="Calibri" panose="020F0502020204030204" charset="0"/>
                <a:cs typeface="Calibri" panose="020F0502020204030204" charset="0"/>
              </a:rPr>
              <a:t>Decrease </a:t>
            </a:r>
            <a:r>
              <a:rPr spc="-30" dirty="0">
                <a:latin typeface="Calibri" panose="020F0502020204030204" charset="0"/>
                <a:cs typeface="Calibri" panose="020F0502020204030204" charset="0"/>
              </a:rPr>
              <a:t>in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amount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10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pc="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5" dirty="0">
                <a:latin typeface="Calibri" panose="020F0502020204030204" charset="0"/>
                <a:cs typeface="Calibri" panose="020F0502020204030204" charset="0"/>
              </a:rPr>
              <a:t>industrial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5" dirty="0">
                <a:latin typeface="Calibri" panose="020F0502020204030204" charset="0"/>
                <a:cs typeface="Calibri" panose="020F0502020204030204" charset="0"/>
              </a:rPr>
              <a:t>toxins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used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 create </a:t>
            </a:r>
            <a:r>
              <a:rPr spc="-43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5" dirty="0">
                <a:latin typeface="Calibri" panose="020F0502020204030204" charset="0"/>
                <a:cs typeface="Calibri" panose="020F0502020204030204" charset="0"/>
              </a:rPr>
              <a:t>pulp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 bleach.</a:t>
            </a:r>
            <a:endParaRPr spc="-15" dirty="0">
              <a:latin typeface="Calibri" panose="020F0502020204030204" charset="0"/>
              <a:cs typeface="Calibri" panose="020F0502020204030204" charset="0"/>
            </a:endParaRPr>
          </a:p>
          <a:p>
            <a:pPr marL="379095" marR="5080" indent="-367030">
              <a:lnSpc>
                <a:spcPct val="1150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-15" dirty="0">
                <a:latin typeface="Calibri" panose="020F0502020204030204" charset="0"/>
                <a:cs typeface="Calibri" panose="020F0502020204030204" charset="0"/>
              </a:rPr>
              <a:t>Boost </a:t>
            </a:r>
            <a:r>
              <a:rPr spc="-30" dirty="0"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pc="-25" dirty="0">
                <a:latin typeface="Calibri" panose="020F0502020204030204" charset="0"/>
                <a:cs typeface="Calibri" panose="020F0502020204030204" charset="0"/>
              </a:rPr>
              <a:t>eﬃciency </a:t>
            </a:r>
            <a:r>
              <a:rPr spc="15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water </a:t>
            </a:r>
            <a:r>
              <a:rPr spc="-434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treatment.</a:t>
            </a:r>
            <a:endParaRPr spc="-20" dirty="0">
              <a:latin typeface="Calibri" panose="020F0502020204030204" charset="0"/>
              <a:cs typeface="Calibri" panose="020F0502020204030204" charset="0"/>
            </a:endParaRPr>
          </a:p>
          <a:p>
            <a:pPr marL="379095" marR="40005" indent="-367030">
              <a:lnSpc>
                <a:spcPct val="1150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-15" dirty="0">
                <a:latin typeface="Calibri" panose="020F0502020204030204" charset="0"/>
                <a:cs typeface="Calibri" panose="020F0502020204030204" charset="0"/>
              </a:rPr>
              <a:t>Promotes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concept </a:t>
            </a:r>
            <a:r>
              <a:rPr spc="15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three </a:t>
            </a:r>
            <a:r>
              <a:rPr spc="-434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85" dirty="0">
                <a:latin typeface="Calibri" panose="020F0502020204030204" charset="0"/>
                <a:cs typeface="Calibri" panose="020F0502020204030204" charset="0"/>
              </a:rPr>
              <a:t>R’s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(Reduce,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 Reuse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&amp;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 Recycle)</a:t>
            </a:r>
            <a:endParaRPr spc="-15" dirty="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04112" y="336037"/>
            <a:ext cx="3988435" cy="1050925"/>
            <a:chOff x="4804112" y="336037"/>
            <a:chExt cx="3988435" cy="1050925"/>
          </a:xfrm>
        </p:grpSpPr>
        <p:sp>
          <p:nvSpPr>
            <p:cNvPr id="5" name="object 5"/>
            <p:cNvSpPr/>
            <p:nvPr/>
          </p:nvSpPr>
          <p:spPr>
            <a:xfrm>
              <a:off x="4808875" y="340800"/>
              <a:ext cx="3978910" cy="1041400"/>
            </a:xfrm>
            <a:custGeom>
              <a:avLst/>
              <a:gdLst/>
              <a:ahLst/>
              <a:cxnLst/>
              <a:rect l="l" t="t" r="r" b="b"/>
              <a:pathLst>
                <a:path w="3978909" h="1041400">
                  <a:moveTo>
                    <a:pt x="3805046" y="1041299"/>
                  </a:moveTo>
                  <a:lnTo>
                    <a:pt x="173553" y="1041299"/>
                  </a:lnTo>
                  <a:lnTo>
                    <a:pt x="127416" y="1035100"/>
                  </a:lnTo>
                  <a:lnTo>
                    <a:pt x="85957" y="1017604"/>
                  </a:lnTo>
                  <a:lnTo>
                    <a:pt x="50832" y="990467"/>
                  </a:lnTo>
                  <a:lnTo>
                    <a:pt x="23695" y="955342"/>
                  </a:lnTo>
                  <a:lnTo>
                    <a:pt x="6199" y="913883"/>
                  </a:lnTo>
                  <a:lnTo>
                    <a:pt x="0" y="867746"/>
                  </a:lnTo>
                  <a:lnTo>
                    <a:pt x="0" y="173553"/>
                  </a:lnTo>
                  <a:lnTo>
                    <a:pt x="6199" y="127416"/>
                  </a:lnTo>
                  <a:lnTo>
                    <a:pt x="23695" y="85957"/>
                  </a:lnTo>
                  <a:lnTo>
                    <a:pt x="50832" y="50832"/>
                  </a:lnTo>
                  <a:lnTo>
                    <a:pt x="85957" y="23695"/>
                  </a:lnTo>
                  <a:lnTo>
                    <a:pt x="127416" y="6199"/>
                  </a:lnTo>
                  <a:lnTo>
                    <a:pt x="173553" y="0"/>
                  </a:lnTo>
                  <a:lnTo>
                    <a:pt x="3805046" y="0"/>
                  </a:lnTo>
                  <a:lnTo>
                    <a:pt x="3871462" y="13210"/>
                  </a:lnTo>
                  <a:lnTo>
                    <a:pt x="3927767" y="50832"/>
                  </a:lnTo>
                  <a:lnTo>
                    <a:pt x="3965389" y="107137"/>
                  </a:lnTo>
                  <a:lnTo>
                    <a:pt x="3978599" y="173553"/>
                  </a:lnTo>
                  <a:lnTo>
                    <a:pt x="3978599" y="867746"/>
                  </a:lnTo>
                  <a:lnTo>
                    <a:pt x="3972400" y="913883"/>
                  </a:lnTo>
                  <a:lnTo>
                    <a:pt x="3954904" y="955342"/>
                  </a:lnTo>
                  <a:lnTo>
                    <a:pt x="3927767" y="990467"/>
                  </a:lnTo>
                  <a:lnTo>
                    <a:pt x="3892642" y="1017604"/>
                  </a:lnTo>
                  <a:lnTo>
                    <a:pt x="3851184" y="1035100"/>
                  </a:lnTo>
                  <a:lnTo>
                    <a:pt x="3805046" y="104129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08875" y="340800"/>
              <a:ext cx="3978910" cy="1041400"/>
            </a:xfrm>
            <a:custGeom>
              <a:avLst/>
              <a:gdLst/>
              <a:ahLst/>
              <a:cxnLst/>
              <a:rect l="l" t="t" r="r" b="b"/>
              <a:pathLst>
                <a:path w="3978909" h="1041400">
                  <a:moveTo>
                    <a:pt x="0" y="173553"/>
                  </a:moveTo>
                  <a:lnTo>
                    <a:pt x="6199" y="127416"/>
                  </a:lnTo>
                  <a:lnTo>
                    <a:pt x="23695" y="85957"/>
                  </a:lnTo>
                  <a:lnTo>
                    <a:pt x="50832" y="50832"/>
                  </a:lnTo>
                  <a:lnTo>
                    <a:pt x="85957" y="23695"/>
                  </a:lnTo>
                  <a:lnTo>
                    <a:pt x="127416" y="6199"/>
                  </a:lnTo>
                  <a:lnTo>
                    <a:pt x="173553" y="0"/>
                  </a:lnTo>
                  <a:lnTo>
                    <a:pt x="3805046" y="0"/>
                  </a:lnTo>
                  <a:lnTo>
                    <a:pt x="3871462" y="13210"/>
                  </a:lnTo>
                  <a:lnTo>
                    <a:pt x="3927767" y="50832"/>
                  </a:lnTo>
                  <a:lnTo>
                    <a:pt x="3965389" y="107137"/>
                  </a:lnTo>
                  <a:lnTo>
                    <a:pt x="3978599" y="173553"/>
                  </a:lnTo>
                  <a:lnTo>
                    <a:pt x="3978599" y="867746"/>
                  </a:lnTo>
                  <a:lnTo>
                    <a:pt x="3972400" y="913883"/>
                  </a:lnTo>
                  <a:lnTo>
                    <a:pt x="3954904" y="955342"/>
                  </a:lnTo>
                  <a:lnTo>
                    <a:pt x="3927767" y="990467"/>
                  </a:lnTo>
                  <a:lnTo>
                    <a:pt x="3892642" y="1017604"/>
                  </a:lnTo>
                  <a:lnTo>
                    <a:pt x="3851184" y="1035100"/>
                  </a:lnTo>
                  <a:lnTo>
                    <a:pt x="3805046" y="1041299"/>
                  </a:lnTo>
                  <a:lnTo>
                    <a:pt x="173553" y="1041299"/>
                  </a:lnTo>
                  <a:lnTo>
                    <a:pt x="127416" y="1035100"/>
                  </a:lnTo>
                  <a:lnTo>
                    <a:pt x="85957" y="1017604"/>
                  </a:lnTo>
                  <a:lnTo>
                    <a:pt x="50832" y="990467"/>
                  </a:lnTo>
                  <a:lnTo>
                    <a:pt x="23695" y="955342"/>
                  </a:lnTo>
                  <a:lnTo>
                    <a:pt x="6199" y="913883"/>
                  </a:lnTo>
                  <a:lnTo>
                    <a:pt x="0" y="867746"/>
                  </a:lnTo>
                  <a:lnTo>
                    <a:pt x="0" y="173553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015400" y="435271"/>
            <a:ext cx="3492500" cy="81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latin typeface="Calibri" panose="020F0502020204030204" charset="0"/>
                <a:cs typeface="Calibri" panose="020F0502020204030204" charset="0"/>
              </a:rPr>
              <a:t>IT</a:t>
            </a:r>
            <a:r>
              <a:rPr sz="1300" spc="-3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25" dirty="0">
                <a:latin typeface="Calibri" panose="020F0502020204030204" charset="0"/>
                <a:cs typeface="Calibri" panose="020F0502020204030204" charset="0"/>
              </a:rPr>
              <a:t>industry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0" dirty="0">
                <a:latin typeface="Calibri" panose="020F0502020204030204" charset="0"/>
                <a:cs typeface="Calibri" panose="020F0502020204030204" charset="0"/>
              </a:rPr>
              <a:t>once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0" dirty="0">
                <a:latin typeface="Calibri" panose="020F0502020204030204" charset="0"/>
                <a:cs typeface="Calibri" panose="020F0502020204030204" charset="0"/>
              </a:rPr>
              <a:t>predicted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20" dirty="0">
                <a:latin typeface="Calibri" panose="020F0502020204030204" charset="0"/>
                <a:cs typeface="Calibri" panose="020F0502020204030204" charset="0"/>
              </a:rPr>
              <a:t>that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5" dirty="0">
                <a:latin typeface="Calibri" panose="020F0502020204030204" charset="0"/>
                <a:cs typeface="Calibri" panose="020F0502020204030204" charset="0"/>
              </a:rPr>
              <a:t>its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0" dirty="0">
                <a:latin typeface="Calibri" panose="020F0502020204030204" charset="0"/>
                <a:cs typeface="Calibri" panose="020F0502020204030204" charset="0"/>
              </a:rPr>
              <a:t>emergence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20" dirty="0">
                <a:latin typeface="Calibri" panose="020F0502020204030204" charset="0"/>
                <a:cs typeface="Calibri" panose="020F0502020204030204" charset="0"/>
              </a:rPr>
              <a:t>is </a:t>
            </a:r>
            <a:r>
              <a:rPr sz="1300" spc="-3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5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z="1300" spc="-10" dirty="0">
                <a:latin typeface="Calibri" panose="020F0502020204030204" charset="0"/>
                <a:cs typeface="Calibri" panose="020F0502020204030204" charset="0"/>
              </a:rPr>
              <a:t> make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5" dirty="0">
                <a:latin typeface="Calibri" panose="020F0502020204030204" charset="0"/>
                <a:cs typeface="Calibri" panose="020F0502020204030204" charset="0"/>
              </a:rPr>
              <a:t>paperless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5" dirty="0">
                <a:latin typeface="Calibri" panose="020F0502020204030204" charset="0"/>
                <a:cs typeface="Calibri" panose="020F0502020204030204" charset="0"/>
              </a:rPr>
              <a:t>oﬃces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20" dirty="0">
                <a:latin typeface="Calibri" panose="020F0502020204030204" charset="0"/>
                <a:cs typeface="Calibri" panose="020F0502020204030204" charset="0"/>
              </a:rPr>
              <a:t>but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5" dirty="0">
                <a:latin typeface="Calibri" panose="020F0502020204030204" charset="0"/>
                <a:cs typeface="Calibri" panose="020F0502020204030204" charset="0"/>
              </a:rPr>
              <a:t>its</a:t>
            </a:r>
            <a:r>
              <a:rPr sz="13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5" dirty="0">
                <a:latin typeface="Calibri" panose="020F0502020204030204" charset="0"/>
                <a:cs typeface="Calibri" panose="020F0502020204030204" charset="0"/>
              </a:rPr>
              <a:t>amazing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5" dirty="0"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13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5" dirty="0">
                <a:latin typeface="Calibri" panose="020F0502020204030204" charset="0"/>
                <a:cs typeface="Calibri" panose="020F0502020204030204" charset="0"/>
              </a:rPr>
              <a:t>ﬁnd</a:t>
            </a:r>
            <a:r>
              <a:rPr sz="13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20" dirty="0">
                <a:latin typeface="Calibri" panose="020F0502020204030204" charset="0"/>
                <a:cs typeface="Calibri" panose="020F0502020204030204" charset="0"/>
              </a:rPr>
              <a:t>that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5" dirty="0">
                <a:latin typeface="Calibri" panose="020F0502020204030204" charset="0"/>
                <a:cs typeface="Calibri" panose="020F0502020204030204" charset="0"/>
              </a:rPr>
              <a:t>about</a:t>
            </a:r>
            <a:r>
              <a:rPr sz="13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95% </a:t>
            </a:r>
            <a:r>
              <a:rPr sz="1300" spc="10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13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5" dirty="0">
                <a:latin typeface="Calibri" panose="020F0502020204030204" charset="0"/>
                <a:cs typeface="Calibri" panose="020F0502020204030204" charset="0"/>
              </a:rPr>
              <a:t>oﬃce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5" dirty="0">
                <a:latin typeface="Calibri" panose="020F0502020204030204" charset="0"/>
                <a:cs typeface="Calibri" panose="020F0502020204030204" charset="0"/>
              </a:rPr>
              <a:t>work</a:t>
            </a:r>
            <a:r>
              <a:rPr sz="13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5" dirty="0">
                <a:latin typeface="Calibri" panose="020F0502020204030204" charset="0"/>
                <a:cs typeface="Calibri" panose="020F0502020204030204" charset="0"/>
              </a:rPr>
              <a:t>across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5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13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5" dirty="0">
                <a:latin typeface="Calibri" panose="020F0502020204030204" charset="0"/>
                <a:cs typeface="Calibri" panose="020F0502020204030204" charset="0"/>
              </a:rPr>
              <a:t>world</a:t>
            </a:r>
            <a:r>
              <a:rPr sz="13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5" dirty="0">
                <a:latin typeface="Calibri" panose="020F0502020204030204" charset="0"/>
                <a:cs typeface="Calibri" panose="020F0502020204030204" charset="0"/>
              </a:rPr>
              <a:t>is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20" dirty="0">
                <a:latin typeface="Calibri" panose="020F0502020204030204" charset="0"/>
                <a:cs typeface="Calibri" panose="020F0502020204030204" charset="0"/>
              </a:rPr>
              <a:t>still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0" dirty="0">
                <a:latin typeface="Calibri" panose="020F0502020204030204" charset="0"/>
                <a:cs typeface="Calibri" panose="020F0502020204030204" charset="0"/>
              </a:rPr>
              <a:t>done</a:t>
            </a:r>
            <a:r>
              <a:rPr sz="13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15" dirty="0">
                <a:latin typeface="Calibri" panose="020F0502020204030204" charset="0"/>
                <a:cs typeface="Calibri" panose="020F0502020204030204" charset="0"/>
              </a:rPr>
              <a:t>on</a:t>
            </a:r>
            <a:r>
              <a:rPr sz="13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00" spc="-20" dirty="0">
                <a:latin typeface="Calibri" panose="020F0502020204030204" charset="0"/>
                <a:cs typeface="Calibri" panose="020F0502020204030204" charset="0"/>
              </a:rPr>
              <a:t>paper.</a:t>
            </a:r>
            <a:endParaRPr sz="13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04112" y="1617137"/>
            <a:ext cx="3988435" cy="1647825"/>
            <a:chOff x="4804112" y="1617137"/>
            <a:chExt cx="3988435" cy="1647825"/>
          </a:xfrm>
        </p:grpSpPr>
        <p:sp>
          <p:nvSpPr>
            <p:cNvPr id="9" name="object 9"/>
            <p:cNvSpPr/>
            <p:nvPr/>
          </p:nvSpPr>
          <p:spPr>
            <a:xfrm>
              <a:off x="4808875" y="1621900"/>
              <a:ext cx="3978910" cy="1638300"/>
            </a:xfrm>
            <a:custGeom>
              <a:avLst/>
              <a:gdLst/>
              <a:ahLst/>
              <a:cxnLst/>
              <a:rect l="l" t="t" r="r" b="b"/>
              <a:pathLst>
                <a:path w="3978909" h="1638300">
                  <a:moveTo>
                    <a:pt x="3705644" y="1637699"/>
                  </a:moveTo>
                  <a:lnTo>
                    <a:pt x="272955" y="1637699"/>
                  </a:lnTo>
                  <a:lnTo>
                    <a:pt x="223891" y="1633302"/>
                  </a:lnTo>
                  <a:lnTo>
                    <a:pt x="177712" y="1620623"/>
                  </a:lnTo>
                  <a:lnTo>
                    <a:pt x="135189" y="1600433"/>
                  </a:lnTo>
                  <a:lnTo>
                    <a:pt x="97093" y="1573504"/>
                  </a:lnTo>
                  <a:lnTo>
                    <a:pt x="64195" y="1540606"/>
                  </a:lnTo>
                  <a:lnTo>
                    <a:pt x="37266" y="1502510"/>
                  </a:lnTo>
                  <a:lnTo>
                    <a:pt x="17076" y="1459987"/>
                  </a:lnTo>
                  <a:lnTo>
                    <a:pt x="4397" y="1413808"/>
                  </a:lnTo>
                  <a:lnTo>
                    <a:pt x="0" y="1364744"/>
                  </a:lnTo>
                  <a:lnTo>
                    <a:pt x="0" y="272955"/>
                  </a:lnTo>
                  <a:lnTo>
                    <a:pt x="4397" y="223891"/>
                  </a:lnTo>
                  <a:lnTo>
                    <a:pt x="17076" y="177712"/>
                  </a:lnTo>
                  <a:lnTo>
                    <a:pt x="37266" y="135189"/>
                  </a:lnTo>
                  <a:lnTo>
                    <a:pt x="64195" y="97093"/>
                  </a:lnTo>
                  <a:lnTo>
                    <a:pt x="97093" y="64195"/>
                  </a:lnTo>
                  <a:lnTo>
                    <a:pt x="135189" y="37266"/>
                  </a:lnTo>
                  <a:lnTo>
                    <a:pt x="177712" y="17076"/>
                  </a:lnTo>
                  <a:lnTo>
                    <a:pt x="223891" y="4397"/>
                  </a:lnTo>
                  <a:lnTo>
                    <a:pt x="272955" y="0"/>
                  </a:lnTo>
                  <a:lnTo>
                    <a:pt x="3705644" y="0"/>
                  </a:lnTo>
                  <a:lnTo>
                    <a:pt x="3759144" y="5293"/>
                  </a:lnTo>
                  <a:lnTo>
                    <a:pt x="3810099" y="20777"/>
                  </a:lnTo>
                  <a:lnTo>
                    <a:pt x="3857080" y="45859"/>
                  </a:lnTo>
                  <a:lnTo>
                    <a:pt x="3898652" y="79946"/>
                  </a:lnTo>
                  <a:lnTo>
                    <a:pt x="3932740" y="121519"/>
                  </a:lnTo>
                  <a:lnTo>
                    <a:pt x="3957822" y="168499"/>
                  </a:lnTo>
                  <a:lnTo>
                    <a:pt x="3973306" y="219455"/>
                  </a:lnTo>
                  <a:lnTo>
                    <a:pt x="3978599" y="272955"/>
                  </a:lnTo>
                  <a:lnTo>
                    <a:pt x="3978599" y="1364744"/>
                  </a:lnTo>
                  <a:lnTo>
                    <a:pt x="3974202" y="1413808"/>
                  </a:lnTo>
                  <a:lnTo>
                    <a:pt x="3961523" y="1459987"/>
                  </a:lnTo>
                  <a:lnTo>
                    <a:pt x="3941333" y="1502510"/>
                  </a:lnTo>
                  <a:lnTo>
                    <a:pt x="3914404" y="1540606"/>
                  </a:lnTo>
                  <a:lnTo>
                    <a:pt x="3881506" y="1573504"/>
                  </a:lnTo>
                  <a:lnTo>
                    <a:pt x="3843410" y="1600433"/>
                  </a:lnTo>
                  <a:lnTo>
                    <a:pt x="3800887" y="1620623"/>
                  </a:lnTo>
                  <a:lnTo>
                    <a:pt x="3754708" y="1633302"/>
                  </a:lnTo>
                  <a:lnTo>
                    <a:pt x="3705644" y="163769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08875" y="1621900"/>
              <a:ext cx="3978910" cy="1638300"/>
            </a:xfrm>
            <a:custGeom>
              <a:avLst/>
              <a:gdLst/>
              <a:ahLst/>
              <a:cxnLst/>
              <a:rect l="l" t="t" r="r" b="b"/>
              <a:pathLst>
                <a:path w="3978909" h="1638300">
                  <a:moveTo>
                    <a:pt x="0" y="272955"/>
                  </a:moveTo>
                  <a:lnTo>
                    <a:pt x="4397" y="223891"/>
                  </a:lnTo>
                  <a:lnTo>
                    <a:pt x="17076" y="177712"/>
                  </a:lnTo>
                  <a:lnTo>
                    <a:pt x="37266" y="135189"/>
                  </a:lnTo>
                  <a:lnTo>
                    <a:pt x="64195" y="97093"/>
                  </a:lnTo>
                  <a:lnTo>
                    <a:pt x="97093" y="64195"/>
                  </a:lnTo>
                  <a:lnTo>
                    <a:pt x="135189" y="37266"/>
                  </a:lnTo>
                  <a:lnTo>
                    <a:pt x="177712" y="17076"/>
                  </a:lnTo>
                  <a:lnTo>
                    <a:pt x="223891" y="4397"/>
                  </a:lnTo>
                  <a:lnTo>
                    <a:pt x="272955" y="0"/>
                  </a:lnTo>
                  <a:lnTo>
                    <a:pt x="3705644" y="0"/>
                  </a:lnTo>
                  <a:lnTo>
                    <a:pt x="3759144" y="5293"/>
                  </a:lnTo>
                  <a:lnTo>
                    <a:pt x="3810099" y="20777"/>
                  </a:lnTo>
                  <a:lnTo>
                    <a:pt x="3857080" y="45859"/>
                  </a:lnTo>
                  <a:lnTo>
                    <a:pt x="3898652" y="79946"/>
                  </a:lnTo>
                  <a:lnTo>
                    <a:pt x="3932740" y="121519"/>
                  </a:lnTo>
                  <a:lnTo>
                    <a:pt x="3957822" y="168499"/>
                  </a:lnTo>
                  <a:lnTo>
                    <a:pt x="3973306" y="219455"/>
                  </a:lnTo>
                  <a:lnTo>
                    <a:pt x="3978599" y="272955"/>
                  </a:lnTo>
                  <a:lnTo>
                    <a:pt x="3978599" y="1364744"/>
                  </a:lnTo>
                  <a:lnTo>
                    <a:pt x="3974202" y="1413808"/>
                  </a:lnTo>
                  <a:lnTo>
                    <a:pt x="3961523" y="1459987"/>
                  </a:lnTo>
                  <a:lnTo>
                    <a:pt x="3941333" y="1502510"/>
                  </a:lnTo>
                  <a:lnTo>
                    <a:pt x="3914404" y="1540606"/>
                  </a:lnTo>
                  <a:lnTo>
                    <a:pt x="3881506" y="1573504"/>
                  </a:lnTo>
                  <a:lnTo>
                    <a:pt x="3843410" y="1600433"/>
                  </a:lnTo>
                  <a:lnTo>
                    <a:pt x="3800887" y="1620623"/>
                  </a:lnTo>
                  <a:lnTo>
                    <a:pt x="3754708" y="1633302"/>
                  </a:lnTo>
                  <a:lnTo>
                    <a:pt x="3705644" y="1637699"/>
                  </a:lnTo>
                  <a:lnTo>
                    <a:pt x="272955" y="1637699"/>
                  </a:lnTo>
                  <a:lnTo>
                    <a:pt x="223891" y="1633302"/>
                  </a:lnTo>
                  <a:lnTo>
                    <a:pt x="177712" y="1620623"/>
                  </a:lnTo>
                  <a:lnTo>
                    <a:pt x="135189" y="1600433"/>
                  </a:lnTo>
                  <a:lnTo>
                    <a:pt x="97093" y="1573504"/>
                  </a:lnTo>
                  <a:lnTo>
                    <a:pt x="64195" y="1540606"/>
                  </a:lnTo>
                  <a:lnTo>
                    <a:pt x="37266" y="1502510"/>
                  </a:lnTo>
                  <a:lnTo>
                    <a:pt x="17076" y="1459987"/>
                  </a:lnTo>
                  <a:lnTo>
                    <a:pt x="4397" y="1413808"/>
                  </a:lnTo>
                  <a:lnTo>
                    <a:pt x="0" y="1364744"/>
                  </a:lnTo>
                  <a:lnTo>
                    <a:pt x="0" y="272955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4804112" y="3494637"/>
            <a:ext cx="3988435" cy="1424305"/>
            <a:chOff x="4804112" y="3494637"/>
            <a:chExt cx="3988435" cy="1424305"/>
          </a:xfrm>
        </p:grpSpPr>
        <p:sp>
          <p:nvSpPr>
            <p:cNvPr id="12" name="object 12"/>
            <p:cNvSpPr/>
            <p:nvPr/>
          </p:nvSpPr>
          <p:spPr>
            <a:xfrm>
              <a:off x="4808875" y="3499399"/>
              <a:ext cx="3978910" cy="1414780"/>
            </a:xfrm>
            <a:custGeom>
              <a:avLst/>
              <a:gdLst/>
              <a:ahLst/>
              <a:cxnLst/>
              <a:rect l="l" t="t" r="r" b="b"/>
              <a:pathLst>
                <a:path w="3978909" h="1414779">
                  <a:moveTo>
                    <a:pt x="3742894" y="1414199"/>
                  </a:moveTo>
                  <a:lnTo>
                    <a:pt x="235704" y="1414199"/>
                  </a:lnTo>
                  <a:lnTo>
                    <a:pt x="188201" y="1409411"/>
                  </a:lnTo>
                  <a:lnTo>
                    <a:pt x="143957" y="1395677"/>
                  </a:lnTo>
                  <a:lnTo>
                    <a:pt x="103919" y="1373945"/>
                  </a:lnTo>
                  <a:lnTo>
                    <a:pt x="69036" y="1345163"/>
                  </a:lnTo>
                  <a:lnTo>
                    <a:pt x="40254" y="1310280"/>
                  </a:lnTo>
                  <a:lnTo>
                    <a:pt x="18522" y="1270242"/>
                  </a:lnTo>
                  <a:lnTo>
                    <a:pt x="4788" y="1225998"/>
                  </a:lnTo>
                  <a:lnTo>
                    <a:pt x="0" y="1178495"/>
                  </a:lnTo>
                  <a:lnTo>
                    <a:pt x="0" y="235704"/>
                  </a:lnTo>
                  <a:lnTo>
                    <a:pt x="4788" y="188201"/>
                  </a:lnTo>
                  <a:lnTo>
                    <a:pt x="18522" y="143957"/>
                  </a:lnTo>
                  <a:lnTo>
                    <a:pt x="40254" y="103919"/>
                  </a:lnTo>
                  <a:lnTo>
                    <a:pt x="69036" y="69036"/>
                  </a:lnTo>
                  <a:lnTo>
                    <a:pt x="103919" y="40254"/>
                  </a:lnTo>
                  <a:lnTo>
                    <a:pt x="143957" y="18522"/>
                  </a:lnTo>
                  <a:lnTo>
                    <a:pt x="188201" y="4788"/>
                  </a:lnTo>
                  <a:lnTo>
                    <a:pt x="235704" y="0"/>
                  </a:lnTo>
                  <a:lnTo>
                    <a:pt x="3742894" y="0"/>
                  </a:lnTo>
                  <a:lnTo>
                    <a:pt x="3789093" y="4570"/>
                  </a:lnTo>
                  <a:lnTo>
                    <a:pt x="3833095" y="17941"/>
                  </a:lnTo>
                  <a:lnTo>
                    <a:pt x="3873664" y="39601"/>
                  </a:lnTo>
                  <a:lnTo>
                    <a:pt x="3909563" y="69036"/>
                  </a:lnTo>
                  <a:lnTo>
                    <a:pt x="3938999" y="104935"/>
                  </a:lnTo>
                  <a:lnTo>
                    <a:pt x="3960658" y="145504"/>
                  </a:lnTo>
                  <a:lnTo>
                    <a:pt x="3974029" y="189506"/>
                  </a:lnTo>
                  <a:lnTo>
                    <a:pt x="3978599" y="235704"/>
                  </a:lnTo>
                  <a:lnTo>
                    <a:pt x="3978599" y="1178495"/>
                  </a:lnTo>
                  <a:lnTo>
                    <a:pt x="3973811" y="1225998"/>
                  </a:lnTo>
                  <a:lnTo>
                    <a:pt x="3960077" y="1270242"/>
                  </a:lnTo>
                  <a:lnTo>
                    <a:pt x="3938345" y="1310280"/>
                  </a:lnTo>
                  <a:lnTo>
                    <a:pt x="3909563" y="1345163"/>
                  </a:lnTo>
                  <a:lnTo>
                    <a:pt x="3874679" y="1373945"/>
                  </a:lnTo>
                  <a:lnTo>
                    <a:pt x="3834641" y="1395677"/>
                  </a:lnTo>
                  <a:lnTo>
                    <a:pt x="3790397" y="1409411"/>
                  </a:lnTo>
                  <a:lnTo>
                    <a:pt x="3742894" y="141419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808875" y="3499399"/>
              <a:ext cx="3978910" cy="1414780"/>
            </a:xfrm>
            <a:custGeom>
              <a:avLst/>
              <a:gdLst/>
              <a:ahLst/>
              <a:cxnLst/>
              <a:rect l="l" t="t" r="r" b="b"/>
              <a:pathLst>
                <a:path w="3978909" h="1414779">
                  <a:moveTo>
                    <a:pt x="0" y="235704"/>
                  </a:moveTo>
                  <a:lnTo>
                    <a:pt x="4788" y="188201"/>
                  </a:lnTo>
                  <a:lnTo>
                    <a:pt x="18522" y="143957"/>
                  </a:lnTo>
                  <a:lnTo>
                    <a:pt x="40254" y="103919"/>
                  </a:lnTo>
                  <a:lnTo>
                    <a:pt x="69036" y="69036"/>
                  </a:lnTo>
                  <a:lnTo>
                    <a:pt x="103919" y="40254"/>
                  </a:lnTo>
                  <a:lnTo>
                    <a:pt x="143957" y="18522"/>
                  </a:lnTo>
                  <a:lnTo>
                    <a:pt x="188201" y="4788"/>
                  </a:lnTo>
                  <a:lnTo>
                    <a:pt x="235704" y="0"/>
                  </a:lnTo>
                  <a:lnTo>
                    <a:pt x="3742894" y="0"/>
                  </a:lnTo>
                  <a:lnTo>
                    <a:pt x="3789093" y="4570"/>
                  </a:lnTo>
                  <a:lnTo>
                    <a:pt x="3833095" y="17941"/>
                  </a:lnTo>
                  <a:lnTo>
                    <a:pt x="3873664" y="39601"/>
                  </a:lnTo>
                  <a:lnTo>
                    <a:pt x="3909563" y="69036"/>
                  </a:lnTo>
                  <a:lnTo>
                    <a:pt x="3938999" y="104935"/>
                  </a:lnTo>
                  <a:lnTo>
                    <a:pt x="3960658" y="145504"/>
                  </a:lnTo>
                  <a:lnTo>
                    <a:pt x="3974029" y="189506"/>
                  </a:lnTo>
                  <a:lnTo>
                    <a:pt x="3978599" y="235704"/>
                  </a:lnTo>
                  <a:lnTo>
                    <a:pt x="3978599" y="1178495"/>
                  </a:lnTo>
                  <a:lnTo>
                    <a:pt x="3973811" y="1225998"/>
                  </a:lnTo>
                  <a:lnTo>
                    <a:pt x="3960077" y="1270242"/>
                  </a:lnTo>
                  <a:lnTo>
                    <a:pt x="3938345" y="1310280"/>
                  </a:lnTo>
                  <a:lnTo>
                    <a:pt x="3909563" y="1345163"/>
                  </a:lnTo>
                  <a:lnTo>
                    <a:pt x="3874679" y="1373945"/>
                  </a:lnTo>
                  <a:lnTo>
                    <a:pt x="3834641" y="1395677"/>
                  </a:lnTo>
                  <a:lnTo>
                    <a:pt x="3790397" y="1409411"/>
                  </a:lnTo>
                  <a:lnTo>
                    <a:pt x="3742894" y="1414199"/>
                  </a:lnTo>
                  <a:lnTo>
                    <a:pt x="235704" y="1414199"/>
                  </a:lnTo>
                  <a:lnTo>
                    <a:pt x="188201" y="1409411"/>
                  </a:lnTo>
                  <a:lnTo>
                    <a:pt x="143957" y="1395677"/>
                  </a:lnTo>
                  <a:lnTo>
                    <a:pt x="103919" y="1373945"/>
                  </a:lnTo>
                  <a:lnTo>
                    <a:pt x="69036" y="1345163"/>
                  </a:lnTo>
                  <a:lnTo>
                    <a:pt x="40254" y="1310280"/>
                  </a:lnTo>
                  <a:lnTo>
                    <a:pt x="18522" y="1270242"/>
                  </a:lnTo>
                  <a:lnTo>
                    <a:pt x="4788" y="1225998"/>
                  </a:lnTo>
                  <a:lnTo>
                    <a:pt x="0" y="1178495"/>
                  </a:lnTo>
                  <a:lnTo>
                    <a:pt x="0" y="235704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sz="half" idx="3"/>
          </p:nvPr>
        </p:nvSpPr>
        <p:spPr>
          <a:xfrm>
            <a:off x="4944450" y="1688308"/>
            <a:ext cx="3682365" cy="315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185" marR="16954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 panose="020F0502020204030204" charset="0"/>
                <a:cs typeface="Calibri" panose="020F0502020204030204" charset="0"/>
              </a:rPr>
              <a:t>42% </a:t>
            </a:r>
            <a:r>
              <a:rPr spc="10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all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global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wood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harvest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is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used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make </a:t>
            </a:r>
            <a:r>
              <a:rPr spc="-3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paper.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Is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it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really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worth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it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cut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down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our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life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saving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trees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for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this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product?</a:t>
            </a:r>
            <a:endParaRPr spc="-15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alibri" panose="020F0502020204030204" charset="0"/>
              <a:cs typeface="Calibri" panose="020F0502020204030204" charset="0"/>
            </a:endParaRPr>
          </a:p>
          <a:p>
            <a:pPr marL="83185" marR="194945">
              <a:lnSpc>
                <a:spcPct val="100000"/>
              </a:lnSpc>
              <a:spcBef>
                <a:spcPts val="5"/>
              </a:spcBef>
            </a:pPr>
            <a:r>
              <a:rPr spc="-5" dirty="0">
                <a:latin typeface="Calibri" panose="020F0502020204030204" charset="0"/>
                <a:cs typeface="Calibri" panose="020F0502020204030204" charset="0"/>
              </a:rPr>
              <a:t>Also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bleaching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reagents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without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proper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treatment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that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get released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into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river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bodies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prove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be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5" dirty="0">
                <a:latin typeface="Calibri" panose="020F0502020204030204" charset="0"/>
                <a:cs typeface="Calibri" panose="020F0502020204030204" charset="0"/>
              </a:rPr>
              <a:t>graveyard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for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hydrological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20" dirty="0">
                <a:latin typeface="Calibri" panose="020F0502020204030204" charset="0"/>
                <a:cs typeface="Calibri" panose="020F0502020204030204" charset="0"/>
              </a:rPr>
              <a:t>ecology.</a:t>
            </a:r>
            <a:endParaRPr spc="-20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</a:pPr>
            <a:endParaRPr sz="15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 panose="020F0502020204030204" charset="0"/>
              <a:cs typeface="Calibri" panose="020F0502020204030204" charset="0"/>
            </a:endParaRPr>
          </a:p>
          <a:p>
            <a:pPr marL="12700" marR="5080">
              <a:lnSpc>
                <a:spcPct val="100000"/>
              </a:lnSpc>
            </a:pP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According </a:t>
            </a:r>
            <a:r>
              <a:rPr sz="1350" spc="-15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1350" spc="-30" dirty="0">
                <a:latin typeface="Calibri" panose="020F0502020204030204" charset="0"/>
                <a:cs typeface="Calibri" panose="020F0502020204030204" charset="0"/>
              </a:rPr>
              <a:t>survey,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20" dirty="0">
                <a:latin typeface="Calibri" panose="020F0502020204030204" charset="0"/>
                <a:cs typeface="Calibri" panose="020F0502020204030204" charset="0"/>
              </a:rPr>
              <a:t>an</a:t>
            </a: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20" dirty="0">
                <a:latin typeface="Calibri" panose="020F0502020204030204" charset="0"/>
                <a:cs typeface="Calibri" panose="020F0502020204030204" charset="0"/>
              </a:rPr>
              <a:t>average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tree </a:t>
            </a:r>
            <a:r>
              <a:rPr sz="1350" spc="-15" dirty="0">
                <a:latin typeface="Calibri" panose="020F0502020204030204" charset="0"/>
                <a:cs typeface="Calibri" panose="020F0502020204030204" charset="0"/>
              </a:rPr>
              <a:t>gets </a:t>
            </a: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 converted </a:t>
            </a:r>
            <a:r>
              <a:rPr sz="1350" spc="-20" dirty="0">
                <a:latin typeface="Calibri" panose="020F0502020204030204" charset="0"/>
                <a:cs typeface="Calibri" panose="020F0502020204030204" charset="0"/>
              </a:rPr>
              <a:t>in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5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12000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10" dirty="0">
                <a:latin typeface="Calibri" panose="020F0502020204030204" charset="0"/>
                <a:cs typeface="Calibri" panose="020F0502020204030204" charset="0"/>
              </a:rPr>
              <a:t>A4</a:t>
            </a: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5" dirty="0">
                <a:latin typeface="Calibri" panose="020F0502020204030204" charset="0"/>
                <a:cs typeface="Calibri" panose="020F0502020204030204" charset="0"/>
              </a:rPr>
              <a:t>sheets.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5" dirty="0">
                <a:latin typeface="Calibri" panose="020F0502020204030204" charset="0"/>
                <a:cs typeface="Calibri" panose="020F0502020204030204" charset="0"/>
              </a:rPr>
              <a:t>As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per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20" dirty="0">
                <a:latin typeface="Calibri" panose="020F0502020204030204" charset="0"/>
                <a:cs typeface="Calibri" panose="020F0502020204030204" charset="0"/>
              </a:rPr>
              <a:t>our </a:t>
            </a:r>
            <a:r>
              <a:rPr sz="1350" spc="-15" dirty="0">
                <a:latin typeface="Calibri" panose="020F0502020204030204" charset="0"/>
                <a:cs typeface="Calibri" panose="020F0502020204030204" charset="0"/>
              </a:rPr>
              <a:t> calculations,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we </a:t>
            </a:r>
            <a:r>
              <a:rPr sz="1350" spc="-15" dirty="0">
                <a:latin typeface="Calibri" panose="020F0502020204030204" charset="0"/>
                <a:cs typeface="Calibri" panose="020F0502020204030204" charset="0"/>
              </a:rPr>
              <a:t>require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5" dirty="0">
                <a:latin typeface="Calibri" panose="020F0502020204030204" charset="0"/>
                <a:cs typeface="Calibri" panose="020F0502020204030204" charset="0"/>
              </a:rPr>
              <a:t>almost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300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5" dirty="0">
                <a:latin typeface="Calibri" panose="020F0502020204030204" charset="0"/>
                <a:cs typeface="Calibri" panose="020F0502020204030204" charset="0"/>
              </a:rPr>
              <a:t>trees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5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30" dirty="0">
                <a:latin typeface="Calibri" panose="020F0502020204030204" charset="0"/>
                <a:cs typeface="Calibri" panose="020F0502020204030204" charset="0"/>
              </a:rPr>
              <a:t>run </a:t>
            </a:r>
            <a:r>
              <a:rPr sz="1350" spc="-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20" dirty="0">
                <a:latin typeface="Calibri" panose="020F0502020204030204" charset="0"/>
                <a:cs typeface="Calibri" panose="020F0502020204030204" charset="0"/>
              </a:rPr>
              <a:t>an</a:t>
            </a: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5" dirty="0">
                <a:latin typeface="Calibri" panose="020F0502020204030204" charset="0"/>
                <a:cs typeface="Calibri" panose="020F0502020204030204" charset="0"/>
              </a:rPr>
              <a:t>engineering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semester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dirty="0">
                <a:latin typeface="Calibri" panose="020F0502020204030204" charset="0"/>
                <a:cs typeface="Calibri" panose="020F0502020204030204" charset="0"/>
              </a:rPr>
              <a:t>(6</a:t>
            </a: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5" dirty="0">
                <a:latin typeface="Calibri" panose="020F0502020204030204" charset="0"/>
                <a:cs typeface="Calibri" panose="020F0502020204030204" charset="0"/>
              </a:rPr>
              <a:t>month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20" dirty="0">
                <a:latin typeface="Calibri" panose="020F0502020204030204" charset="0"/>
                <a:cs typeface="Calibri" panose="020F0502020204030204" charset="0"/>
              </a:rPr>
              <a:t>duration)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20" dirty="0"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1350" spc="-3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tree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5" dirty="0">
                <a:latin typeface="Calibri" panose="020F0502020204030204" charset="0"/>
                <a:cs typeface="Calibri" panose="020F0502020204030204" charset="0"/>
              </a:rPr>
              <a:t>requires</a:t>
            </a:r>
            <a:r>
              <a:rPr sz="13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5" dirty="0">
                <a:latin typeface="Calibri" panose="020F0502020204030204" charset="0"/>
                <a:cs typeface="Calibri" panose="020F0502020204030204" charset="0"/>
              </a:rPr>
              <a:t>minimum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10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13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3 </a:t>
            </a:r>
            <a:r>
              <a:rPr sz="1350" spc="-20" dirty="0">
                <a:latin typeface="Calibri" panose="020F0502020204030204" charset="0"/>
                <a:cs typeface="Calibri" panose="020F0502020204030204" charset="0"/>
              </a:rPr>
              <a:t>years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5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z="13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15" dirty="0">
                <a:latin typeface="Calibri" panose="020F0502020204030204" charset="0"/>
                <a:cs typeface="Calibri" panose="020F0502020204030204" charset="0"/>
              </a:rPr>
              <a:t>grow </a:t>
            </a: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20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135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350" spc="-5" dirty="0">
                <a:latin typeface="Calibri" panose="020F0502020204030204" charset="0"/>
                <a:cs typeface="Calibri" panose="020F0502020204030204" charset="0"/>
              </a:rPr>
              <a:t>become </a:t>
            </a:r>
            <a:r>
              <a:rPr sz="1350" spc="-15" dirty="0">
                <a:latin typeface="Calibri" panose="020F0502020204030204" charset="0"/>
                <a:cs typeface="Calibri" panose="020F0502020204030204" charset="0"/>
              </a:rPr>
              <a:t>mature.</a:t>
            </a:r>
            <a:endParaRPr sz="135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204216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Calibri" panose="020F0502020204030204" charset="0"/>
                <a:cs typeface="Calibri" panose="020F0502020204030204" charset="0"/>
              </a:rPr>
              <a:t>Conclusion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950" y="1906756"/>
            <a:ext cx="7975600" cy="27851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63525">
              <a:lnSpc>
                <a:spcPts val="2270"/>
              </a:lnSpc>
              <a:spcBef>
                <a:spcPts val="85"/>
              </a:spcBef>
            </a:pP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This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customized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mechanism</a:t>
            </a:r>
            <a:r>
              <a:rPr sz="1800" spc="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will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help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learner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optimize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his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3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study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routine</a:t>
            </a:r>
            <a:r>
              <a:rPr sz="1800" spc="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4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by </a:t>
            </a:r>
            <a:r>
              <a:rPr sz="1800" spc="-434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reading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books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from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combination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of: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  <a:p>
            <a:pPr marL="469900" indent="-367030">
              <a:lnSpc>
                <a:spcPct val="100000"/>
              </a:lnSpc>
              <a:spcBef>
                <a:spcPts val="121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Electronic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devices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(laptops/smartphones/tablets)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and/or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  <a:p>
            <a:pPr marL="469900" indent="-367030">
              <a:lnSpc>
                <a:spcPct val="100000"/>
              </a:lnSpc>
              <a:spcBef>
                <a:spcPts val="10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Hardcopy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format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(conventional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method).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  <a:p>
            <a:pPr marL="12700" marR="5080">
              <a:lnSpc>
                <a:spcPct val="105000"/>
              </a:lnSpc>
              <a:spcBef>
                <a:spcPts val="1200"/>
              </a:spcBef>
            </a:pP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It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was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also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evident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that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hybridized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workﬂow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like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this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can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help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department </a:t>
            </a:r>
            <a:r>
              <a:rPr sz="1800" spc="-434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save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millions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rupees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4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annually.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  <a:p>
            <a:pPr marL="12700" marR="173990">
              <a:lnSpc>
                <a:spcPct val="105000"/>
              </a:lnSpc>
              <a:spcBef>
                <a:spcPts val="1200"/>
              </a:spcBef>
            </a:pP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There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are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several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other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advantages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adopting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this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methodology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which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were </a:t>
            </a:r>
            <a:r>
              <a:rPr sz="1800" spc="-43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brieﬂy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discussed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3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in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previous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slide.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205105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Calibri" panose="020F0502020204030204" charset="0"/>
                <a:cs typeface="Calibri" panose="020F0502020204030204" charset="0"/>
              </a:rPr>
              <a:t>References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8924" y="1985827"/>
            <a:ext cx="6534150" cy="2719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00"/>
              </a:spcBef>
              <a:buFont typeface="Roboto"/>
              <a:buAutoNum type="arabicPlain"/>
              <a:tabLst>
                <a:tab pos="469265" algn="l"/>
                <a:tab pos="469900" algn="l"/>
              </a:tabLst>
            </a:pPr>
            <a:r>
              <a:rPr sz="1700" spc="-55" dirty="0">
                <a:latin typeface="Calibri" panose="020F0502020204030204" charset="0"/>
                <a:cs typeface="Calibri" panose="020F0502020204030204" charset="0"/>
              </a:rPr>
              <a:t>Chao-Ying</a:t>
            </a:r>
            <a:r>
              <a:rPr sz="17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15" dirty="0">
                <a:latin typeface="Calibri" panose="020F0502020204030204" charset="0"/>
                <a:cs typeface="Calibri" panose="020F0502020204030204" charset="0"/>
              </a:rPr>
              <a:t>Joanne</a:t>
            </a:r>
            <a:r>
              <a:rPr sz="17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15" dirty="0">
                <a:latin typeface="Calibri" panose="020F0502020204030204" charset="0"/>
                <a:cs typeface="Calibri" panose="020F0502020204030204" charset="0"/>
              </a:rPr>
              <a:t>Peng,</a:t>
            </a:r>
            <a:r>
              <a:rPr sz="17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30" dirty="0">
                <a:latin typeface="Calibri" panose="020F0502020204030204" charset="0"/>
                <a:cs typeface="Calibri" panose="020F0502020204030204" charset="0"/>
              </a:rPr>
              <a:t>Kuk</a:t>
            </a:r>
            <a:r>
              <a:rPr sz="17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20" dirty="0">
                <a:latin typeface="Calibri" panose="020F0502020204030204" charset="0"/>
                <a:cs typeface="Calibri" panose="020F0502020204030204" charset="0"/>
              </a:rPr>
              <a:t>Lida</a:t>
            </a:r>
            <a:r>
              <a:rPr sz="17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5" dirty="0">
                <a:latin typeface="Calibri" panose="020F0502020204030204" charset="0"/>
                <a:cs typeface="Calibri" panose="020F0502020204030204" charset="0"/>
              </a:rPr>
              <a:t>Lee,</a:t>
            </a:r>
            <a:r>
              <a:rPr sz="17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20" dirty="0">
                <a:latin typeface="Calibri" panose="020F0502020204030204" charset="0"/>
                <a:cs typeface="Calibri" panose="020F0502020204030204" charset="0"/>
              </a:rPr>
              <a:t>Gary</a:t>
            </a:r>
            <a:r>
              <a:rPr sz="17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5" dirty="0">
                <a:latin typeface="Calibri" panose="020F0502020204030204" charset="0"/>
                <a:cs typeface="Calibri" panose="020F0502020204030204" charset="0"/>
              </a:rPr>
              <a:t>M.</a:t>
            </a:r>
            <a:r>
              <a:rPr sz="17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20" dirty="0">
                <a:latin typeface="Calibri" panose="020F0502020204030204" charset="0"/>
                <a:cs typeface="Calibri" panose="020F0502020204030204" charset="0"/>
              </a:rPr>
              <a:t>Ingersoll</a:t>
            </a:r>
            <a:r>
              <a:rPr sz="1700" spc="-5" dirty="0">
                <a:latin typeface="Calibri" panose="020F0502020204030204" charset="0"/>
                <a:cs typeface="Calibri" panose="020F0502020204030204" charset="0"/>
              </a:rPr>
              <a:t> (2002). </a:t>
            </a:r>
            <a:r>
              <a:rPr sz="1700" spc="-40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35" dirty="0">
                <a:latin typeface="Calibri" panose="020F0502020204030204" charset="0"/>
                <a:cs typeface="Calibri" panose="020F0502020204030204" charset="0"/>
              </a:rPr>
              <a:t>“</a:t>
            </a:r>
            <a:r>
              <a:rPr sz="1700" i="1" spc="-35" dirty="0">
                <a:latin typeface="Calibri" panose="020F0502020204030204" charset="0"/>
                <a:cs typeface="Calibri" panose="020F0502020204030204" charset="0"/>
              </a:rPr>
              <a:t>An</a:t>
            </a:r>
            <a:r>
              <a:rPr sz="1700" i="1" spc="-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40" dirty="0">
                <a:latin typeface="Calibri" panose="020F0502020204030204" charset="0"/>
                <a:cs typeface="Calibri" panose="020F0502020204030204" charset="0"/>
              </a:rPr>
              <a:t>Introduction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35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30" dirty="0">
                <a:latin typeface="Calibri" panose="020F0502020204030204" charset="0"/>
                <a:cs typeface="Calibri" panose="020F0502020204030204" charset="0"/>
              </a:rPr>
              <a:t>Logistic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35" dirty="0">
                <a:latin typeface="Calibri" panose="020F0502020204030204" charset="0"/>
                <a:cs typeface="Calibri" panose="020F0502020204030204" charset="0"/>
              </a:rPr>
              <a:t>Regression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35" dirty="0">
                <a:latin typeface="Calibri" panose="020F0502020204030204" charset="0"/>
                <a:cs typeface="Calibri" panose="020F0502020204030204" charset="0"/>
              </a:rPr>
              <a:t>Analysis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40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25" dirty="0">
                <a:latin typeface="Calibri" panose="020F0502020204030204" charset="0"/>
                <a:cs typeface="Calibri" panose="020F0502020204030204" charset="0"/>
              </a:rPr>
              <a:t>Reporting</a:t>
            </a:r>
            <a:r>
              <a:rPr sz="1700" spc="-25" dirty="0">
                <a:latin typeface="Calibri" panose="020F0502020204030204" charset="0"/>
                <a:cs typeface="Calibri" panose="020F0502020204030204" charset="0"/>
              </a:rPr>
              <a:t>” </a:t>
            </a:r>
            <a:r>
              <a:rPr sz="1700" spc="-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25" dirty="0">
                <a:latin typeface="Calibri" panose="020F0502020204030204" charset="0"/>
                <a:cs typeface="Calibri" panose="020F0502020204030204" charset="0"/>
              </a:rPr>
              <a:t>Indiana</a:t>
            </a:r>
            <a:r>
              <a:rPr sz="1700" spc="-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35" dirty="0">
                <a:latin typeface="Calibri" panose="020F0502020204030204" charset="0"/>
                <a:cs typeface="Calibri" panose="020F0502020204030204" charset="0"/>
              </a:rPr>
              <a:t>University-Bloomington.</a:t>
            </a:r>
            <a:endParaRPr sz="17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Roboto"/>
              <a:buAutoNum type="arabicPlain"/>
            </a:pPr>
            <a:endParaRPr sz="1950">
              <a:latin typeface="Calibri" panose="020F0502020204030204" charset="0"/>
              <a:cs typeface="Calibri" panose="020F0502020204030204" charset="0"/>
            </a:endParaRPr>
          </a:p>
          <a:p>
            <a:pPr marL="12700" marR="150495">
              <a:lnSpc>
                <a:spcPct val="115000"/>
              </a:lnSpc>
              <a:buFont typeface="Roboto"/>
              <a:buAutoNum type="arabicPlain"/>
              <a:tabLst>
                <a:tab pos="469265" algn="l"/>
                <a:tab pos="469900" algn="l"/>
              </a:tabLst>
            </a:pPr>
            <a:r>
              <a:rPr sz="1700" spc="-15" dirty="0">
                <a:latin typeface="Calibri" panose="020F0502020204030204" charset="0"/>
                <a:cs typeface="Calibri" panose="020F0502020204030204" charset="0"/>
              </a:rPr>
              <a:t>Adriana</a:t>
            </a:r>
            <a:r>
              <a:rPr sz="17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10" dirty="0">
                <a:latin typeface="Calibri" panose="020F0502020204030204" charset="0"/>
                <a:cs typeface="Calibri" panose="020F0502020204030204" charset="0"/>
              </a:rPr>
              <a:t>Erthal</a:t>
            </a:r>
            <a:r>
              <a:rPr sz="17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15" dirty="0">
                <a:latin typeface="Calibri" panose="020F0502020204030204" charset="0"/>
                <a:cs typeface="Calibri" panose="020F0502020204030204" charset="0"/>
              </a:rPr>
              <a:t>Abdenur</a:t>
            </a:r>
            <a:r>
              <a:rPr sz="17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5" dirty="0">
                <a:latin typeface="Calibri" panose="020F0502020204030204" charset="0"/>
                <a:cs typeface="Calibri" panose="020F0502020204030204" charset="0"/>
              </a:rPr>
              <a:t>(2020).</a:t>
            </a:r>
            <a:r>
              <a:rPr sz="17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25" dirty="0">
                <a:latin typeface="Calibri" panose="020F0502020204030204" charset="0"/>
                <a:cs typeface="Calibri" panose="020F0502020204030204" charset="0"/>
              </a:rPr>
              <a:t>“</a:t>
            </a:r>
            <a:r>
              <a:rPr sz="1700" i="1" spc="-25" dirty="0">
                <a:latin typeface="Calibri" panose="020F0502020204030204" charset="0"/>
                <a:cs typeface="Calibri" panose="020F0502020204030204" charset="0"/>
              </a:rPr>
              <a:t>How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30" dirty="0">
                <a:latin typeface="Calibri" panose="020F0502020204030204" charset="0"/>
                <a:cs typeface="Calibri" panose="020F0502020204030204" charset="0"/>
              </a:rPr>
              <a:t>Can</a:t>
            </a:r>
            <a:r>
              <a:rPr sz="1700" i="1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20" dirty="0">
                <a:latin typeface="Calibri" panose="020F0502020204030204" charset="0"/>
                <a:cs typeface="Calibri" panose="020F0502020204030204" charset="0"/>
              </a:rPr>
              <a:t>Artiﬁcial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30" dirty="0">
                <a:latin typeface="Calibri" panose="020F0502020204030204" charset="0"/>
                <a:cs typeface="Calibri" panose="020F0502020204030204" charset="0"/>
              </a:rPr>
              <a:t>Intelligence </a:t>
            </a:r>
            <a:r>
              <a:rPr sz="1700" i="1" spc="-409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25" dirty="0">
                <a:latin typeface="Calibri" panose="020F0502020204030204" charset="0"/>
                <a:cs typeface="Calibri" panose="020F0502020204030204" charset="0"/>
              </a:rPr>
              <a:t>Help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35" dirty="0">
                <a:latin typeface="Calibri" panose="020F0502020204030204" charset="0"/>
                <a:cs typeface="Calibri" panose="020F0502020204030204" charset="0"/>
              </a:rPr>
              <a:t>Curb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30" dirty="0">
                <a:latin typeface="Calibri" panose="020F0502020204030204" charset="0"/>
                <a:cs typeface="Calibri" panose="020F0502020204030204" charset="0"/>
              </a:rPr>
              <a:t>Deforestation</a:t>
            </a:r>
            <a:r>
              <a:rPr sz="1700" i="1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40" dirty="0">
                <a:latin typeface="Calibri" panose="020F0502020204030204" charset="0"/>
                <a:cs typeface="Calibri" panose="020F0502020204030204" charset="0"/>
              </a:rPr>
              <a:t>in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35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700" i="1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30" dirty="0">
                <a:latin typeface="Calibri" panose="020F0502020204030204" charset="0"/>
                <a:cs typeface="Calibri" panose="020F0502020204030204" charset="0"/>
              </a:rPr>
              <a:t>Amazon?</a:t>
            </a:r>
            <a:r>
              <a:rPr sz="1700" spc="-30" dirty="0">
                <a:latin typeface="Calibri" panose="020F0502020204030204" charset="0"/>
                <a:cs typeface="Calibri" panose="020F0502020204030204" charset="0"/>
              </a:rPr>
              <a:t>”</a:t>
            </a:r>
            <a:r>
              <a:rPr sz="170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15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7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15" dirty="0">
                <a:latin typeface="Calibri" panose="020F0502020204030204" charset="0"/>
                <a:cs typeface="Calibri" panose="020F0502020204030204" charset="0"/>
              </a:rPr>
              <a:t>Global</a:t>
            </a:r>
            <a:r>
              <a:rPr sz="17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25" dirty="0">
                <a:latin typeface="Calibri" panose="020F0502020204030204" charset="0"/>
                <a:cs typeface="Calibri" panose="020F0502020204030204" charset="0"/>
              </a:rPr>
              <a:t>Observatory.</a:t>
            </a:r>
            <a:endParaRPr sz="17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Roboto"/>
              <a:buAutoNum type="arabicPlain"/>
            </a:pPr>
            <a:endParaRPr sz="1950">
              <a:latin typeface="Calibri" panose="020F0502020204030204" charset="0"/>
              <a:cs typeface="Calibri" panose="020F0502020204030204" charset="0"/>
            </a:endParaRPr>
          </a:p>
          <a:p>
            <a:pPr marL="12700" marR="419735">
              <a:lnSpc>
                <a:spcPct val="115000"/>
              </a:lnSpc>
              <a:buFont typeface="Roboto"/>
              <a:buAutoNum type="arabicPlain"/>
              <a:tabLst>
                <a:tab pos="469265" algn="l"/>
                <a:tab pos="469900" algn="l"/>
              </a:tabLst>
            </a:pPr>
            <a:r>
              <a:rPr sz="1700" spc="-20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sz="1700" spc="-10" dirty="0">
                <a:latin typeface="Calibri" panose="020F0502020204030204" charset="0"/>
                <a:cs typeface="Calibri" panose="020F0502020204030204" charset="0"/>
              </a:rPr>
              <a:t> .</a:t>
            </a:r>
            <a:r>
              <a:rPr sz="17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15" dirty="0">
                <a:latin typeface="Calibri" panose="020F0502020204030204" charset="0"/>
                <a:cs typeface="Calibri" panose="020F0502020204030204" charset="0"/>
              </a:rPr>
              <a:t>Maria</a:t>
            </a:r>
            <a:r>
              <a:rPr sz="17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25" dirty="0">
                <a:latin typeface="Calibri" panose="020F0502020204030204" charset="0"/>
                <a:cs typeface="Calibri" panose="020F0502020204030204" charset="0"/>
              </a:rPr>
              <a:t>Subashini</a:t>
            </a:r>
            <a:r>
              <a:rPr sz="1700" spc="-5" dirty="0">
                <a:latin typeface="Calibri" panose="020F0502020204030204" charset="0"/>
                <a:cs typeface="Calibri" panose="020F0502020204030204" charset="0"/>
              </a:rPr>
              <a:t> (2015).</a:t>
            </a:r>
            <a:r>
              <a:rPr sz="17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40" dirty="0">
                <a:latin typeface="Calibri" panose="020F0502020204030204" charset="0"/>
                <a:cs typeface="Calibri" panose="020F0502020204030204" charset="0"/>
              </a:rPr>
              <a:t>“</a:t>
            </a:r>
            <a:r>
              <a:rPr sz="1700" i="1" spc="-40" dirty="0">
                <a:latin typeface="Calibri" panose="020F0502020204030204" charset="0"/>
                <a:cs typeface="Calibri" panose="020F0502020204030204" charset="0"/>
              </a:rPr>
              <a:t>Review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40" dirty="0">
                <a:latin typeface="Calibri" panose="020F0502020204030204" charset="0"/>
                <a:cs typeface="Calibri" panose="020F0502020204030204" charset="0"/>
              </a:rPr>
              <a:t>on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30" dirty="0">
                <a:latin typeface="Calibri" panose="020F0502020204030204" charset="0"/>
                <a:cs typeface="Calibri" panose="020F0502020204030204" charset="0"/>
              </a:rPr>
              <a:t>Biological</a:t>
            </a:r>
            <a:r>
              <a:rPr sz="1700" i="1"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40" dirty="0">
                <a:latin typeface="Calibri" panose="020F0502020204030204" charset="0"/>
                <a:cs typeface="Calibri" panose="020F0502020204030204" charset="0"/>
              </a:rPr>
              <a:t>Treatment </a:t>
            </a:r>
            <a:r>
              <a:rPr sz="1700" i="1" spc="-40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30" dirty="0">
                <a:latin typeface="Calibri" panose="020F0502020204030204" charset="0"/>
                <a:cs typeface="Calibri" panose="020F0502020204030204" charset="0"/>
              </a:rPr>
              <a:t>processes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5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40" dirty="0">
                <a:latin typeface="Calibri" panose="020F0502020204030204" charset="0"/>
                <a:cs typeface="Calibri" panose="020F0502020204030204" charset="0"/>
              </a:rPr>
              <a:t>Pulp</a:t>
            </a:r>
            <a:r>
              <a:rPr sz="1700" i="1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40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35" dirty="0">
                <a:latin typeface="Calibri" panose="020F0502020204030204" charset="0"/>
                <a:cs typeface="Calibri" panose="020F0502020204030204" charset="0"/>
              </a:rPr>
              <a:t>Paper</a:t>
            </a:r>
            <a:r>
              <a:rPr sz="1700" i="1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45" dirty="0">
                <a:latin typeface="Calibri" panose="020F0502020204030204" charset="0"/>
                <a:cs typeface="Calibri" panose="020F0502020204030204" charset="0"/>
              </a:rPr>
              <a:t>Industry</a:t>
            </a:r>
            <a:r>
              <a:rPr sz="1700" i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30" dirty="0">
                <a:latin typeface="Calibri" panose="020F0502020204030204" charset="0"/>
                <a:cs typeface="Calibri" panose="020F0502020204030204" charset="0"/>
              </a:rPr>
              <a:t>Waste</a:t>
            </a:r>
            <a:r>
              <a:rPr sz="1700" i="1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i="1" spc="-25" dirty="0">
                <a:latin typeface="Calibri" panose="020F0502020204030204" charset="0"/>
                <a:cs typeface="Calibri" panose="020F0502020204030204" charset="0"/>
              </a:rPr>
              <a:t>Water</a:t>
            </a:r>
            <a:r>
              <a:rPr sz="1700" spc="-25" dirty="0">
                <a:latin typeface="Calibri" panose="020F0502020204030204" charset="0"/>
                <a:cs typeface="Calibri" panose="020F0502020204030204" charset="0"/>
              </a:rPr>
              <a:t>”</a:t>
            </a:r>
            <a:r>
              <a:rPr sz="17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700" spc="-35" dirty="0">
                <a:latin typeface="Calibri" panose="020F0502020204030204" charset="0"/>
                <a:cs typeface="Calibri" panose="020F0502020204030204" charset="0"/>
              </a:rPr>
              <a:t>IJIRSET.</a:t>
            </a:r>
            <a:endParaRPr sz="17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76A5A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385199" y="24"/>
            <a:ext cx="5758815" cy="5143500"/>
            <a:chOff x="3385199" y="24"/>
            <a:chExt cx="5758815" cy="5143500"/>
          </a:xfrm>
        </p:grpSpPr>
        <p:sp>
          <p:nvSpPr>
            <p:cNvPr id="4" name="object 4"/>
            <p:cNvSpPr/>
            <p:nvPr/>
          </p:nvSpPr>
          <p:spPr>
            <a:xfrm>
              <a:off x="3385199" y="24"/>
              <a:ext cx="5758815" cy="5143500"/>
            </a:xfrm>
            <a:custGeom>
              <a:avLst/>
              <a:gdLst/>
              <a:ahLst/>
              <a:cxnLst/>
              <a:rect l="l" t="t" r="r" b="b"/>
              <a:pathLst>
                <a:path w="5758815" h="5143500">
                  <a:moveTo>
                    <a:pt x="0" y="5143499"/>
                  </a:moveTo>
                  <a:lnTo>
                    <a:pt x="5758799" y="5143499"/>
                  </a:lnTo>
                  <a:lnTo>
                    <a:pt x="5758799" y="0"/>
                  </a:lnTo>
                  <a:lnTo>
                    <a:pt x="0" y="0"/>
                  </a:lnTo>
                  <a:lnTo>
                    <a:pt x="0" y="51434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919173" y="900"/>
              <a:ext cx="5195076" cy="51425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9102" y="740335"/>
            <a:ext cx="186753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latin typeface="Calibri" panose="020F0502020204030204" charset="0"/>
                <a:cs typeface="Calibri" panose="020F0502020204030204" charset="0"/>
              </a:rPr>
              <a:t>Thank</a:t>
            </a:r>
            <a:r>
              <a:rPr spc="-8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50" dirty="0">
                <a:latin typeface="Calibri" panose="020F0502020204030204" charset="0"/>
                <a:cs typeface="Calibri" panose="020F0502020204030204" charset="0"/>
              </a:rPr>
              <a:t>you!</a:t>
            </a:r>
            <a:endParaRPr spc="-5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085" y="1504950"/>
            <a:ext cx="2295525" cy="279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Connect</a:t>
            </a:r>
            <a:r>
              <a:rPr sz="14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with us at:</a:t>
            </a:r>
            <a:endParaRPr sz="1400">
              <a:latin typeface="Calibri" panose="020F0502020204030204" charset="0"/>
              <a:cs typeface="Calibri" panose="020F0502020204030204" charset="0"/>
            </a:endParaRPr>
          </a:p>
          <a:p>
            <a:pPr marL="469900" marR="5080" indent="-336550">
              <a:lnSpc>
                <a:spcPct val="105000"/>
              </a:lnSpc>
              <a:spcBef>
                <a:spcPts val="120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z="14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Agrasth Naman</a:t>
            </a:r>
            <a:r>
              <a:rPr sz="14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br>
              <a:rPr sz="14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</a:br>
            <a:r>
              <a:rPr lang="en-US" sz="14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  <a:hlinkClick r:id="rId2"/>
              </a:rPr>
              <a:t>2005495@kiit.ac.in</a:t>
            </a:r>
            <a:endParaRPr sz="1400" spc="-20" dirty="0">
              <a:solidFill>
                <a:srgbClr val="FFFFFF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469900" marR="5080" indent="-336550">
              <a:lnSpc>
                <a:spcPct val="105000"/>
              </a:lnSpc>
              <a:spcBef>
                <a:spcPts val="120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z="14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Ansh Kapoor</a:t>
            </a:r>
            <a:br>
              <a:rPr lang="en-US" sz="14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</a:br>
            <a:r>
              <a:rPr lang="en-US" sz="14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 charset="0"/>
                <a:cs typeface="Calibri" panose="020F0502020204030204" charset="0"/>
                <a:hlinkClick r:id="rId3"/>
              </a:rPr>
              <a:t>2005503</a:t>
            </a:r>
            <a:r>
              <a:rPr sz="14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 charset="0"/>
                <a:cs typeface="Calibri" panose="020F0502020204030204" charset="0"/>
                <a:hlinkClick r:id="rId3"/>
              </a:rPr>
              <a:t>@kiit.ac.in</a:t>
            </a:r>
            <a:endParaRPr sz="14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 MT"/>
              <a:buChar char="●"/>
            </a:pPr>
            <a:endParaRPr sz="1450">
              <a:latin typeface="Calibri" panose="020F0502020204030204" charset="0"/>
              <a:cs typeface="Calibri" panose="020F0502020204030204" charset="0"/>
            </a:endParaRPr>
          </a:p>
          <a:p>
            <a:pPr marL="469900" marR="5080" indent="-336550">
              <a:lnSpc>
                <a:spcPct val="105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z="14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Aditya Nigam</a:t>
            </a:r>
            <a:r>
              <a:rPr sz="14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400" spc="-20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400" spc="-20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  <a:hlinkClick r:id="rId4"/>
              </a:rPr>
              <a:t>20051634</a:t>
            </a:r>
            <a:r>
              <a:rPr sz="14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 panose="020F0502020204030204" charset="0"/>
                <a:cs typeface="Calibri" panose="020F0502020204030204" charset="0"/>
                <a:hlinkClick r:id="rId4"/>
              </a:rPr>
              <a:t>@kiit.ac.in</a:t>
            </a:r>
            <a:endParaRPr sz="14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 MT"/>
              <a:buChar char="●"/>
            </a:pPr>
            <a:endParaRPr sz="1450">
              <a:latin typeface="Calibri" panose="020F0502020204030204" charset="0"/>
              <a:cs typeface="Calibri" panose="020F0502020204030204" charset="0"/>
            </a:endParaRPr>
          </a:p>
          <a:p>
            <a:pPr marL="469900" marR="5080" indent="-336550">
              <a:lnSpc>
                <a:spcPct val="105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z="14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Ayush Anand</a:t>
            </a:r>
            <a:r>
              <a:rPr sz="1400" spc="-3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  <a:hlinkClick r:id="rId5" tooltip=""/>
              </a:rPr>
              <a:t>20051637@kiit.ac.in</a:t>
            </a:r>
            <a:endParaRPr sz="1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859" y="760060"/>
            <a:ext cx="4121785" cy="354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0160" algn="ctr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latin typeface="Times New Roman" panose="02020603050405020304"/>
                <a:cs typeface="Times New Roman" panose="02020603050405020304"/>
              </a:rPr>
              <a:t>“A </a:t>
            </a:r>
            <a:r>
              <a:rPr sz="3300" spc="-10" dirty="0">
                <a:latin typeface="Times New Roman" panose="02020603050405020304"/>
                <a:cs typeface="Times New Roman" panose="02020603050405020304"/>
              </a:rPr>
              <a:t>machine learning </a:t>
            </a:r>
            <a:r>
              <a:rPr sz="33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based </a:t>
            </a:r>
            <a:r>
              <a:rPr sz="33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SOLUTION </a:t>
            </a:r>
            <a:r>
              <a:rPr sz="3300" spc="-1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3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-10" dirty="0">
                <a:latin typeface="Times New Roman" panose="02020603050405020304"/>
                <a:cs typeface="Times New Roman" panose="02020603050405020304"/>
              </a:rPr>
              <a:t>counter the 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negative </a:t>
            </a:r>
            <a:r>
              <a:rPr sz="33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-10" dirty="0">
                <a:latin typeface="Times New Roman" panose="02020603050405020304"/>
                <a:cs typeface="Times New Roman" panose="02020603050405020304"/>
              </a:rPr>
              <a:t>impact 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300" spc="-10" dirty="0">
                <a:latin typeface="Times New Roman" panose="02020603050405020304"/>
                <a:cs typeface="Times New Roman" panose="02020603050405020304"/>
              </a:rPr>
              <a:t>large-scale </a:t>
            </a:r>
            <a:r>
              <a:rPr sz="33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-10" dirty="0">
                <a:latin typeface="Times New Roman" panose="02020603050405020304"/>
                <a:cs typeface="Times New Roman" panose="02020603050405020304"/>
              </a:rPr>
              <a:t>industrial 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paper </a:t>
            </a:r>
            <a:r>
              <a:rPr sz="33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production</a:t>
            </a:r>
            <a:r>
              <a:rPr sz="33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33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-6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NATURE </a:t>
            </a:r>
            <a:r>
              <a:rPr sz="3300" spc="-8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33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-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33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-30" dirty="0">
                <a:latin typeface="Times New Roman" panose="02020603050405020304"/>
                <a:cs typeface="Times New Roman" panose="02020603050405020304"/>
              </a:rPr>
              <a:t>economy.”</a:t>
            </a:r>
            <a:endParaRPr sz="33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04100" y="152400"/>
            <a:ext cx="3359376" cy="48386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220980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sz="3200" spc="-75" dirty="0">
                <a:latin typeface="Calibri" panose="020F0502020204030204" charset="0"/>
                <a:cs typeface="Calibri" panose="020F0502020204030204" charset="0"/>
              </a:rPr>
              <a:t>r</a:t>
            </a:r>
            <a:r>
              <a:rPr sz="3200" spc="-30" dirty="0">
                <a:latin typeface="Calibri" panose="020F0502020204030204" charset="0"/>
                <a:cs typeface="Calibri" panose="020F0502020204030204" charset="0"/>
              </a:rPr>
              <a:t>oduction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925" y="1982956"/>
            <a:ext cx="7987665" cy="27851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85"/>
              </a:spcBef>
            </a:pPr>
            <a:r>
              <a:rPr sz="1800" spc="-3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During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5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COVID-19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pandemic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students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working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professionals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all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over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1800" spc="-43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world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transitioned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z="1800" spc="4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electronic media</a:t>
            </a:r>
            <a:r>
              <a:rPr sz="1800" b="1" spc="1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that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changed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global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work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culture.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future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is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digital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needs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integration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sz="1800" spc="10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hybridized</a:t>
            </a:r>
            <a:r>
              <a:rPr sz="1800" b="1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system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evolve.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  <a:p>
            <a:pPr marL="12700" marR="306070">
              <a:lnSpc>
                <a:spcPct val="105000"/>
              </a:lnSpc>
              <a:spcBef>
                <a:spcPts val="1200"/>
              </a:spcBef>
            </a:pP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Therefore, 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we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have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decided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develop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machine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learning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based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solution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1800" spc="-43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tackle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impact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of: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  <a:p>
            <a:pPr marL="469900" indent="-367030">
              <a:lnSpc>
                <a:spcPct val="100000"/>
              </a:lnSpc>
              <a:spcBef>
                <a:spcPts val="130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-4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Large-scale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industrial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paper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production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on</a:t>
            </a:r>
            <a:r>
              <a:rPr sz="1800" spc="3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environment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.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  <a:p>
            <a:pPr marL="469900" marR="1605915" indent="-367030">
              <a:lnSpc>
                <a:spcPct val="105000"/>
              </a:lnSpc>
              <a:buClr>
                <a:srgbClr val="737373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b="1" spc="-1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Institutional</a:t>
            </a:r>
            <a:r>
              <a:rPr sz="1800" b="1" spc="-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 &amp;</a:t>
            </a:r>
            <a:r>
              <a:rPr sz="1800" b="1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b="1" spc="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courier</a:t>
            </a:r>
            <a:r>
              <a:rPr sz="1800" b="1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 charges</a:t>
            </a:r>
            <a:r>
              <a:rPr sz="1800" b="1" spc="40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sz="1800" spc="-2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distribution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3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study </a:t>
            </a:r>
            <a:r>
              <a:rPr sz="1800" spc="-43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materials/textbooks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per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semester</a:t>
            </a:r>
            <a:r>
              <a:rPr sz="1800" spc="-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3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in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an</a:t>
            </a:r>
            <a:r>
              <a:rPr sz="1800" spc="-10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 academic </a:t>
            </a:r>
            <a:r>
              <a:rPr sz="1800" spc="-45" dirty="0">
                <a:solidFill>
                  <a:srgbClr val="737373"/>
                </a:solidFill>
                <a:latin typeface="Calibri" panose="020F0502020204030204" charset="0"/>
                <a:cs typeface="Calibri" panose="020F0502020204030204" charset="0"/>
              </a:rPr>
              <a:t>year.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312420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>
                <a:latin typeface="Calibri" panose="020F0502020204030204" charset="0"/>
                <a:cs typeface="Calibri" panose="020F0502020204030204" charset="0"/>
              </a:rPr>
              <a:t>Literature</a:t>
            </a:r>
            <a:r>
              <a:rPr sz="32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35" dirty="0">
                <a:latin typeface="Calibri" panose="020F0502020204030204" charset="0"/>
                <a:cs typeface="Calibri" panose="020F0502020204030204" charset="0"/>
              </a:rPr>
              <a:t>Review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0512" y="1836122"/>
          <a:ext cx="8849995" cy="3152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265"/>
                <a:gridCol w="3069590"/>
                <a:gridCol w="1363979"/>
                <a:gridCol w="2677159"/>
              </a:tblGrid>
              <a:tr h="4966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b="1" spc="-5" dirty="0">
                          <a:latin typeface="Arial" panose="020B0604020202020204"/>
                          <a:cs typeface="Arial" panose="020B0604020202020204"/>
                        </a:rPr>
                        <a:t>Author</a:t>
                      </a:r>
                      <a:endParaRPr sz="1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b="1" spc="-15" dirty="0">
                          <a:latin typeface="Arial" panose="020B0604020202020204"/>
                          <a:cs typeface="Arial" panose="020B0604020202020204"/>
                        </a:rPr>
                        <a:t>Title</a:t>
                      </a:r>
                      <a:endParaRPr sz="1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b="1" spc="-5" dirty="0">
                          <a:latin typeface="Arial" panose="020B0604020202020204"/>
                          <a:cs typeface="Arial" panose="020B0604020202020204"/>
                        </a:rPr>
                        <a:t>Source</a:t>
                      </a:r>
                      <a:endParaRPr sz="1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b="1" spc="-5" dirty="0">
                          <a:latin typeface="Arial" panose="020B0604020202020204"/>
                          <a:cs typeface="Arial" panose="020B0604020202020204"/>
                        </a:rPr>
                        <a:t>Findings</a:t>
                      </a:r>
                      <a:endParaRPr sz="1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1081099">
                <a:tc>
                  <a:txBody>
                    <a:bodyPr/>
                    <a:lstStyle/>
                    <a:p>
                      <a:pPr marL="85725" marR="1797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Chao-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Joanne 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Peng, Kuk Lida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Lee, Gary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M.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Ingersoll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(2002)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12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An Introduction to Logistic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Regressio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Analysi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an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Reporting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2838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Indiana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University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Bloomington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3035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Logistic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regression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powerful analytical technique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for use when the outcome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variable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dichotomous.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E0E3"/>
                    </a:solidFill>
                  </a:tcPr>
                </a:tc>
              </a:tr>
              <a:tr h="716499">
                <a:tc>
                  <a:txBody>
                    <a:bodyPr/>
                    <a:lstStyle/>
                    <a:p>
                      <a:pPr marL="85725" marR="412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Adriana Erthal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Abdenu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(2020)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12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w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Ca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Artificia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Intelligenc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Help  Cur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Deforestatio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i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th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Amazon?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3035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The Global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Observatory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3575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Tracking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deforestation using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satellite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imagery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analysis.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E0E3"/>
                    </a:solidFill>
                  </a:tcPr>
                </a:tc>
              </a:tr>
              <a:tr h="858549">
                <a:tc>
                  <a:txBody>
                    <a:bodyPr/>
                    <a:lstStyle/>
                    <a:p>
                      <a:pPr marL="85725" marR="13398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4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.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Maria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Subashini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(2015)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4902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Review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Biological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Treatment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processes of Pulp and Paper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Industry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Waste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Water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IJIRSET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2825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The pulp and paper industrial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waste waters are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 major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environmental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concern.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85999"/>
            <a:ext cx="9144000" cy="3457575"/>
            <a:chOff x="0" y="1685999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471899" y="2106849"/>
              <a:ext cx="2673985" cy="601345"/>
            </a:xfrm>
            <a:custGeom>
              <a:avLst/>
              <a:gdLst/>
              <a:ahLst/>
              <a:cxnLst/>
              <a:rect l="l" t="t" r="r" b="b"/>
              <a:pathLst>
                <a:path w="2673985" h="601344">
                  <a:moveTo>
                    <a:pt x="2573697" y="601199"/>
                  </a:moveTo>
                  <a:lnTo>
                    <a:pt x="100201" y="601199"/>
                  </a:lnTo>
                  <a:lnTo>
                    <a:pt x="61198" y="593325"/>
                  </a:lnTo>
                  <a:lnTo>
                    <a:pt x="29348" y="571851"/>
                  </a:lnTo>
                  <a:lnTo>
                    <a:pt x="7874" y="540001"/>
                  </a:lnTo>
                  <a:lnTo>
                    <a:pt x="0" y="500997"/>
                  </a:lnTo>
                  <a:lnTo>
                    <a:pt x="0" y="100201"/>
                  </a:lnTo>
                  <a:lnTo>
                    <a:pt x="7874" y="61198"/>
                  </a:lnTo>
                  <a:lnTo>
                    <a:pt x="29348" y="29348"/>
                  </a:lnTo>
                  <a:lnTo>
                    <a:pt x="61198" y="7874"/>
                  </a:lnTo>
                  <a:lnTo>
                    <a:pt x="100201" y="0"/>
                  </a:lnTo>
                  <a:lnTo>
                    <a:pt x="2573697" y="0"/>
                  </a:lnTo>
                  <a:lnTo>
                    <a:pt x="2612043" y="7627"/>
                  </a:lnTo>
                  <a:lnTo>
                    <a:pt x="2644551" y="29348"/>
                  </a:lnTo>
                  <a:lnTo>
                    <a:pt x="2666272" y="61856"/>
                  </a:lnTo>
                  <a:lnTo>
                    <a:pt x="2673899" y="100201"/>
                  </a:lnTo>
                  <a:lnTo>
                    <a:pt x="2673899" y="500997"/>
                  </a:lnTo>
                  <a:lnTo>
                    <a:pt x="2666025" y="540001"/>
                  </a:lnTo>
                  <a:lnTo>
                    <a:pt x="2644551" y="571851"/>
                  </a:lnTo>
                  <a:lnTo>
                    <a:pt x="2612701" y="593325"/>
                  </a:lnTo>
                  <a:lnTo>
                    <a:pt x="2573697" y="60119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71899" y="2106849"/>
              <a:ext cx="2673985" cy="601345"/>
            </a:xfrm>
            <a:custGeom>
              <a:avLst/>
              <a:gdLst/>
              <a:ahLst/>
              <a:cxnLst/>
              <a:rect l="l" t="t" r="r" b="b"/>
              <a:pathLst>
                <a:path w="2673985" h="601344">
                  <a:moveTo>
                    <a:pt x="0" y="100201"/>
                  </a:moveTo>
                  <a:lnTo>
                    <a:pt x="7874" y="61198"/>
                  </a:lnTo>
                  <a:lnTo>
                    <a:pt x="29348" y="29348"/>
                  </a:lnTo>
                  <a:lnTo>
                    <a:pt x="61198" y="7874"/>
                  </a:lnTo>
                  <a:lnTo>
                    <a:pt x="100201" y="0"/>
                  </a:lnTo>
                  <a:lnTo>
                    <a:pt x="2573697" y="0"/>
                  </a:lnTo>
                  <a:lnTo>
                    <a:pt x="2612043" y="7627"/>
                  </a:lnTo>
                  <a:lnTo>
                    <a:pt x="2644551" y="29348"/>
                  </a:lnTo>
                  <a:lnTo>
                    <a:pt x="2666272" y="61856"/>
                  </a:lnTo>
                  <a:lnTo>
                    <a:pt x="2673899" y="100201"/>
                  </a:lnTo>
                  <a:lnTo>
                    <a:pt x="2673899" y="500997"/>
                  </a:lnTo>
                  <a:lnTo>
                    <a:pt x="2666025" y="540001"/>
                  </a:lnTo>
                  <a:lnTo>
                    <a:pt x="2644551" y="571851"/>
                  </a:lnTo>
                  <a:lnTo>
                    <a:pt x="2612701" y="593325"/>
                  </a:lnTo>
                  <a:lnTo>
                    <a:pt x="2573697" y="601199"/>
                  </a:lnTo>
                  <a:lnTo>
                    <a:pt x="100201" y="601199"/>
                  </a:lnTo>
                  <a:lnTo>
                    <a:pt x="61198" y="593325"/>
                  </a:lnTo>
                  <a:lnTo>
                    <a:pt x="29348" y="571851"/>
                  </a:lnTo>
                  <a:lnTo>
                    <a:pt x="7874" y="540001"/>
                  </a:lnTo>
                  <a:lnTo>
                    <a:pt x="0" y="500997"/>
                  </a:lnTo>
                  <a:lnTo>
                    <a:pt x="0" y="100201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239585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Calibri" panose="020F0502020204030204" charset="0"/>
                <a:cs typeface="Calibri" panose="020F0502020204030204" charset="0"/>
              </a:rPr>
              <a:t>Methodology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4641" y="2149605"/>
            <a:ext cx="1812289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2440" marR="5080" indent="-460375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libri" panose="020F0502020204030204" charset="0"/>
                <a:cs typeface="Calibri" panose="020F0502020204030204" charset="0"/>
              </a:rPr>
              <a:t>Deﬁning</a:t>
            </a:r>
            <a:r>
              <a:rPr sz="1500" b="1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5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500" b="1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5" dirty="0">
                <a:latin typeface="Calibri" panose="020F0502020204030204" charset="0"/>
                <a:cs typeface="Calibri" panose="020F0502020204030204" charset="0"/>
              </a:rPr>
              <a:t>problem </a:t>
            </a:r>
            <a:r>
              <a:rPr sz="1500" b="1" spc="-3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10" dirty="0">
                <a:latin typeface="Calibri" panose="020F0502020204030204" charset="0"/>
                <a:cs typeface="Calibri" panose="020F0502020204030204" charset="0"/>
              </a:rPr>
              <a:t>statement</a:t>
            </a:r>
            <a:endParaRPr sz="15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1062" y="3137549"/>
            <a:ext cx="2683510" cy="610870"/>
            <a:chOff x="471062" y="3137549"/>
            <a:chExt cx="2683510" cy="610870"/>
          </a:xfrm>
        </p:grpSpPr>
        <p:sp>
          <p:nvSpPr>
            <p:cNvPr id="8" name="object 8"/>
            <p:cNvSpPr/>
            <p:nvPr/>
          </p:nvSpPr>
          <p:spPr>
            <a:xfrm>
              <a:off x="475824" y="3142312"/>
              <a:ext cx="2673985" cy="601345"/>
            </a:xfrm>
            <a:custGeom>
              <a:avLst/>
              <a:gdLst/>
              <a:ahLst/>
              <a:cxnLst/>
              <a:rect l="l" t="t" r="r" b="b"/>
              <a:pathLst>
                <a:path w="2673985" h="601345">
                  <a:moveTo>
                    <a:pt x="2573697" y="601199"/>
                  </a:moveTo>
                  <a:lnTo>
                    <a:pt x="100201" y="601199"/>
                  </a:lnTo>
                  <a:lnTo>
                    <a:pt x="61198" y="593325"/>
                  </a:lnTo>
                  <a:lnTo>
                    <a:pt x="29348" y="571851"/>
                  </a:lnTo>
                  <a:lnTo>
                    <a:pt x="7874" y="540001"/>
                  </a:lnTo>
                  <a:lnTo>
                    <a:pt x="0" y="500997"/>
                  </a:lnTo>
                  <a:lnTo>
                    <a:pt x="0" y="100201"/>
                  </a:lnTo>
                  <a:lnTo>
                    <a:pt x="7874" y="61198"/>
                  </a:lnTo>
                  <a:lnTo>
                    <a:pt x="29348" y="29348"/>
                  </a:lnTo>
                  <a:lnTo>
                    <a:pt x="61198" y="7874"/>
                  </a:lnTo>
                  <a:lnTo>
                    <a:pt x="100201" y="0"/>
                  </a:lnTo>
                  <a:lnTo>
                    <a:pt x="2573697" y="0"/>
                  </a:lnTo>
                  <a:lnTo>
                    <a:pt x="2612043" y="7627"/>
                  </a:lnTo>
                  <a:lnTo>
                    <a:pt x="2644551" y="29348"/>
                  </a:lnTo>
                  <a:lnTo>
                    <a:pt x="2666272" y="61856"/>
                  </a:lnTo>
                  <a:lnTo>
                    <a:pt x="2673899" y="100201"/>
                  </a:lnTo>
                  <a:lnTo>
                    <a:pt x="2673899" y="500997"/>
                  </a:lnTo>
                  <a:lnTo>
                    <a:pt x="2666025" y="540001"/>
                  </a:lnTo>
                  <a:lnTo>
                    <a:pt x="2644551" y="571851"/>
                  </a:lnTo>
                  <a:lnTo>
                    <a:pt x="2612701" y="593325"/>
                  </a:lnTo>
                  <a:lnTo>
                    <a:pt x="2573697" y="60119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5824" y="3142312"/>
              <a:ext cx="2673985" cy="601345"/>
            </a:xfrm>
            <a:custGeom>
              <a:avLst/>
              <a:gdLst/>
              <a:ahLst/>
              <a:cxnLst/>
              <a:rect l="l" t="t" r="r" b="b"/>
              <a:pathLst>
                <a:path w="2673985" h="601345">
                  <a:moveTo>
                    <a:pt x="0" y="100201"/>
                  </a:moveTo>
                  <a:lnTo>
                    <a:pt x="7874" y="61198"/>
                  </a:lnTo>
                  <a:lnTo>
                    <a:pt x="29348" y="29348"/>
                  </a:lnTo>
                  <a:lnTo>
                    <a:pt x="61198" y="7874"/>
                  </a:lnTo>
                  <a:lnTo>
                    <a:pt x="100201" y="0"/>
                  </a:lnTo>
                  <a:lnTo>
                    <a:pt x="2573697" y="0"/>
                  </a:lnTo>
                  <a:lnTo>
                    <a:pt x="2612043" y="7627"/>
                  </a:lnTo>
                  <a:lnTo>
                    <a:pt x="2644551" y="29348"/>
                  </a:lnTo>
                  <a:lnTo>
                    <a:pt x="2666272" y="61856"/>
                  </a:lnTo>
                  <a:lnTo>
                    <a:pt x="2673899" y="100201"/>
                  </a:lnTo>
                  <a:lnTo>
                    <a:pt x="2673899" y="500997"/>
                  </a:lnTo>
                  <a:lnTo>
                    <a:pt x="2666025" y="540001"/>
                  </a:lnTo>
                  <a:lnTo>
                    <a:pt x="2644551" y="571851"/>
                  </a:lnTo>
                  <a:lnTo>
                    <a:pt x="2612701" y="593325"/>
                  </a:lnTo>
                  <a:lnTo>
                    <a:pt x="2573697" y="601199"/>
                  </a:lnTo>
                  <a:lnTo>
                    <a:pt x="100201" y="601199"/>
                  </a:lnTo>
                  <a:lnTo>
                    <a:pt x="61198" y="593325"/>
                  </a:lnTo>
                  <a:lnTo>
                    <a:pt x="29348" y="571851"/>
                  </a:lnTo>
                  <a:lnTo>
                    <a:pt x="7874" y="540001"/>
                  </a:lnTo>
                  <a:lnTo>
                    <a:pt x="0" y="500997"/>
                  </a:lnTo>
                  <a:lnTo>
                    <a:pt x="0" y="100201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77275" y="3289255"/>
            <a:ext cx="1858645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 panose="020F0502020204030204" charset="0"/>
                <a:cs typeface="Calibri" panose="020F0502020204030204" charset="0"/>
              </a:rPr>
              <a:t>Acquiring</a:t>
            </a:r>
            <a:r>
              <a:rPr sz="1500" b="1" spc="-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5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500" b="1" spc="-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10" dirty="0">
                <a:latin typeface="Calibri" panose="020F0502020204030204" charset="0"/>
                <a:cs typeface="Calibri" panose="020F0502020204030204" charset="0"/>
              </a:rPr>
              <a:t>dataset</a:t>
            </a:r>
            <a:endParaRPr sz="15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7137" y="4150374"/>
            <a:ext cx="2683510" cy="610870"/>
            <a:chOff x="467137" y="4150374"/>
            <a:chExt cx="2683510" cy="610870"/>
          </a:xfrm>
        </p:grpSpPr>
        <p:sp>
          <p:nvSpPr>
            <p:cNvPr id="12" name="object 12"/>
            <p:cNvSpPr/>
            <p:nvPr/>
          </p:nvSpPr>
          <p:spPr>
            <a:xfrm>
              <a:off x="471899" y="4155137"/>
              <a:ext cx="2673985" cy="601345"/>
            </a:xfrm>
            <a:custGeom>
              <a:avLst/>
              <a:gdLst/>
              <a:ahLst/>
              <a:cxnLst/>
              <a:rect l="l" t="t" r="r" b="b"/>
              <a:pathLst>
                <a:path w="2673985" h="601345">
                  <a:moveTo>
                    <a:pt x="2573697" y="601199"/>
                  </a:moveTo>
                  <a:lnTo>
                    <a:pt x="100201" y="601199"/>
                  </a:lnTo>
                  <a:lnTo>
                    <a:pt x="61198" y="593325"/>
                  </a:lnTo>
                  <a:lnTo>
                    <a:pt x="29348" y="571851"/>
                  </a:lnTo>
                  <a:lnTo>
                    <a:pt x="7874" y="540001"/>
                  </a:lnTo>
                  <a:lnTo>
                    <a:pt x="0" y="500997"/>
                  </a:lnTo>
                  <a:lnTo>
                    <a:pt x="0" y="100201"/>
                  </a:lnTo>
                  <a:lnTo>
                    <a:pt x="7874" y="61198"/>
                  </a:lnTo>
                  <a:lnTo>
                    <a:pt x="29348" y="29348"/>
                  </a:lnTo>
                  <a:lnTo>
                    <a:pt x="61198" y="7874"/>
                  </a:lnTo>
                  <a:lnTo>
                    <a:pt x="100201" y="0"/>
                  </a:lnTo>
                  <a:lnTo>
                    <a:pt x="2573697" y="0"/>
                  </a:lnTo>
                  <a:lnTo>
                    <a:pt x="2612043" y="7627"/>
                  </a:lnTo>
                  <a:lnTo>
                    <a:pt x="2644551" y="29348"/>
                  </a:lnTo>
                  <a:lnTo>
                    <a:pt x="2666272" y="61856"/>
                  </a:lnTo>
                  <a:lnTo>
                    <a:pt x="2673899" y="100201"/>
                  </a:lnTo>
                  <a:lnTo>
                    <a:pt x="2673899" y="500997"/>
                  </a:lnTo>
                  <a:lnTo>
                    <a:pt x="2666025" y="540001"/>
                  </a:lnTo>
                  <a:lnTo>
                    <a:pt x="2644551" y="571851"/>
                  </a:lnTo>
                  <a:lnTo>
                    <a:pt x="2612701" y="593325"/>
                  </a:lnTo>
                  <a:lnTo>
                    <a:pt x="2573697" y="60119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1899" y="4155137"/>
              <a:ext cx="2673985" cy="601345"/>
            </a:xfrm>
            <a:custGeom>
              <a:avLst/>
              <a:gdLst/>
              <a:ahLst/>
              <a:cxnLst/>
              <a:rect l="l" t="t" r="r" b="b"/>
              <a:pathLst>
                <a:path w="2673985" h="601345">
                  <a:moveTo>
                    <a:pt x="0" y="100201"/>
                  </a:moveTo>
                  <a:lnTo>
                    <a:pt x="7874" y="61198"/>
                  </a:lnTo>
                  <a:lnTo>
                    <a:pt x="29348" y="29348"/>
                  </a:lnTo>
                  <a:lnTo>
                    <a:pt x="61198" y="7874"/>
                  </a:lnTo>
                  <a:lnTo>
                    <a:pt x="100201" y="0"/>
                  </a:lnTo>
                  <a:lnTo>
                    <a:pt x="2573697" y="0"/>
                  </a:lnTo>
                  <a:lnTo>
                    <a:pt x="2612043" y="7627"/>
                  </a:lnTo>
                  <a:lnTo>
                    <a:pt x="2644551" y="29348"/>
                  </a:lnTo>
                  <a:lnTo>
                    <a:pt x="2666272" y="61856"/>
                  </a:lnTo>
                  <a:lnTo>
                    <a:pt x="2673899" y="100201"/>
                  </a:lnTo>
                  <a:lnTo>
                    <a:pt x="2673899" y="500997"/>
                  </a:lnTo>
                  <a:lnTo>
                    <a:pt x="2666025" y="540001"/>
                  </a:lnTo>
                  <a:lnTo>
                    <a:pt x="2644551" y="571851"/>
                  </a:lnTo>
                  <a:lnTo>
                    <a:pt x="2612701" y="593325"/>
                  </a:lnTo>
                  <a:lnTo>
                    <a:pt x="2573697" y="601199"/>
                  </a:lnTo>
                  <a:lnTo>
                    <a:pt x="100201" y="601199"/>
                  </a:lnTo>
                  <a:lnTo>
                    <a:pt x="61198" y="593325"/>
                  </a:lnTo>
                  <a:lnTo>
                    <a:pt x="29348" y="571851"/>
                  </a:lnTo>
                  <a:lnTo>
                    <a:pt x="7874" y="540001"/>
                  </a:lnTo>
                  <a:lnTo>
                    <a:pt x="0" y="500997"/>
                  </a:lnTo>
                  <a:lnTo>
                    <a:pt x="0" y="100201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56805" y="4313404"/>
            <a:ext cx="1702435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5" dirty="0">
                <a:latin typeface="Calibri" panose="020F0502020204030204" charset="0"/>
                <a:cs typeface="Calibri" panose="020F0502020204030204" charset="0"/>
              </a:rPr>
              <a:t>Data</a:t>
            </a:r>
            <a:r>
              <a:rPr sz="1500" b="1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dirty="0">
                <a:latin typeface="Calibri" panose="020F0502020204030204" charset="0"/>
                <a:cs typeface="Calibri" panose="020F0502020204030204" charset="0"/>
              </a:rPr>
              <a:t>Preprocessing</a:t>
            </a:r>
            <a:endParaRPr sz="15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15337" y="2102074"/>
            <a:ext cx="2683510" cy="610870"/>
            <a:chOff x="6015337" y="2102074"/>
            <a:chExt cx="2683510" cy="610870"/>
          </a:xfrm>
        </p:grpSpPr>
        <p:sp>
          <p:nvSpPr>
            <p:cNvPr id="16" name="object 16"/>
            <p:cNvSpPr/>
            <p:nvPr/>
          </p:nvSpPr>
          <p:spPr>
            <a:xfrm>
              <a:off x="6020099" y="2106837"/>
              <a:ext cx="2673985" cy="601345"/>
            </a:xfrm>
            <a:custGeom>
              <a:avLst/>
              <a:gdLst/>
              <a:ahLst/>
              <a:cxnLst/>
              <a:rect l="l" t="t" r="r" b="b"/>
              <a:pathLst>
                <a:path w="2673984" h="601344">
                  <a:moveTo>
                    <a:pt x="2573697" y="601199"/>
                  </a:moveTo>
                  <a:lnTo>
                    <a:pt x="100201" y="601199"/>
                  </a:lnTo>
                  <a:lnTo>
                    <a:pt x="61198" y="593325"/>
                  </a:lnTo>
                  <a:lnTo>
                    <a:pt x="29348" y="571851"/>
                  </a:lnTo>
                  <a:lnTo>
                    <a:pt x="7874" y="540001"/>
                  </a:lnTo>
                  <a:lnTo>
                    <a:pt x="0" y="500997"/>
                  </a:lnTo>
                  <a:lnTo>
                    <a:pt x="0" y="100201"/>
                  </a:lnTo>
                  <a:lnTo>
                    <a:pt x="7874" y="61198"/>
                  </a:lnTo>
                  <a:lnTo>
                    <a:pt x="29348" y="29348"/>
                  </a:lnTo>
                  <a:lnTo>
                    <a:pt x="61198" y="7874"/>
                  </a:lnTo>
                  <a:lnTo>
                    <a:pt x="100201" y="0"/>
                  </a:lnTo>
                  <a:lnTo>
                    <a:pt x="2573697" y="0"/>
                  </a:lnTo>
                  <a:lnTo>
                    <a:pt x="2612043" y="7627"/>
                  </a:lnTo>
                  <a:lnTo>
                    <a:pt x="2644551" y="29348"/>
                  </a:lnTo>
                  <a:lnTo>
                    <a:pt x="2666272" y="61856"/>
                  </a:lnTo>
                  <a:lnTo>
                    <a:pt x="2673899" y="100201"/>
                  </a:lnTo>
                  <a:lnTo>
                    <a:pt x="2673899" y="500997"/>
                  </a:lnTo>
                  <a:lnTo>
                    <a:pt x="2666025" y="540001"/>
                  </a:lnTo>
                  <a:lnTo>
                    <a:pt x="2644551" y="571851"/>
                  </a:lnTo>
                  <a:lnTo>
                    <a:pt x="2612701" y="593325"/>
                  </a:lnTo>
                  <a:lnTo>
                    <a:pt x="2573697" y="60119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020099" y="2106837"/>
              <a:ext cx="2673985" cy="601345"/>
            </a:xfrm>
            <a:custGeom>
              <a:avLst/>
              <a:gdLst/>
              <a:ahLst/>
              <a:cxnLst/>
              <a:rect l="l" t="t" r="r" b="b"/>
              <a:pathLst>
                <a:path w="2673984" h="601344">
                  <a:moveTo>
                    <a:pt x="0" y="100201"/>
                  </a:moveTo>
                  <a:lnTo>
                    <a:pt x="7874" y="61198"/>
                  </a:lnTo>
                  <a:lnTo>
                    <a:pt x="29348" y="29348"/>
                  </a:lnTo>
                  <a:lnTo>
                    <a:pt x="61198" y="7874"/>
                  </a:lnTo>
                  <a:lnTo>
                    <a:pt x="100201" y="0"/>
                  </a:lnTo>
                  <a:lnTo>
                    <a:pt x="2573697" y="0"/>
                  </a:lnTo>
                  <a:lnTo>
                    <a:pt x="2612043" y="7627"/>
                  </a:lnTo>
                  <a:lnTo>
                    <a:pt x="2644551" y="29348"/>
                  </a:lnTo>
                  <a:lnTo>
                    <a:pt x="2666272" y="61856"/>
                  </a:lnTo>
                  <a:lnTo>
                    <a:pt x="2673899" y="100201"/>
                  </a:lnTo>
                  <a:lnTo>
                    <a:pt x="2673899" y="500997"/>
                  </a:lnTo>
                  <a:lnTo>
                    <a:pt x="2666025" y="540001"/>
                  </a:lnTo>
                  <a:lnTo>
                    <a:pt x="2644551" y="571851"/>
                  </a:lnTo>
                  <a:lnTo>
                    <a:pt x="2612701" y="593325"/>
                  </a:lnTo>
                  <a:lnTo>
                    <a:pt x="2573697" y="601199"/>
                  </a:lnTo>
                  <a:lnTo>
                    <a:pt x="100201" y="601199"/>
                  </a:lnTo>
                  <a:lnTo>
                    <a:pt x="61198" y="593325"/>
                  </a:lnTo>
                  <a:lnTo>
                    <a:pt x="29348" y="571851"/>
                  </a:lnTo>
                  <a:lnTo>
                    <a:pt x="7874" y="540001"/>
                  </a:lnTo>
                  <a:lnTo>
                    <a:pt x="0" y="500997"/>
                  </a:lnTo>
                  <a:lnTo>
                    <a:pt x="0" y="100201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250928" y="2149605"/>
            <a:ext cx="220980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0425" marR="5080" indent="-84836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Calibri" panose="020F0502020204030204" charset="0"/>
                <a:cs typeface="Calibri" panose="020F0502020204030204" charset="0"/>
              </a:rPr>
              <a:t>Exploratory</a:t>
            </a:r>
            <a:r>
              <a:rPr sz="1500" b="1" spc="-15" dirty="0">
                <a:latin typeface="Calibri" panose="020F0502020204030204" charset="0"/>
                <a:cs typeface="Calibri" panose="020F0502020204030204" charset="0"/>
              </a:rPr>
              <a:t> Data</a:t>
            </a:r>
            <a:r>
              <a:rPr sz="1500" b="1" spc="-10" dirty="0">
                <a:latin typeface="Calibri" panose="020F0502020204030204" charset="0"/>
                <a:cs typeface="Calibri" panose="020F0502020204030204" charset="0"/>
              </a:rPr>
              <a:t> Analysis </a:t>
            </a:r>
            <a:r>
              <a:rPr sz="1500" b="1" spc="-3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dirty="0">
                <a:latin typeface="Calibri" panose="020F0502020204030204" charset="0"/>
                <a:cs typeface="Calibri" panose="020F0502020204030204" charset="0"/>
              </a:rPr>
              <a:t>(EDA)</a:t>
            </a:r>
            <a:endParaRPr sz="15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15337" y="3126225"/>
            <a:ext cx="2683510" cy="1612265"/>
            <a:chOff x="6015337" y="3126225"/>
            <a:chExt cx="2683510" cy="1612265"/>
          </a:xfrm>
        </p:grpSpPr>
        <p:sp>
          <p:nvSpPr>
            <p:cNvPr id="20" name="object 20"/>
            <p:cNvSpPr/>
            <p:nvPr/>
          </p:nvSpPr>
          <p:spPr>
            <a:xfrm>
              <a:off x="6020099" y="3130987"/>
              <a:ext cx="2673985" cy="601345"/>
            </a:xfrm>
            <a:custGeom>
              <a:avLst/>
              <a:gdLst/>
              <a:ahLst/>
              <a:cxnLst/>
              <a:rect l="l" t="t" r="r" b="b"/>
              <a:pathLst>
                <a:path w="2673984" h="601345">
                  <a:moveTo>
                    <a:pt x="2573697" y="601199"/>
                  </a:moveTo>
                  <a:lnTo>
                    <a:pt x="100201" y="601199"/>
                  </a:lnTo>
                  <a:lnTo>
                    <a:pt x="61198" y="593325"/>
                  </a:lnTo>
                  <a:lnTo>
                    <a:pt x="29348" y="571851"/>
                  </a:lnTo>
                  <a:lnTo>
                    <a:pt x="7874" y="540001"/>
                  </a:lnTo>
                  <a:lnTo>
                    <a:pt x="0" y="500997"/>
                  </a:lnTo>
                  <a:lnTo>
                    <a:pt x="0" y="100201"/>
                  </a:lnTo>
                  <a:lnTo>
                    <a:pt x="7874" y="61198"/>
                  </a:lnTo>
                  <a:lnTo>
                    <a:pt x="29348" y="29348"/>
                  </a:lnTo>
                  <a:lnTo>
                    <a:pt x="61198" y="7874"/>
                  </a:lnTo>
                  <a:lnTo>
                    <a:pt x="100201" y="0"/>
                  </a:lnTo>
                  <a:lnTo>
                    <a:pt x="2573697" y="0"/>
                  </a:lnTo>
                  <a:lnTo>
                    <a:pt x="2612043" y="7627"/>
                  </a:lnTo>
                  <a:lnTo>
                    <a:pt x="2644551" y="29348"/>
                  </a:lnTo>
                  <a:lnTo>
                    <a:pt x="2666272" y="61856"/>
                  </a:lnTo>
                  <a:lnTo>
                    <a:pt x="2673899" y="100201"/>
                  </a:lnTo>
                  <a:lnTo>
                    <a:pt x="2673899" y="500997"/>
                  </a:lnTo>
                  <a:lnTo>
                    <a:pt x="2666025" y="540001"/>
                  </a:lnTo>
                  <a:lnTo>
                    <a:pt x="2644551" y="571851"/>
                  </a:lnTo>
                  <a:lnTo>
                    <a:pt x="2612701" y="593325"/>
                  </a:lnTo>
                  <a:lnTo>
                    <a:pt x="2573697" y="60119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020099" y="3130987"/>
              <a:ext cx="2673985" cy="601345"/>
            </a:xfrm>
            <a:custGeom>
              <a:avLst/>
              <a:gdLst/>
              <a:ahLst/>
              <a:cxnLst/>
              <a:rect l="l" t="t" r="r" b="b"/>
              <a:pathLst>
                <a:path w="2673984" h="601345">
                  <a:moveTo>
                    <a:pt x="0" y="100201"/>
                  </a:moveTo>
                  <a:lnTo>
                    <a:pt x="7874" y="61198"/>
                  </a:lnTo>
                  <a:lnTo>
                    <a:pt x="29348" y="29348"/>
                  </a:lnTo>
                  <a:lnTo>
                    <a:pt x="61198" y="7874"/>
                  </a:lnTo>
                  <a:lnTo>
                    <a:pt x="100201" y="0"/>
                  </a:lnTo>
                  <a:lnTo>
                    <a:pt x="2573697" y="0"/>
                  </a:lnTo>
                  <a:lnTo>
                    <a:pt x="2612043" y="7627"/>
                  </a:lnTo>
                  <a:lnTo>
                    <a:pt x="2644551" y="29348"/>
                  </a:lnTo>
                  <a:lnTo>
                    <a:pt x="2666272" y="61856"/>
                  </a:lnTo>
                  <a:lnTo>
                    <a:pt x="2673899" y="100201"/>
                  </a:lnTo>
                  <a:lnTo>
                    <a:pt x="2673899" y="500997"/>
                  </a:lnTo>
                  <a:lnTo>
                    <a:pt x="2666025" y="540001"/>
                  </a:lnTo>
                  <a:lnTo>
                    <a:pt x="2644551" y="571851"/>
                  </a:lnTo>
                  <a:lnTo>
                    <a:pt x="2612701" y="593325"/>
                  </a:lnTo>
                  <a:lnTo>
                    <a:pt x="2573697" y="601199"/>
                  </a:lnTo>
                  <a:lnTo>
                    <a:pt x="100201" y="601199"/>
                  </a:lnTo>
                  <a:lnTo>
                    <a:pt x="61198" y="593325"/>
                  </a:lnTo>
                  <a:lnTo>
                    <a:pt x="29348" y="571851"/>
                  </a:lnTo>
                  <a:lnTo>
                    <a:pt x="7874" y="540001"/>
                  </a:lnTo>
                  <a:lnTo>
                    <a:pt x="0" y="500997"/>
                  </a:lnTo>
                  <a:lnTo>
                    <a:pt x="0" y="100201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020099" y="4132487"/>
              <a:ext cx="2673985" cy="601345"/>
            </a:xfrm>
            <a:custGeom>
              <a:avLst/>
              <a:gdLst/>
              <a:ahLst/>
              <a:cxnLst/>
              <a:rect l="l" t="t" r="r" b="b"/>
              <a:pathLst>
                <a:path w="2673984" h="601345">
                  <a:moveTo>
                    <a:pt x="2573697" y="601199"/>
                  </a:moveTo>
                  <a:lnTo>
                    <a:pt x="100201" y="601199"/>
                  </a:lnTo>
                  <a:lnTo>
                    <a:pt x="61198" y="593325"/>
                  </a:lnTo>
                  <a:lnTo>
                    <a:pt x="29348" y="571851"/>
                  </a:lnTo>
                  <a:lnTo>
                    <a:pt x="7874" y="540001"/>
                  </a:lnTo>
                  <a:lnTo>
                    <a:pt x="0" y="500997"/>
                  </a:lnTo>
                  <a:lnTo>
                    <a:pt x="0" y="100201"/>
                  </a:lnTo>
                  <a:lnTo>
                    <a:pt x="7874" y="61198"/>
                  </a:lnTo>
                  <a:lnTo>
                    <a:pt x="29348" y="29348"/>
                  </a:lnTo>
                  <a:lnTo>
                    <a:pt x="61198" y="7874"/>
                  </a:lnTo>
                  <a:lnTo>
                    <a:pt x="100201" y="0"/>
                  </a:lnTo>
                  <a:lnTo>
                    <a:pt x="2573697" y="0"/>
                  </a:lnTo>
                  <a:lnTo>
                    <a:pt x="2612043" y="7627"/>
                  </a:lnTo>
                  <a:lnTo>
                    <a:pt x="2644551" y="29348"/>
                  </a:lnTo>
                  <a:lnTo>
                    <a:pt x="2666272" y="61856"/>
                  </a:lnTo>
                  <a:lnTo>
                    <a:pt x="2673899" y="100201"/>
                  </a:lnTo>
                  <a:lnTo>
                    <a:pt x="2673899" y="500997"/>
                  </a:lnTo>
                  <a:lnTo>
                    <a:pt x="2666025" y="540001"/>
                  </a:lnTo>
                  <a:lnTo>
                    <a:pt x="2644551" y="571851"/>
                  </a:lnTo>
                  <a:lnTo>
                    <a:pt x="2612701" y="593325"/>
                  </a:lnTo>
                  <a:lnTo>
                    <a:pt x="2573697" y="60119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020099" y="4132487"/>
              <a:ext cx="2673985" cy="601345"/>
            </a:xfrm>
            <a:custGeom>
              <a:avLst/>
              <a:gdLst/>
              <a:ahLst/>
              <a:cxnLst/>
              <a:rect l="l" t="t" r="r" b="b"/>
              <a:pathLst>
                <a:path w="2673984" h="601345">
                  <a:moveTo>
                    <a:pt x="0" y="100201"/>
                  </a:moveTo>
                  <a:lnTo>
                    <a:pt x="7874" y="61198"/>
                  </a:lnTo>
                  <a:lnTo>
                    <a:pt x="29348" y="29348"/>
                  </a:lnTo>
                  <a:lnTo>
                    <a:pt x="61198" y="7874"/>
                  </a:lnTo>
                  <a:lnTo>
                    <a:pt x="100201" y="0"/>
                  </a:lnTo>
                  <a:lnTo>
                    <a:pt x="2573697" y="0"/>
                  </a:lnTo>
                  <a:lnTo>
                    <a:pt x="2612043" y="7627"/>
                  </a:lnTo>
                  <a:lnTo>
                    <a:pt x="2644551" y="29348"/>
                  </a:lnTo>
                  <a:lnTo>
                    <a:pt x="2666272" y="61856"/>
                  </a:lnTo>
                  <a:lnTo>
                    <a:pt x="2673899" y="100201"/>
                  </a:lnTo>
                  <a:lnTo>
                    <a:pt x="2673899" y="500997"/>
                  </a:lnTo>
                  <a:lnTo>
                    <a:pt x="2666025" y="540001"/>
                  </a:lnTo>
                  <a:lnTo>
                    <a:pt x="2644551" y="571851"/>
                  </a:lnTo>
                  <a:lnTo>
                    <a:pt x="2612701" y="593325"/>
                  </a:lnTo>
                  <a:lnTo>
                    <a:pt x="2573697" y="601199"/>
                  </a:lnTo>
                  <a:lnTo>
                    <a:pt x="100201" y="601199"/>
                  </a:lnTo>
                  <a:lnTo>
                    <a:pt x="61198" y="593325"/>
                  </a:lnTo>
                  <a:lnTo>
                    <a:pt x="29348" y="571851"/>
                  </a:lnTo>
                  <a:lnTo>
                    <a:pt x="7874" y="540001"/>
                  </a:lnTo>
                  <a:lnTo>
                    <a:pt x="0" y="500997"/>
                  </a:lnTo>
                  <a:lnTo>
                    <a:pt x="0" y="100201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479286" y="3289255"/>
            <a:ext cx="1751330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Calibri" panose="020F0502020204030204" charset="0"/>
                <a:cs typeface="Calibri" panose="020F0502020204030204" charset="0"/>
              </a:rPr>
              <a:t>Splitting</a:t>
            </a:r>
            <a:r>
              <a:rPr sz="1500" b="1" spc="-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5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500" b="1" spc="-3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10" dirty="0">
                <a:latin typeface="Calibri" panose="020F0502020204030204" charset="0"/>
                <a:cs typeface="Calibri" panose="020F0502020204030204" charset="0"/>
              </a:rPr>
              <a:t>dataset</a:t>
            </a:r>
            <a:endParaRPr sz="15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41329" y="4290755"/>
            <a:ext cx="1630045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libri" panose="020F0502020204030204" charset="0"/>
                <a:cs typeface="Calibri" panose="020F0502020204030204" charset="0"/>
              </a:rPr>
              <a:t>Training</a:t>
            </a:r>
            <a:r>
              <a:rPr sz="1500" b="1" spc="-3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5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500" b="1" spc="-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5" dirty="0">
                <a:latin typeface="Calibri" panose="020F0502020204030204" charset="0"/>
                <a:cs typeface="Calibri" panose="020F0502020204030204" charset="0"/>
              </a:rPr>
              <a:t>model</a:t>
            </a:r>
            <a:endParaRPr sz="15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3612" y="1955562"/>
            <a:ext cx="5855335" cy="2390140"/>
            <a:chOff x="343612" y="1955562"/>
            <a:chExt cx="5855335" cy="2390140"/>
          </a:xfrm>
        </p:grpSpPr>
        <p:sp>
          <p:nvSpPr>
            <p:cNvPr id="27" name="object 27"/>
            <p:cNvSpPr/>
            <p:nvPr/>
          </p:nvSpPr>
          <p:spPr>
            <a:xfrm>
              <a:off x="348375" y="1960324"/>
              <a:ext cx="335280" cy="348615"/>
            </a:xfrm>
            <a:custGeom>
              <a:avLst/>
              <a:gdLst/>
              <a:ahLst/>
              <a:cxnLst/>
              <a:rect l="l" t="t" r="r" b="b"/>
              <a:pathLst>
                <a:path w="335280" h="348614">
                  <a:moveTo>
                    <a:pt x="167549" y="347999"/>
                  </a:moveTo>
                  <a:lnTo>
                    <a:pt x="123008" y="341784"/>
                  </a:lnTo>
                  <a:lnTo>
                    <a:pt x="82984" y="324243"/>
                  </a:lnTo>
                  <a:lnTo>
                    <a:pt x="49074" y="297036"/>
                  </a:lnTo>
                  <a:lnTo>
                    <a:pt x="22875" y="261821"/>
                  </a:lnTo>
                  <a:lnTo>
                    <a:pt x="5985" y="220256"/>
                  </a:lnTo>
                  <a:lnTo>
                    <a:pt x="0" y="173999"/>
                  </a:lnTo>
                  <a:lnTo>
                    <a:pt x="5985" y="127743"/>
                  </a:lnTo>
                  <a:lnTo>
                    <a:pt x="22875" y="86178"/>
                  </a:lnTo>
                  <a:lnTo>
                    <a:pt x="49074" y="50963"/>
                  </a:lnTo>
                  <a:lnTo>
                    <a:pt x="82984" y="23756"/>
                  </a:lnTo>
                  <a:lnTo>
                    <a:pt x="123008" y="6215"/>
                  </a:lnTo>
                  <a:lnTo>
                    <a:pt x="167549" y="0"/>
                  </a:lnTo>
                  <a:lnTo>
                    <a:pt x="200390" y="3374"/>
                  </a:lnTo>
                  <a:lnTo>
                    <a:pt x="260506" y="29234"/>
                  </a:lnTo>
                  <a:lnTo>
                    <a:pt x="306949" y="77464"/>
                  </a:lnTo>
                  <a:lnTo>
                    <a:pt x="331850" y="139895"/>
                  </a:lnTo>
                  <a:lnTo>
                    <a:pt x="335099" y="173999"/>
                  </a:lnTo>
                  <a:lnTo>
                    <a:pt x="329114" y="220256"/>
                  </a:lnTo>
                  <a:lnTo>
                    <a:pt x="312224" y="261821"/>
                  </a:lnTo>
                  <a:lnTo>
                    <a:pt x="286025" y="297036"/>
                  </a:lnTo>
                  <a:lnTo>
                    <a:pt x="252115" y="324243"/>
                  </a:lnTo>
                  <a:lnTo>
                    <a:pt x="212091" y="341784"/>
                  </a:lnTo>
                  <a:lnTo>
                    <a:pt x="167549" y="34799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48375" y="1960324"/>
              <a:ext cx="335280" cy="348615"/>
            </a:xfrm>
            <a:custGeom>
              <a:avLst/>
              <a:gdLst/>
              <a:ahLst/>
              <a:cxnLst/>
              <a:rect l="l" t="t" r="r" b="b"/>
              <a:pathLst>
                <a:path w="335280" h="348614">
                  <a:moveTo>
                    <a:pt x="0" y="173999"/>
                  </a:moveTo>
                  <a:lnTo>
                    <a:pt x="5985" y="127743"/>
                  </a:lnTo>
                  <a:lnTo>
                    <a:pt x="22875" y="86178"/>
                  </a:lnTo>
                  <a:lnTo>
                    <a:pt x="49074" y="50963"/>
                  </a:lnTo>
                  <a:lnTo>
                    <a:pt x="82984" y="23756"/>
                  </a:lnTo>
                  <a:lnTo>
                    <a:pt x="123008" y="6215"/>
                  </a:lnTo>
                  <a:lnTo>
                    <a:pt x="167549" y="0"/>
                  </a:lnTo>
                  <a:lnTo>
                    <a:pt x="231668" y="13244"/>
                  </a:lnTo>
                  <a:lnTo>
                    <a:pt x="286025" y="50963"/>
                  </a:lnTo>
                  <a:lnTo>
                    <a:pt x="322346" y="107413"/>
                  </a:lnTo>
                  <a:lnTo>
                    <a:pt x="335099" y="173999"/>
                  </a:lnTo>
                  <a:lnTo>
                    <a:pt x="329114" y="220256"/>
                  </a:lnTo>
                  <a:lnTo>
                    <a:pt x="312224" y="261821"/>
                  </a:lnTo>
                  <a:lnTo>
                    <a:pt x="286025" y="297036"/>
                  </a:lnTo>
                  <a:lnTo>
                    <a:pt x="252115" y="324243"/>
                  </a:lnTo>
                  <a:lnTo>
                    <a:pt x="212091" y="341784"/>
                  </a:lnTo>
                  <a:lnTo>
                    <a:pt x="167549" y="347999"/>
                  </a:lnTo>
                  <a:lnTo>
                    <a:pt x="123008" y="341784"/>
                  </a:lnTo>
                  <a:lnTo>
                    <a:pt x="82984" y="324243"/>
                  </a:lnTo>
                  <a:lnTo>
                    <a:pt x="49074" y="297036"/>
                  </a:lnTo>
                  <a:lnTo>
                    <a:pt x="22875" y="261821"/>
                  </a:lnTo>
                  <a:lnTo>
                    <a:pt x="5985" y="220256"/>
                  </a:lnTo>
                  <a:lnTo>
                    <a:pt x="0" y="173999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48375" y="2976399"/>
              <a:ext cx="335280" cy="348615"/>
            </a:xfrm>
            <a:custGeom>
              <a:avLst/>
              <a:gdLst/>
              <a:ahLst/>
              <a:cxnLst/>
              <a:rect l="l" t="t" r="r" b="b"/>
              <a:pathLst>
                <a:path w="335280" h="348614">
                  <a:moveTo>
                    <a:pt x="167549" y="347999"/>
                  </a:moveTo>
                  <a:lnTo>
                    <a:pt x="123008" y="341784"/>
                  </a:lnTo>
                  <a:lnTo>
                    <a:pt x="82984" y="324243"/>
                  </a:lnTo>
                  <a:lnTo>
                    <a:pt x="49074" y="297036"/>
                  </a:lnTo>
                  <a:lnTo>
                    <a:pt x="22875" y="261821"/>
                  </a:lnTo>
                  <a:lnTo>
                    <a:pt x="5985" y="220256"/>
                  </a:lnTo>
                  <a:lnTo>
                    <a:pt x="0" y="173999"/>
                  </a:lnTo>
                  <a:lnTo>
                    <a:pt x="5985" y="127743"/>
                  </a:lnTo>
                  <a:lnTo>
                    <a:pt x="22875" y="86178"/>
                  </a:lnTo>
                  <a:lnTo>
                    <a:pt x="49074" y="50963"/>
                  </a:lnTo>
                  <a:lnTo>
                    <a:pt x="82984" y="23756"/>
                  </a:lnTo>
                  <a:lnTo>
                    <a:pt x="123008" y="6215"/>
                  </a:lnTo>
                  <a:lnTo>
                    <a:pt x="167549" y="0"/>
                  </a:lnTo>
                  <a:lnTo>
                    <a:pt x="200390" y="3374"/>
                  </a:lnTo>
                  <a:lnTo>
                    <a:pt x="260506" y="29234"/>
                  </a:lnTo>
                  <a:lnTo>
                    <a:pt x="306949" y="77464"/>
                  </a:lnTo>
                  <a:lnTo>
                    <a:pt x="331850" y="139895"/>
                  </a:lnTo>
                  <a:lnTo>
                    <a:pt x="335099" y="173999"/>
                  </a:lnTo>
                  <a:lnTo>
                    <a:pt x="329114" y="220256"/>
                  </a:lnTo>
                  <a:lnTo>
                    <a:pt x="312224" y="261821"/>
                  </a:lnTo>
                  <a:lnTo>
                    <a:pt x="286025" y="297036"/>
                  </a:lnTo>
                  <a:lnTo>
                    <a:pt x="252115" y="324243"/>
                  </a:lnTo>
                  <a:lnTo>
                    <a:pt x="212091" y="341784"/>
                  </a:lnTo>
                  <a:lnTo>
                    <a:pt x="167549" y="34799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48375" y="2976399"/>
              <a:ext cx="335280" cy="348615"/>
            </a:xfrm>
            <a:custGeom>
              <a:avLst/>
              <a:gdLst/>
              <a:ahLst/>
              <a:cxnLst/>
              <a:rect l="l" t="t" r="r" b="b"/>
              <a:pathLst>
                <a:path w="335280" h="348614">
                  <a:moveTo>
                    <a:pt x="0" y="173999"/>
                  </a:moveTo>
                  <a:lnTo>
                    <a:pt x="5985" y="127743"/>
                  </a:lnTo>
                  <a:lnTo>
                    <a:pt x="22875" y="86178"/>
                  </a:lnTo>
                  <a:lnTo>
                    <a:pt x="49074" y="50963"/>
                  </a:lnTo>
                  <a:lnTo>
                    <a:pt x="82984" y="23756"/>
                  </a:lnTo>
                  <a:lnTo>
                    <a:pt x="123008" y="6215"/>
                  </a:lnTo>
                  <a:lnTo>
                    <a:pt x="167549" y="0"/>
                  </a:lnTo>
                  <a:lnTo>
                    <a:pt x="231668" y="13244"/>
                  </a:lnTo>
                  <a:lnTo>
                    <a:pt x="286025" y="50963"/>
                  </a:lnTo>
                  <a:lnTo>
                    <a:pt x="322346" y="107413"/>
                  </a:lnTo>
                  <a:lnTo>
                    <a:pt x="335099" y="173999"/>
                  </a:lnTo>
                  <a:lnTo>
                    <a:pt x="329114" y="220256"/>
                  </a:lnTo>
                  <a:lnTo>
                    <a:pt x="312224" y="261821"/>
                  </a:lnTo>
                  <a:lnTo>
                    <a:pt x="286025" y="297036"/>
                  </a:lnTo>
                  <a:lnTo>
                    <a:pt x="252115" y="324243"/>
                  </a:lnTo>
                  <a:lnTo>
                    <a:pt x="212091" y="341784"/>
                  </a:lnTo>
                  <a:lnTo>
                    <a:pt x="167549" y="347999"/>
                  </a:lnTo>
                  <a:lnTo>
                    <a:pt x="123008" y="341784"/>
                  </a:lnTo>
                  <a:lnTo>
                    <a:pt x="82984" y="324243"/>
                  </a:lnTo>
                  <a:lnTo>
                    <a:pt x="49074" y="297036"/>
                  </a:lnTo>
                  <a:lnTo>
                    <a:pt x="22875" y="261821"/>
                  </a:lnTo>
                  <a:lnTo>
                    <a:pt x="5985" y="220256"/>
                  </a:lnTo>
                  <a:lnTo>
                    <a:pt x="0" y="173999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48375" y="3992499"/>
              <a:ext cx="335280" cy="348615"/>
            </a:xfrm>
            <a:custGeom>
              <a:avLst/>
              <a:gdLst/>
              <a:ahLst/>
              <a:cxnLst/>
              <a:rect l="l" t="t" r="r" b="b"/>
              <a:pathLst>
                <a:path w="335280" h="348614">
                  <a:moveTo>
                    <a:pt x="167549" y="347999"/>
                  </a:moveTo>
                  <a:lnTo>
                    <a:pt x="123008" y="341784"/>
                  </a:lnTo>
                  <a:lnTo>
                    <a:pt x="82984" y="324243"/>
                  </a:lnTo>
                  <a:lnTo>
                    <a:pt x="49074" y="297036"/>
                  </a:lnTo>
                  <a:lnTo>
                    <a:pt x="22875" y="261821"/>
                  </a:lnTo>
                  <a:lnTo>
                    <a:pt x="5985" y="220256"/>
                  </a:lnTo>
                  <a:lnTo>
                    <a:pt x="0" y="173999"/>
                  </a:lnTo>
                  <a:lnTo>
                    <a:pt x="5985" y="127743"/>
                  </a:lnTo>
                  <a:lnTo>
                    <a:pt x="22875" y="86178"/>
                  </a:lnTo>
                  <a:lnTo>
                    <a:pt x="49074" y="50963"/>
                  </a:lnTo>
                  <a:lnTo>
                    <a:pt x="82984" y="23756"/>
                  </a:lnTo>
                  <a:lnTo>
                    <a:pt x="123008" y="6215"/>
                  </a:lnTo>
                  <a:lnTo>
                    <a:pt x="167549" y="0"/>
                  </a:lnTo>
                  <a:lnTo>
                    <a:pt x="200390" y="3374"/>
                  </a:lnTo>
                  <a:lnTo>
                    <a:pt x="260506" y="29233"/>
                  </a:lnTo>
                  <a:lnTo>
                    <a:pt x="306949" y="77464"/>
                  </a:lnTo>
                  <a:lnTo>
                    <a:pt x="331850" y="139895"/>
                  </a:lnTo>
                  <a:lnTo>
                    <a:pt x="335099" y="173999"/>
                  </a:lnTo>
                  <a:lnTo>
                    <a:pt x="329114" y="220256"/>
                  </a:lnTo>
                  <a:lnTo>
                    <a:pt x="312224" y="261821"/>
                  </a:lnTo>
                  <a:lnTo>
                    <a:pt x="286025" y="297036"/>
                  </a:lnTo>
                  <a:lnTo>
                    <a:pt x="252115" y="324243"/>
                  </a:lnTo>
                  <a:lnTo>
                    <a:pt x="212091" y="341784"/>
                  </a:lnTo>
                  <a:lnTo>
                    <a:pt x="167549" y="34799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48375" y="3992499"/>
              <a:ext cx="335280" cy="348615"/>
            </a:xfrm>
            <a:custGeom>
              <a:avLst/>
              <a:gdLst/>
              <a:ahLst/>
              <a:cxnLst/>
              <a:rect l="l" t="t" r="r" b="b"/>
              <a:pathLst>
                <a:path w="335280" h="348614">
                  <a:moveTo>
                    <a:pt x="0" y="173999"/>
                  </a:moveTo>
                  <a:lnTo>
                    <a:pt x="5985" y="127743"/>
                  </a:lnTo>
                  <a:lnTo>
                    <a:pt x="22875" y="86178"/>
                  </a:lnTo>
                  <a:lnTo>
                    <a:pt x="49074" y="50963"/>
                  </a:lnTo>
                  <a:lnTo>
                    <a:pt x="82984" y="23756"/>
                  </a:lnTo>
                  <a:lnTo>
                    <a:pt x="123008" y="6215"/>
                  </a:lnTo>
                  <a:lnTo>
                    <a:pt x="167549" y="0"/>
                  </a:lnTo>
                  <a:lnTo>
                    <a:pt x="231668" y="13244"/>
                  </a:lnTo>
                  <a:lnTo>
                    <a:pt x="286025" y="50963"/>
                  </a:lnTo>
                  <a:lnTo>
                    <a:pt x="322346" y="107413"/>
                  </a:lnTo>
                  <a:lnTo>
                    <a:pt x="335099" y="173999"/>
                  </a:lnTo>
                  <a:lnTo>
                    <a:pt x="329114" y="220256"/>
                  </a:lnTo>
                  <a:lnTo>
                    <a:pt x="312224" y="261821"/>
                  </a:lnTo>
                  <a:lnTo>
                    <a:pt x="286025" y="297036"/>
                  </a:lnTo>
                  <a:lnTo>
                    <a:pt x="252115" y="324243"/>
                  </a:lnTo>
                  <a:lnTo>
                    <a:pt x="212091" y="341784"/>
                  </a:lnTo>
                  <a:lnTo>
                    <a:pt x="167549" y="347999"/>
                  </a:lnTo>
                  <a:lnTo>
                    <a:pt x="123008" y="341784"/>
                  </a:lnTo>
                  <a:lnTo>
                    <a:pt x="82984" y="324243"/>
                  </a:lnTo>
                  <a:lnTo>
                    <a:pt x="49074" y="297036"/>
                  </a:lnTo>
                  <a:lnTo>
                    <a:pt x="22875" y="261821"/>
                  </a:lnTo>
                  <a:lnTo>
                    <a:pt x="5985" y="220256"/>
                  </a:lnTo>
                  <a:lnTo>
                    <a:pt x="0" y="173999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858825" y="1960324"/>
              <a:ext cx="335280" cy="348615"/>
            </a:xfrm>
            <a:custGeom>
              <a:avLst/>
              <a:gdLst/>
              <a:ahLst/>
              <a:cxnLst/>
              <a:rect l="l" t="t" r="r" b="b"/>
              <a:pathLst>
                <a:path w="335279" h="348614">
                  <a:moveTo>
                    <a:pt x="167549" y="347999"/>
                  </a:moveTo>
                  <a:lnTo>
                    <a:pt x="123008" y="341784"/>
                  </a:lnTo>
                  <a:lnTo>
                    <a:pt x="82984" y="324243"/>
                  </a:lnTo>
                  <a:lnTo>
                    <a:pt x="49074" y="297036"/>
                  </a:lnTo>
                  <a:lnTo>
                    <a:pt x="22875" y="261821"/>
                  </a:lnTo>
                  <a:lnTo>
                    <a:pt x="5985" y="220256"/>
                  </a:lnTo>
                  <a:lnTo>
                    <a:pt x="0" y="173999"/>
                  </a:lnTo>
                  <a:lnTo>
                    <a:pt x="5985" y="127743"/>
                  </a:lnTo>
                  <a:lnTo>
                    <a:pt x="22875" y="86178"/>
                  </a:lnTo>
                  <a:lnTo>
                    <a:pt x="49074" y="50963"/>
                  </a:lnTo>
                  <a:lnTo>
                    <a:pt x="82984" y="23756"/>
                  </a:lnTo>
                  <a:lnTo>
                    <a:pt x="123008" y="6215"/>
                  </a:lnTo>
                  <a:lnTo>
                    <a:pt x="167549" y="0"/>
                  </a:lnTo>
                  <a:lnTo>
                    <a:pt x="200390" y="3374"/>
                  </a:lnTo>
                  <a:lnTo>
                    <a:pt x="260506" y="29234"/>
                  </a:lnTo>
                  <a:lnTo>
                    <a:pt x="306949" y="77464"/>
                  </a:lnTo>
                  <a:lnTo>
                    <a:pt x="331850" y="139895"/>
                  </a:lnTo>
                  <a:lnTo>
                    <a:pt x="335099" y="173999"/>
                  </a:lnTo>
                  <a:lnTo>
                    <a:pt x="329114" y="220256"/>
                  </a:lnTo>
                  <a:lnTo>
                    <a:pt x="312224" y="261821"/>
                  </a:lnTo>
                  <a:lnTo>
                    <a:pt x="286025" y="297036"/>
                  </a:lnTo>
                  <a:lnTo>
                    <a:pt x="252115" y="324243"/>
                  </a:lnTo>
                  <a:lnTo>
                    <a:pt x="212091" y="341784"/>
                  </a:lnTo>
                  <a:lnTo>
                    <a:pt x="167549" y="34799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858825" y="1960324"/>
              <a:ext cx="335280" cy="348615"/>
            </a:xfrm>
            <a:custGeom>
              <a:avLst/>
              <a:gdLst/>
              <a:ahLst/>
              <a:cxnLst/>
              <a:rect l="l" t="t" r="r" b="b"/>
              <a:pathLst>
                <a:path w="335279" h="348614">
                  <a:moveTo>
                    <a:pt x="0" y="173999"/>
                  </a:moveTo>
                  <a:lnTo>
                    <a:pt x="5985" y="127743"/>
                  </a:lnTo>
                  <a:lnTo>
                    <a:pt x="22875" y="86178"/>
                  </a:lnTo>
                  <a:lnTo>
                    <a:pt x="49074" y="50963"/>
                  </a:lnTo>
                  <a:lnTo>
                    <a:pt x="82984" y="23756"/>
                  </a:lnTo>
                  <a:lnTo>
                    <a:pt x="123008" y="6215"/>
                  </a:lnTo>
                  <a:lnTo>
                    <a:pt x="167549" y="0"/>
                  </a:lnTo>
                  <a:lnTo>
                    <a:pt x="231668" y="13244"/>
                  </a:lnTo>
                  <a:lnTo>
                    <a:pt x="286025" y="50963"/>
                  </a:lnTo>
                  <a:lnTo>
                    <a:pt x="322346" y="107413"/>
                  </a:lnTo>
                  <a:lnTo>
                    <a:pt x="335099" y="173999"/>
                  </a:lnTo>
                  <a:lnTo>
                    <a:pt x="329114" y="220256"/>
                  </a:lnTo>
                  <a:lnTo>
                    <a:pt x="312224" y="261821"/>
                  </a:lnTo>
                  <a:lnTo>
                    <a:pt x="286025" y="297036"/>
                  </a:lnTo>
                  <a:lnTo>
                    <a:pt x="252115" y="324243"/>
                  </a:lnTo>
                  <a:lnTo>
                    <a:pt x="212091" y="341784"/>
                  </a:lnTo>
                  <a:lnTo>
                    <a:pt x="167549" y="347999"/>
                  </a:lnTo>
                  <a:lnTo>
                    <a:pt x="123008" y="341784"/>
                  </a:lnTo>
                  <a:lnTo>
                    <a:pt x="82984" y="324243"/>
                  </a:lnTo>
                  <a:lnTo>
                    <a:pt x="49074" y="297036"/>
                  </a:lnTo>
                  <a:lnTo>
                    <a:pt x="22875" y="261821"/>
                  </a:lnTo>
                  <a:lnTo>
                    <a:pt x="5985" y="220256"/>
                  </a:lnTo>
                  <a:lnTo>
                    <a:pt x="0" y="173999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858825" y="2976399"/>
              <a:ext cx="335280" cy="348615"/>
            </a:xfrm>
            <a:custGeom>
              <a:avLst/>
              <a:gdLst/>
              <a:ahLst/>
              <a:cxnLst/>
              <a:rect l="l" t="t" r="r" b="b"/>
              <a:pathLst>
                <a:path w="335279" h="348614">
                  <a:moveTo>
                    <a:pt x="167549" y="347999"/>
                  </a:moveTo>
                  <a:lnTo>
                    <a:pt x="123008" y="341784"/>
                  </a:lnTo>
                  <a:lnTo>
                    <a:pt x="82984" y="324243"/>
                  </a:lnTo>
                  <a:lnTo>
                    <a:pt x="49074" y="297036"/>
                  </a:lnTo>
                  <a:lnTo>
                    <a:pt x="22875" y="261821"/>
                  </a:lnTo>
                  <a:lnTo>
                    <a:pt x="5985" y="220256"/>
                  </a:lnTo>
                  <a:lnTo>
                    <a:pt x="0" y="173999"/>
                  </a:lnTo>
                  <a:lnTo>
                    <a:pt x="5985" y="127743"/>
                  </a:lnTo>
                  <a:lnTo>
                    <a:pt x="22875" y="86178"/>
                  </a:lnTo>
                  <a:lnTo>
                    <a:pt x="49074" y="50963"/>
                  </a:lnTo>
                  <a:lnTo>
                    <a:pt x="82984" y="23756"/>
                  </a:lnTo>
                  <a:lnTo>
                    <a:pt x="123008" y="6215"/>
                  </a:lnTo>
                  <a:lnTo>
                    <a:pt x="167549" y="0"/>
                  </a:lnTo>
                  <a:lnTo>
                    <a:pt x="200390" y="3374"/>
                  </a:lnTo>
                  <a:lnTo>
                    <a:pt x="260506" y="29234"/>
                  </a:lnTo>
                  <a:lnTo>
                    <a:pt x="306949" y="77464"/>
                  </a:lnTo>
                  <a:lnTo>
                    <a:pt x="331850" y="139895"/>
                  </a:lnTo>
                  <a:lnTo>
                    <a:pt x="335099" y="173999"/>
                  </a:lnTo>
                  <a:lnTo>
                    <a:pt x="329114" y="220256"/>
                  </a:lnTo>
                  <a:lnTo>
                    <a:pt x="312224" y="261821"/>
                  </a:lnTo>
                  <a:lnTo>
                    <a:pt x="286025" y="297036"/>
                  </a:lnTo>
                  <a:lnTo>
                    <a:pt x="252115" y="324243"/>
                  </a:lnTo>
                  <a:lnTo>
                    <a:pt x="212091" y="341784"/>
                  </a:lnTo>
                  <a:lnTo>
                    <a:pt x="167549" y="34799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858825" y="2976399"/>
              <a:ext cx="335280" cy="348615"/>
            </a:xfrm>
            <a:custGeom>
              <a:avLst/>
              <a:gdLst/>
              <a:ahLst/>
              <a:cxnLst/>
              <a:rect l="l" t="t" r="r" b="b"/>
              <a:pathLst>
                <a:path w="335279" h="348614">
                  <a:moveTo>
                    <a:pt x="0" y="173999"/>
                  </a:moveTo>
                  <a:lnTo>
                    <a:pt x="5985" y="127743"/>
                  </a:lnTo>
                  <a:lnTo>
                    <a:pt x="22875" y="86178"/>
                  </a:lnTo>
                  <a:lnTo>
                    <a:pt x="49074" y="50963"/>
                  </a:lnTo>
                  <a:lnTo>
                    <a:pt x="82984" y="23756"/>
                  </a:lnTo>
                  <a:lnTo>
                    <a:pt x="123008" y="6215"/>
                  </a:lnTo>
                  <a:lnTo>
                    <a:pt x="167549" y="0"/>
                  </a:lnTo>
                  <a:lnTo>
                    <a:pt x="231668" y="13244"/>
                  </a:lnTo>
                  <a:lnTo>
                    <a:pt x="286025" y="50963"/>
                  </a:lnTo>
                  <a:lnTo>
                    <a:pt x="322346" y="107413"/>
                  </a:lnTo>
                  <a:lnTo>
                    <a:pt x="335099" y="173999"/>
                  </a:lnTo>
                  <a:lnTo>
                    <a:pt x="329114" y="220256"/>
                  </a:lnTo>
                  <a:lnTo>
                    <a:pt x="312224" y="261821"/>
                  </a:lnTo>
                  <a:lnTo>
                    <a:pt x="286025" y="297036"/>
                  </a:lnTo>
                  <a:lnTo>
                    <a:pt x="252115" y="324243"/>
                  </a:lnTo>
                  <a:lnTo>
                    <a:pt x="212091" y="341784"/>
                  </a:lnTo>
                  <a:lnTo>
                    <a:pt x="167549" y="347999"/>
                  </a:lnTo>
                  <a:lnTo>
                    <a:pt x="123008" y="341784"/>
                  </a:lnTo>
                  <a:lnTo>
                    <a:pt x="82984" y="324243"/>
                  </a:lnTo>
                  <a:lnTo>
                    <a:pt x="49074" y="297036"/>
                  </a:lnTo>
                  <a:lnTo>
                    <a:pt x="22875" y="261821"/>
                  </a:lnTo>
                  <a:lnTo>
                    <a:pt x="5985" y="220256"/>
                  </a:lnTo>
                  <a:lnTo>
                    <a:pt x="0" y="173999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858825" y="3992474"/>
              <a:ext cx="335280" cy="348615"/>
            </a:xfrm>
            <a:custGeom>
              <a:avLst/>
              <a:gdLst/>
              <a:ahLst/>
              <a:cxnLst/>
              <a:rect l="l" t="t" r="r" b="b"/>
              <a:pathLst>
                <a:path w="335279" h="348614">
                  <a:moveTo>
                    <a:pt x="167549" y="347999"/>
                  </a:moveTo>
                  <a:lnTo>
                    <a:pt x="123008" y="341784"/>
                  </a:lnTo>
                  <a:lnTo>
                    <a:pt x="82984" y="324243"/>
                  </a:lnTo>
                  <a:lnTo>
                    <a:pt x="49074" y="297036"/>
                  </a:lnTo>
                  <a:lnTo>
                    <a:pt x="22875" y="261821"/>
                  </a:lnTo>
                  <a:lnTo>
                    <a:pt x="5985" y="220256"/>
                  </a:lnTo>
                  <a:lnTo>
                    <a:pt x="0" y="173999"/>
                  </a:lnTo>
                  <a:lnTo>
                    <a:pt x="5985" y="127743"/>
                  </a:lnTo>
                  <a:lnTo>
                    <a:pt x="22875" y="86178"/>
                  </a:lnTo>
                  <a:lnTo>
                    <a:pt x="49074" y="50963"/>
                  </a:lnTo>
                  <a:lnTo>
                    <a:pt x="82984" y="23756"/>
                  </a:lnTo>
                  <a:lnTo>
                    <a:pt x="123008" y="6215"/>
                  </a:lnTo>
                  <a:lnTo>
                    <a:pt x="167549" y="0"/>
                  </a:lnTo>
                  <a:lnTo>
                    <a:pt x="200390" y="3374"/>
                  </a:lnTo>
                  <a:lnTo>
                    <a:pt x="260506" y="29233"/>
                  </a:lnTo>
                  <a:lnTo>
                    <a:pt x="306949" y="77464"/>
                  </a:lnTo>
                  <a:lnTo>
                    <a:pt x="331850" y="139895"/>
                  </a:lnTo>
                  <a:lnTo>
                    <a:pt x="335099" y="173999"/>
                  </a:lnTo>
                  <a:lnTo>
                    <a:pt x="329114" y="220256"/>
                  </a:lnTo>
                  <a:lnTo>
                    <a:pt x="312224" y="261821"/>
                  </a:lnTo>
                  <a:lnTo>
                    <a:pt x="286025" y="297036"/>
                  </a:lnTo>
                  <a:lnTo>
                    <a:pt x="252115" y="324243"/>
                  </a:lnTo>
                  <a:lnTo>
                    <a:pt x="212091" y="341784"/>
                  </a:lnTo>
                  <a:lnTo>
                    <a:pt x="167549" y="34799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858825" y="3992474"/>
              <a:ext cx="335280" cy="348615"/>
            </a:xfrm>
            <a:custGeom>
              <a:avLst/>
              <a:gdLst/>
              <a:ahLst/>
              <a:cxnLst/>
              <a:rect l="l" t="t" r="r" b="b"/>
              <a:pathLst>
                <a:path w="335279" h="348614">
                  <a:moveTo>
                    <a:pt x="0" y="173999"/>
                  </a:moveTo>
                  <a:lnTo>
                    <a:pt x="5985" y="127743"/>
                  </a:lnTo>
                  <a:lnTo>
                    <a:pt x="22875" y="86178"/>
                  </a:lnTo>
                  <a:lnTo>
                    <a:pt x="49074" y="50963"/>
                  </a:lnTo>
                  <a:lnTo>
                    <a:pt x="82984" y="23756"/>
                  </a:lnTo>
                  <a:lnTo>
                    <a:pt x="123008" y="6215"/>
                  </a:lnTo>
                  <a:lnTo>
                    <a:pt x="167549" y="0"/>
                  </a:lnTo>
                  <a:lnTo>
                    <a:pt x="231668" y="13244"/>
                  </a:lnTo>
                  <a:lnTo>
                    <a:pt x="286025" y="50963"/>
                  </a:lnTo>
                  <a:lnTo>
                    <a:pt x="322346" y="107413"/>
                  </a:lnTo>
                  <a:lnTo>
                    <a:pt x="335099" y="173999"/>
                  </a:lnTo>
                  <a:lnTo>
                    <a:pt x="329114" y="220256"/>
                  </a:lnTo>
                  <a:lnTo>
                    <a:pt x="312224" y="261821"/>
                  </a:lnTo>
                  <a:lnTo>
                    <a:pt x="286025" y="297036"/>
                  </a:lnTo>
                  <a:lnTo>
                    <a:pt x="252115" y="324243"/>
                  </a:lnTo>
                  <a:lnTo>
                    <a:pt x="212091" y="341784"/>
                  </a:lnTo>
                  <a:lnTo>
                    <a:pt x="167549" y="347999"/>
                  </a:lnTo>
                  <a:lnTo>
                    <a:pt x="123008" y="341784"/>
                  </a:lnTo>
                  <a:lnTo>
                    <a:pt x="82984" y="324243"/>
                  </a:lnTo>
                  <a:lnTo>
                    <a:pt x="49074" y="297036"/>
                  </a:lnTo>
                  <a:lnTo>
                    <a:pt x="22875" y="261821"/>
                  </a:lnTo>
                  <a:lnTo>
                    <a:pt x="5985" y="220256"/>
                  </a:lnTo>
                  <a:lnTo>
                    <a:pt x="0" y="173999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421400" y="1974013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1400" y="3016225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1400" y="4032288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31849" y="2000137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31849" y="3016212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5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931849" y="4032288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6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45" name="object 4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72472" y="2095299"/>
            <a:ext cx="1620951" cy="2672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461708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 dirty="0">
                <a:latin typeface="Calibri" panose="020F0502020204030204" charset="0"/>
                <a:cs typeface="Calibri" panose="020F0502020204030204" charset="0"/>
              </a:rPr>
              <a:t>Exploratory</a:t>
            </a:r>
            <a:r>
              <a:rPr sz="3200" spc="-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40" dirty="0">
                <a:latin typeface="Calibri" panose="020F0502020204030204" charset="0"/>
                <a:cs typeface="Calibri" panose="020F0502020204030204" charset="0"/>
              </a:rPr>
              <a:t>Data</a:t>
            </a:r>
            <a:r>
              <a:rPr sz="3200" spc="-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35" dirty="0">
                <a:latin typeface="Calibri" panose="020F0502020204030204" charset="0"/>
                <a:cs typeface="Calibri" panose="020F0502020204030204" charset="0"/>
              </a:rPr>
              <a:t>Analysis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09712" y="1848305"/>
            <a:ext cx="3255010" cy="291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+mj-lt"/>
                <a:cs typeface="+mj-lt"/>
              </a:rPr>
              <a:t>Observations:</a:t>
            </a:r>
            <a:endParaRPr sz="1800">
              <a:latin typeface="+mj-lt"/>
              <a:cs typeface="+mj-lt"/>
            </a:endParaRPr>
          </a:p>
          <a:p>
            <a:pPr marL="356235" marR="6350" indent="-344170" algn="just">
              <a:lnSpc>
                <a:spcPct val="130000"/>
              </a:lnSpc>
              <a:spcBef>
                <a:spcPts val="1725"/>
              </a:spcBef>
              <a:buFont typeface="Arial MT"/>
              <a:buChar char="●"/>
              <a:tabLst>
                <a:tab pos="356870" algn="l"/>
              </a:tabLst>
            </a:pPr>
            <a:r>
              <a:rPr sz="1500" spc="-10" dirty="0">
                <a:latin typeface="+mj-lt"/>
                <a:cs typeface="+mj-lt"/>
              </a:rPr>
              <a:t>More </a:t>
            </a:r>
            <a:r>
              <a:rPr sz="1500" spc="-15" dirty="0">
                <a:latin typeface="+mj-lt"/>
                <a:cs typeface="+mj-lt"/>
              </a:rPr>
              <a:t>no. </a:t>
            </a:r>
            <a:r>
              <a:rPr sz="1500" spc="10" dirty="0">
                <a:latin typeface="+mj-lt"/>
                <a:cs typeface="+mj-lt"/>
              </a:rPr>
              <a:t>of </a:t>
            </a:r>
            <a:r>
              <a:rPr sz="1500" spc="-20" dirty="0">
                <a:latin typeface="+mj-lt"/>
                <a:cs typeface="+mj-lt"/>
              </a:rPr>
              <a:t>students </a:t>
            </a:r>
            <a:r>
              <a:rPr sz="1500" spc="-25" dirty="0">
                <a:latin typeface="+mj-lt"/>
                <a:cs typeface="+mj-lt"/>
              </a:rPr>
              <a:t>have </a:t>
            </a:r>
            <a:r>
              <a:rPr sz="1500" spc="-15" dirty="0">
                <a:latin typeface="+mj-lt"/>
                <a:cs typeface="+mj-lt"/>
              </a:rPr>
              <a:t>chosen </a:t>
            </a:r>
            <a:r>
              <a:rPr sz="1500" spc="-360" dirty="0">
                <a:latin typeface="+mj-lt"/>
                <a:cs typeface="+mj-lt"/>
              </a:rPr>
              <a:t> </a:t>
            </a:r>
            <a:r>
              <a:rPr sz="1500" spc="-25" dirty="0">
                <a:latin typeface="+mj-lt"/>
                <a:cs typeface="+mj-lt"/>
              </a:rPr>
              <a:t>hardcopy in </a:t>
            </a:r>
            <a:r>
              <a:rPr sz="1500" spc="-15" dirty="0">
                <a:latin typeface="+mj-lt"/>
                <a:cs typeface="+mj-lt"/>
              </a:rPr>
              <a:t>the </a:t>
            </a:r>
            <a:r>
              <a:rPr sz="1500" spc="-20" dirty="0">
                <a:latin typeface="+mj-lt"/>
                <a:cs typeface="+mj-lt"/>
              </a:rPr>
              <a:t>subject </a:t>
            </a:r>
            <a:r>
              <a:rPr sz="1500" b="1" spc="-5" dirty="0">
                <a:latin typeface="+mj-lt"/>
                <a:cs typeface="+mj-lt"/>
              </a:rPr>
              <a:t>Inferential </a:t>
            </a:r>
            <a:r>
              <a:rPr sz="1500" b="1" spc="-360" dirty="0">
                <a:latin typeface="+mj-lt"/>
                <a:cs typeface="+mj-lt"/>
              </a:rPr>
              <a:t> </a:t>
            </a:r>
            <a:r>
              <a:rPr sz="1500" b="1" spc="-10" dirty="0">
                <a:latin typeface="+mj-lt"/>
                <a:cs typeface="+mj-lt"/>
              </a:rPr>
              <a:t>Statistics </a:t>
            </a:r>
            <a:r>
              <a:rPr sz="1500" b="1" spc="-5" dirty="0">
                <a:latin typeface="+mj-lt"/>
                <a:cs typeface="+mj-lt"/>
              </a:rPr>
              <a:t>(IFS)</a:t>
            </a:r>
            <a:r>
              <a:rPr sz="1500" spc="-5" dirty="0">
                <a:latin typeface="+mj-lt"/>
                <a:cs typeface="+mj-lt"/>
              </a:rPr>
              <a:t>.</a:t>
            </a:r>
            <a:endParaRPr sz="1500">
              <a:latin typeface="+mj-lt"/>
              <a:cs typeface="+mj-lt"/>
            </a:endParaRPr>
          </a:p>
          <a:p>
            <a:pPr marL="356235" marR="5080" indent="-344170">
              <a:lnSpc>
                <a:spcPct val="130000"/>
              </a:lnSpc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sz="1500" spc="-15" dirty="0">
                <a:latin typeface="+mj-lt"/>
                <a:cs typeface="+mj-lt"/>
              </a:rPr>
              <a:t>There</a:t>
            </a:r>
            <a:r>
              <a:rPr sz="1500" spc="-10" dirty="0">
                <a:latin typeface="+mj-lt"/>
                <a:cs typeface="+mj-lt"/>
              </a:rPr>
              <a:t> </a:t>
            </a:r>
            <a:r>
              <a:rPr sz="1500" spc="-15" dirty="0">
                <a:latin typeface="+mj-lt"/>
                <a:cs typeface="+mj-lt"/>
              </a:rPr>
              <a:t>is</a:t>
            </a:r>
            <a:r>
              <a:rPr sz="1500" spc="-10" dirty="0">
                <a:latin typeface="+mj-lt"/>
                <a:cs typeface="+mj-lt"/>
              </a:rPr>
              <a:t> a</a:t>
            </a:r>
            <a:r>
              <a:rPr sz="1500" spc="-15" dirty="0">
                <a:latin typeface="+mj-lt"/>
                <a:cs typeface="+mj-lt"/>
              </a:rPr>
              <a:t> </a:t>
            </a:r>
            <a:r>
              <a:rPr sz="1500" spc="-20" dirty="0">
                <a:latin typeface="+mj-lt"/>
                <a:cs typeface="+mj-lt"/>
              </a:rPr>
              <a:t>sharp</a:t>
            </a:r>
            <a:r>
              <a:rPr sz="1500" spc="-10" dirty="0">
                <a:latin typeface="+mj-lt"/>
                <a:cs typeface="+mj-lt"/>
              </a:rPr>
              <a:t> </a:t>
            </a:r>
            <a:r>
              <a:rPr sz="1500" spc="-20" dirty="0">
                <a:latin typeface="+mj-lt"/>
                <a:cs typeface="+mj-lt"/>
              </a:rPr>
              <a:t>similarity</a:t>
            </a:r>
            <a:r>
              <a:rPr sz="1500" spc="-10" dirty="0">
                <a:latin typeface="+mj-lt"/>
                <a:cs typeface="+mj-lt"/>
              </a:rPr>
              <a:t> </a:t>
            </a:r>
            <a:r>
              <a:rPr sz="1500" spc="-25" dirty="0">
                <a:latin typeface="+mj-lt"/>
                <a:cs typeface="+mj-lt"/>
              </a:rPr>
              <a:t>in</a:t>
            </a:r>
            <a:r>
              <a:rPr sz="1500" spc="-10" dirty="0">
                <a:latin typeface="+mj-lt"/>
                <a:cs typeface="+mj-lt"/>
              </a:rPr>
              <a:t> </a:t>
            </a:r>
            <a:r>
              <a:rPr sz="1500" spc="-20" dirty="0">
                <a:latin typeface="+mj-lt"/>
                <a:cs typeface="+mj-lt"/>
              </a:rPr>
              <a:t>the </a:t>
            </a:r>
            <a:r>
              <a:rPr sz="1500" spc="-15" dirty="0">
                <a:latin typeface="+mj-lt"/>
                <a:cs typeface="+mj-lt"/>
              </a:rPr>
              <a:t> </a:t>
            </a:r>
            <a:r>
              <a:rPr sz="1500" spc="-20" dirty="0">
                <a:latin typeface="+mj-lt"/>
                <a:cs typeface="+mj-lt"/>
              </a:rPr>
              <a:t>subjects </a:t>
            </a:r>
            <a:r>
              <a:rPr sz="1500" spc="10" dirty="0">
                <a:latin typeface="+mj-lt"/>
                <a:cs typeface="+mj-lt"/>
              </a:rPr>
              <a:t>of </a:t>
            </a:r>
            <a:r>
              <a:rPr sz="1500" b="1" dirty="0">
                <a:latin typeface="+mj-lt"/>
                <a:cs typeface="+mj-lt"/>
              </a:rPr>
              <a:t>Department Elective 1 </a:t>
            </a:r>
            <a:r>
              <a:rPr sz="1500" b="1" spc="-360" dirty="0">
                <a:latin typeface="+mj-lt"/>
                <a:cs typeface="+mj-lt"/>
              </a:rPr>
              <a:t> </a:t>
            </a:r>
            <a:r>
              <a:rPr sz="1500" b="1" spc="-20" dirty="0">
                <a:latin typeface="+mj-lt"/>
                <a:cs typeface="+mj-lt"/>
              </a:rPr>
              <a:t>(DE-3) </a:t>
            </a:r>
            <a:r>
              <a:rPr sz="1500" spc="-20" dirty="0">
                <a:latin typeface="+mj-lt"/>
                <a:cs typeface="+mj-lt"/>
              </a:rPr>
              <a:t>and </a:t>
            </a:r>
            <a:r>
              <a:rPr sz="1500" b="1" dirty="0">
                <a:latin typeface="+mj-lt"/>
                <a:cs typeface="+mj-lt"/>
              </a:rPr>
              <a:t>Open Elective 1 </a:t>
            </a:r>
            <a:r>
              <a:rPr sz="1500" b="1" spc="-15" dirty="0">
                <a:latin typeface="+mj-lt"/>
                <a:cs typeface="+mj-lt"/>
              </a:rPr>
              <a:t>(OE-1) </a:t>
            </a:r>
            <a:r>
              <a:rPr sz="1500" b="1" spc="-360" dirty="0">
                <a:latin typeface="+mj-lt"/>
                <a:cs typeface="+mj-lt"/>
              </a:rPr>
              <a:t> </a:t>
            </a:r>
            <a:r>
              <a:rPr sz="1500" spc="-15" dirty="0">
                <a:latin typeface="+mj-lt"/>
                <a:cs typeface="+mj-lt"/>
              </a:rPr>
              <a:t>as </a:t>
            </a:r>
            <a:r>
              <a:rPr sz="1500" spc="-20" dirty="0">
                <a:latin typeface="+mj-lt"/>
                <a:cs typeface="+mj-lt"/>
              </a:rPr>
              <a:t>both</a:t>
            </a:r>
            <a:r>
              <a:rPr sz="1500" spc="-5" dirty="0">
                <a:latin typeface="+mj-lt"/>
                <a:cs typeface="+mj-lt"/>
              </a:rPr>
              <a:t> </a:t>
            </a:r>
            <a:r>
              <a:rPr sz="1500" spc="-15" dirty="0">
                <a:latin typeface="+mj-lt"/>
                <a:cs typeface="+mj-lt"/>
              </a:rPr>
              <a:t>these</a:t>
            </a:r>
            <a:r>
              <a:rPr sz="1500" spc="-10" dirty="0">
                <a:latin typeface="+mj-lt"/>
                <a:cs typeface="+mj-lt"/>
              </a:rPr>
              <a:t> </a:t>
            </a:r>
            <a:r>
              <a:rPr sz="1500" spc="-20" dirty="0">
                <a:latin typeface="+mj-lt"/>
                <a:cs typeface="+mj-lt"/>
              </a:rPr>
              <a:t>subjects</a:t>
            </a:r>
            <a:r>
              <a:rPr sz="1500" spc="-5" dirty="0">
                <a:latin typeface="+mj-lt"/>
                <a:cs typeface="+mj-lt"/>
              </a:rPr>
              <a:t> </a:t>
            </a:r>
            <a:r>
              <a:rPr sz="1500" spc="-15" dirty="0">
                <a:latin typeface="+mj-lt"/>
                <a:cs typeface="+mj-lt"/>
              </a:rPr>
              <a:t>show</a:t>
            </a:r>
            <a:r>
              <a:rPr sz="1500" spc="-5" dirty="0">
                <a:latin typeface="+mj-lt"/>
                <a:cs typeface="+mj-lt"/>
              </a:rPr>
              <a:t> </a:t>
            </a:r>
            <a:r>
              <a:rPr sz="1500" spc="-25" dirty="0">
                <a:latin typeface="+mj-lt"/>
                <a:cs typeface="+mj-lt"/>
              </a:rPr>
              <a:t>an </a:t>
            </a:r>
            <a:r>
              <a:rPr sz="1500" spc="-20" dirty="0">
                <a:latin typeface="+mj-lt"/>
                <a:cs typeface="+mj-lt"/>
              </a:rPr>
              <a:t> </a:t>
            </a:r>
            <a:r>
              <a:rPr sz="1500" spc="-15" dirty="0">
                <a:latin typeface="+mj-lt"/>
                <a:cs typeface="+mj-lt"/>
              </a:rPr>
              <a:t>almost identical</a:t>
            </a:r>
            <a:r>
              <a:rPr sz="1500" spc="-5" dirty="0">
                <a:latin typeface="+mj-lt"/>
                <a:cs typeface="+mj-lt"/>
              </a:rPr>
              <a:t> </a:t>
            </a:r>
            <a:r>
              <a:rPr sz="1500" spc="-20" dirty="0">
                <a:latin typeface="+mj-lt"/>
                <a:cs typeface="+mj-lt"/>
              </a:rPr>
              <a:t>trend.</a:t>
            </a:r>
            <a:endParaRPr sz="1500">
              <a:latin typeface="+mj-lt"/>
              <a:cs typeface="+mj-l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2400" y="1658825"/>
            <a:ext cx="5170750" cy="33496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20236" y="1848305"/>
            <a:ext cx="3076575" cy="2837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 charset="0"/>
                <a:cs typeface="Calibri" panose="020F0502020204030204" charset="0"/>
              </a:rPr>
              <a:t>Observations: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  <a:p>
            <a:pPr marL="356235" marR="5080" indent="-344170">
              <a:lnSpc>
                <a:spcPct val="130000"/>
              </a:lnSpc>
              <a:spcBef>
                <a:spcPts val="1150"/>
              </a:spcBef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It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 can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5" dirty="0">
                <a:latin typeface="Calibri" panose="020F0502020204030204" charset="0"/>
                <a:cs typeface="Calibri" panose="020F0502020204030204" charset="0"/>
              </a:rPr>
              <a:t>be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seen </a:t>
            </a:r>
            <a:r>
              <a:rPr sz="1500" spc="-25" dirty="0">
                <a:latin typeface="Calibri" panose="020F0502020204030204" charset="0"/>
                <a:cs typeface="Calibri" panose="020F0502020204030204" charset="0"/>
              </a:rPr>
              <a:t>that</a:t>
            </a:r>
            <a:r>
              <a:rPr sz="1500" spc="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100% </a:t>
            </a:r>
            <a:r>
              <a:rPr sz="1500" spc="10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30" dirty="0">
                <a:latin typeface="Calibri" panose="020F0502020204030204" charset="0"/>
                <a:cs typeface="Calibri" panose="020F0502020204030204" charset="0"/>
              </a:rPr>
              <a:t>‘total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30" dirty="0">
                <a:latin typeface="Calibri" panose="020F0502020204030204" charset="0"/>
                <a:cs typeface="Calibri" panose="020F0502020204030204" charset="0"/>
              </a:rPr>
              <a:t>amount’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10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Cellular 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Communication</a:t>
            </a:r>
            <a:r>
              <a:rPr sz="1500" spc="3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5" dirty="0">
                <a:latin typeface="Calibri" panose="020F0502020204030204" charset="0"/>
                <a:cs typeface="Calibri" panose="020F0502020204030204" charset="0"/>
              </a:rPr>
              <a:t>(CC)</a:t>
            </a:r>
            <a:r>
              <a:rPr sz="1500" spc="5" dirty="0">
                <a:latin typeface="Calibri" panose="020F0502020204030204" charset="0"/>
                <a:cs typeface="Calibri" panose="020F0502020204030204" charset="0"/>
              </a:rPr>
              <a:t>,</a:t>
            </a:r>
            <a:r>
              <a:rPr sz="15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Inferential </a:t>
            </a:r>
            <a:r>
              <a:rPr sz="1500" spc="-3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Statistics</a:t>
            </a:r>
            <a:r>
              <a:rPr sz="15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10" dirty="0">
                <a:latin typeface="Calibri" panose="020F0502020204030204" charset="0"/>
                <a:cs typeface="Calibri" panose="020F0502020204030204" charset="0"/>
              </a:rPr>
              <a:t>(IFS) </a:t>
            </a: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Open </a:t>
            </a:r>
            <a:r>
              <a:rPr sz="15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35" dirty="0">
                <a:latin typeface="Calibri" panose="020F0502020204030204" charset="0"/>
                <a:cs typeface="Calibri" panose="020F0502020204030204" charset="0"/>
              </a:rPr>
              <a:t>Elective-1</a:t>
            </a:r>
            <a:r>
              <a:rPr sz="15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15" dirty="0">
                <a:latin typeface="Calibri" panose="020F0502020204030204" charset="0"/>
                <a:cs typeface="Calibri" panose="020F0502020204030204" charset="0"/>
              </a:rPr>
              <a:t>(OE-1)</a:t>
            </a:r>
            <a:r>
              <a:rPr sz="1500" b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is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saved.</a:t>
            </a:r>
            <a:endParaRPr sz="1500">
              <a:latin typeface="Calibri" panose="020F0502020204030204" charset="0"/>
              <a:cs typeface="Calibri" panose="020F0502020204030204" charset="0"/>
            </a:endParaRPr>
          </a:p>
          <a:p>
            <a:pPr marL="356235" marR="76200" indent="-344170">
              <a:lnSpc>
                <a:spcPct val="130000"/>
              </a:lnSpc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subject </a:t>
            </a:r>
            <a:r>
              <a:rPr sz="1500" spc="10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Department 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35" dirty="0">
                <a:latin typeface="Calibri" panose="020F0502020204030204" charset="0"/>
                <a:cs typeface="Calibri" panose="020F0502020204030204" charset="0"/>
              </a:rPr>
              <a:t>Elective-3</a:t>
            </a:r>
            <a:r>
              <a:rPr sz="15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20" dirty="0">
                <a:latin typeface="Calibri" panose="020F0502020204030204" charset="0"/>
                <a:cs typeface="Calibri" panose="020F0502020204030204" charset="0"/>
              </a:rPr>
              <a:t>(DE-3)</a:t>
            </a:r>
            <a:r>
              <a:rPr sz="1500" b="1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stands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 lowest </a:t>
            </a:r>
            <a:r>
              <a:rPr sz="1500" spc="-3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with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20" dirty="0">
                <a:latin typeface="Calibri" panose="020F0502020204030204" charset="0"/>
                <a:cs typeface="Calibri" panose="020F0502020204030204" charset="0"/>
              </a:rPr>
              <a:t>around</a:t>
            </a:r>
            <a:r>
              <a:rPr sz="15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30%</a:t>
            </a:r>
            <a:r>
              <a:rPr sz="1500" b="1" spc="-10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25" dirty="0">
                <a:latin typeface="Calibri" panose="020F0502020204030204" charset="0"/>
                <a:cs typeface="Calibri" panose="020F0502020204030204" charset="0"/>
              </a:rPr>
              <a:t>savings.</a:t>
            </a:r>
            <a:endParaRPr sz="15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2400" y="1811225"/>
            <a:ext cx="5481274" cy="31655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461708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 dirty="0">
                <a:latin typeface="Calibri" panose="020F0502020204030204" charset="0"/>
                <a:cs typeface="Calibri" panose="020F0502020204030204" charset="0"/>
              </a:rPr>
              <a:t>Exploratory</a:t>
            </a:r>
            <a:r>
              <a:rPr sz="3200" spc="-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40" dirty="0">
                <a:latin typeface="Calibri" panose="020F0502020204030204" charset="0"/>
                <a:cs typeface="Calibri" panose="020F0502020204030204" charset="0"/>
              </a:rPr>
              <a:t>Data</a:t>
            </a:r>
            <a:r>
              <a:rPr sz="3200" spc="-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35" dirty="0">
                <a:latin typeface="Calibri" panose="020F0502020204030204" charset="0"/>
                <a:cs typeface="Calibri" panose="020F0502020204030204" charset="0"/>
              </a:rPr>
              <a:t>Analysis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2775" y="1739600"/>
            <a:ext cx="5225974" cy="2858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2975" y="1924505"/>
            <a:ext cx="8538049" cy="300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2800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 panose="020F0502020204030204" charset="0"/>
                <a:cs typeface="Calibri" panose="020F0502020204030204" charset="0"/>
              </a:rPr>
              <a:t>Observations:</a:t>
            </a:r>
            <a:endParaRPr spc="-5" dirty="0">
              <a:latin typeface="Calibri" panose="020F0502020204030204" charset="0"/>
              <a:cs typeface="Calibri" panose="020F0502020204030204" charset="0"/>
            </a:endParaRPr>
          </a:p>
          <a:p>
            <a:pPr marL="5628005" marR="5080">
              <a:lnSpc>
                <a:spcPct val="150000"/>
              </a:lnSpc>
              <a:spcBef>
                <a:spcPts val="790"/>
              </a:spcBef>
            </a:pPr>
            <a:r>
              <a:rPr sz="1500" b="0" spc="-20" dirty="0">
                <a:latin typeface="Calibri" panose="020F0502020204030204" charset="0"/>
                <a:cs typeface="Calibri" panose="020F0502020204030204" charset="0"/>
              </a:rPr>
              <a:t>It</a:t>
            </a:r>
            <a:r>
              <a:rPr sz="1500" b="0" spc="-15" dirty="0">
                <a:latin typeface="Calibri" panose="020F0502020204030204" charset="0"/>
                <a:cs typeface="Calibri" panose="020F0502020204030204" charset="0"/>
              </a:rPr>
              <a:t> is</a:t>
            </a:r>
            <a:r>
              <a:rPr sz="1500" b="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0" spc="-20" dirty="0">
                <a:latin typeface="Calibri" panose="020F0502020204030204" charset="0"/>
                <a:cs typeface="Calibri" panose="020F0502020204030204" charset="0"/>
              </a:rPr>
              <a:t>evident</a:t>
            </a:r>
            <a:r>
              <a:rPr sz="1500" b="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0" spc="-5" dirty="0">
                <a:latin typeface="Calibri" panose="020F0502020204030204" charset="0"/>
                <a:cs typeface="Calibri" panose="020F0502020204030204" charset="0"/>
              </a:rPr>
              <a:t>from</a:t>
            </a:r>
            <a:r>
              <a:rPr sz="1500" b="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0" spc="-15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500" b="0" spc="-10" dirty="0">
                <a:latin typeface="Calibri" panose="020F0502020204030204" charset="0"/>
                <a:cs typeface="Calibri" panose="020F0502020204030204" charset="0"/>
              </a:rPr>
              <a:t> pie chart </a:t>
            </a:r>
            <a:r>
              <a:rPr sz="1500" b="0" spc="-25" dirty="0">
                <a:latin typeface="Calibri" panose="020F0502020204030204" charset="0"/>
                <a:cs typeface="Calibri" panose="020F0502020204030204" charset="0"/>
              </a:rPr>
              <a:t>that </a:t>
            </a:r>
            <a:r>
              <a:rPr sz="1500" b="0" spc="-3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0" spc="-15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500" b="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15" dirty="0">
                <a:latin typeface="Calibri" panose="020F0502020204030204" charset="0"/>
                <a:cs typeface="Calibri" panose="020F0502020204030204" charset="0"/>
              </a:rPr>
              <a:t>total</a:t>
            </a:r>
            <a:r>
              <a:rPr sz="1500" spc="-5" dirty="0">
                <a:latin typeface="Calibri" panose="020F0502020204030204" charset="0"/>
                <a:cs typeface="Calibri" panose="020F0502020204030204" charset="0"/>
              </a:rPr>
              <a:t> weight</a:t>
            </a:r>
            <a:r>
              <a:rPr sz="1500" b="0" spc="-5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sz="1500" spc="-10" dirty="0">
                <a:latin typeface="Calibri" panose="020F0502020204030204" charset="0"/>
                <a:cs typeface="Calibri" panose="020F0502020204030204" charset="0"/>
              </a:rPr>
              <a:t>transportation </a:t>
            </a:r>
            <a:r>
              <a:rPr sz="15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0" spc="-20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1500" b="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dirty="0">
                <a:latin typeface="Calibri" panose="020F0502020204030204" charset="0"/>
                <a:cs typeface="Calibri" panose="020F0502020204030204" charset="0"/>
              </a:rPr>
              <a:t>courier</a:t>
            </a:r>
            <a:r>
              <a:rPr sz="15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dirty="0">
                <a:latin typeface="Calibri" panose="020F0502020204030204" charset="0"/>
                <a:cs typeface="Calibri" panose="020F0502020204030204" charset="0"/>
              </a:rPr>
              <a:t>charges</a:t>
            </a:r>
            <a:r>
              <a:rPr sz="1500" spc="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0" spc="10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1500" b="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0" spc="-30" dirty="0">
                <a:latin typeface="Calibri" panose="020F0502020204030204" charset="0"/>
                <a:cs typeface="Calibri" panose="020F0502020204030204" charset="0"/>
              </a:rPr>
              <a:t>study </a:t>
            </a:r>
            <a:r>
              <a:rPr sz="1500" b="0" spc="-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0" spc="-15" dirty="0">
                <a:latin typeface="Calibri" panose="020F0502020204030204" charset="0"/>
                <a:cs typeface="Calibri" panose="020F0502020204030204" charset="0"/>
              </a:rPr>
              <a:t>materials</a:t>
            </a:r>
            <a:r>
              <a:rPr sz="1500" b="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0" spc="-25" dirty="0">
                <a:latin typeface="Calibri" panose="020F0502020204030204" charset="0"/>
                <a:cs typeface="Calibri" panose="020F0502020204030204" charset="0"/>
              </a:rPr>
              <a:t>have</a:t>
            </a:r>
            <a:r>
              <a:rPr sz="1500" b="0" spc="-10" dirty="0">
                <a:latin typeface="Calibri" panose="020F0502020204030204" charset="0"/>
                <a:cs typeface="Calibri" panose="020F0502020204030204" charset="0"/>
              </a:rPr>
              <a:t> been</a:t>
            </a:r>
            <a:r>
              <a:rPr sz="1500" b="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0" spc="-15" dirty="0">
                <a:latin typeface="Calibri" panose="020F0502020204030204" charset="0"/>
                <a:cs typeface="Calibri" panose="020F0502020204030204" charset="0"/>
              </a:rPr>
              <a:t>reduced</a:t>
            </a:r>
            <a:r>
              <a:rPr sz="1500" b="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0" spc="-15" dirty="0"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1500" b="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0" spc="-20" dirty="0">
                <a:latin typeface="Calibri" panose="020F0502020204030204" charset="0"/>
                <a:cs typeface="Calibri" panose="020F0502020204030204" charset="0"/>
              </a:rPr>
              <a:t>about</a:t>
            </a:r>
            <a:r>
              <a:rPr sz="1500" b="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spc="-1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one-third</a:t>
            </a:r>
            <a:r>
              <a:rPr sz="1500" spc="-5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0" spc="-5" dirty="0">
                <a:latin typeface="Calibri" panose="020F0502020204030204" charset="0"/>
                <a:cs typeface="Calibri" panose="020F0502020204030204" charset="0"/>
              </a:rPr>
              <a:t>after</a:t>
            </a:r>
            <a:r>
              <a:rPr sz="1500" b="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0" spc="-15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1500" b="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0" spc="-45" dirty="0">
                <a:latin typeface="Calibri" panose="020F0502020204030204" charset="0"/>
                <a:cs typeface="Calibri" panose="020F0502020204030204" charset="0"/>
              </a:rPr>
              <a:t>Covid-19 </a:t>
            </a:r>
            <a:r>
              <a:rPr sz="1500" b="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500" b="0" spc="-15" dirty="0">
                <a:latin typeface="Calibri" panose="020F0502020204030204" charset="0"/>
                <a:cs typeface="Calibri" panose="020F0502020204030204" charset="0"/>
              </a:rPr>
              <a:t>pandemic.</a:t>
            </a:r>
            <a:endParaRPr sz="1500">
              <a:latin typeface="Calibri" panose="020F0502020204030204" charset="0"/>
              <a:cs typeface="Calibri" panose="020F0502020204030204" charset="0"/>
            </a:endParaRPr>
          </a:p>
          <a:p>
            <a:pPr marL="298450">
              <a:lnSpc>
                <a:spcPct val="100000"/>
              </a:lnSpc>
              <a:spcBef>
                <a:spcPts val="20"/>
              </a:spcBef>
            </a:pPr>
            <a:endParaRPr sz="1500">
              <a:latin typeface="Calibri" panose="020F0502020204030204" charset="0"/>
              <a:cs typeface="Calibri" panose="020F0502020204030204" charset="0"/>
            </a:endParaRPr>
          </a:p>
          <a:p>
            <a:pPr marL="311150">
              <a:lnSpc>
                <a:spcPct val="100000"/>
              </a:lnSpc>
            </a:pPr>
            <a:endParaRPr sz="1400" spc="-10" dirty="0">
              <a:latin typeface="Calibri" panose="020F0502020204030204" charset="0"/>
              <a:cs typeface="Calibri" panose="020F0502020204030204" charset="0"/>
            </a:endParaRPr>
          </a:p>
          <a:p>
            <a:pPr marL="311150">
              <a:lnSpc>
                <a:spcPct val="100000"/>
              </a:lnSpc>
            </a:pPr>
            <a:endParaRPr sz="1400" spc="-10" dirty="0">
              <a:latin typeface="Calibri" panose="020F0502020204030204" charset="0"/>
              <a:cs typeface="Calibri" panose="020F0502020204030204" charset="0"/>
            </a:endParaRPr>
          </a:p>
          <a:p>
            <a:pPr marL="311150">
              <a:lnSpc>
                <a:spcPct val="100000"/>
              </a:lnSpc>
            </a:pPr>
            <a:r>
              <a:rPr sz="1400" spc="-10" dirty="0">
                <a:latin typeface="Calibri" panose="020F0502020204030204" charset="0"/>
                <a:cs typeface="Calibri" panose="020F0502020204030204" charset="0"/>
              </a:rPr>
              <a:t>Fig:</a:t>
            </a:r>
            <a:r>
              <a:rPr sz="14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400" spc="5" dirty="0">
                <a:latin typeface="Calibri" panose="020F0502020204030204" charset="0"/>
                <a:cs typeface="Calibri" panose="020F0502020204030204" charset="0"/>
              </a:rPr>
              <a:t>Pie</a:t>
            </a:r>
            <a:r>
              <a:rPr sz="14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400" dirty="0">
                <a:latin typeface="Calibri" panose="020F0502020204030204" charset="0"/>
                <a:cs typeface="Calibri" panose="020F0502020204030204" charset="0"/>
              </a:rPr>
              <a:t>chart representing</a:t>
            </a:r>
            <a:r>
              <a:rPr sz="1400" spc="-5" dirty="0">
                <a:latin typeface="Calibri" panose="020F0502020204030204" charset="0"/>
                <a:cs typeface="Calibri" panose="020F0502020204030204" charset="0"/>
              </a:rPr>
              <a:t> the</a:t>
            </a:r>
            <a:r>
              <a:rPr sz="1400" dirty="0">
                <a:latin typeface="Calibri" panose="020F0502020204030204" charset="0"/>
                <a:cs typeface="Calibri" panose="020F0502020204030204" charset="0"/>
              </a:rPr>
              <a:t> courier</a:t>
            </a:r>
            <a:r>
              <a:rPr sz="14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400" dirty="0">
                <a:latin typeface="Calibri" panose="020F0502020204030204" charset="0"/>
                <a:cs typeface="Calibri" panose="020F0502020204030204" charset="0"/>
              </a:rPr>
              <a:t>charge </a:t>
            </a:r>
            <a:r>
              <a:rPr sz="1400" spc="-5" dirty="0">
                <a:latin typeface="Calibri" panose="020F0502020204030204" charset="0"/>
                <a:cs typeface="Calibri" panose="020F0502020204030204" charset="0"/>
              </a:rPr>
              <a:t>estimates</a:t>
            </a:r>
            <a:endParaRPr sz="1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461708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 dirty="0">
                <a:latin typeface="Calibri" panose="020F0502020204030204" charset="0"/>
                <a:cs typeface="Calibri" panose="020F0502020204030204" charset="0"/>
              </a:rPr>
              <a:t>Exploratory</a:t>
            </a:r>
            <a:r>
              <a:rPr sz="3200" spc="-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40" dirty="0">
                <a:latin typeface="Calibri" panose="020F0502020204030204" charset="0"/>
                <a:cs typeface="Calibri" panose="020F0502020204030204" charset="0"/>
              </a:rPr>
              <a:t>Data</a:t>
            </a:r>
            <a:r>
              <a:rPr sz="3200" spc="-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35" dirty="0">
                <a:latin typeface="Calibri" panose="020F0502020204030204" charset="0"/>
                <a:cs typeface="Calibri" panose="020F0502020204030204" charset="0"/>
              </a:rPr>
              <a:t>Analysis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4064"/>
            <a:ext cx="234505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latin typeface="Calibri" panose="020F0502020204030204" charset="0"/>
                <a:cs typeface="Calibri" panose="020F0502020204030204" charset="0"/>
              </a:rPr>
              <a:t>Scatter</a:t>
            </a:r>
            <a:r>
              <a:rPr sz="3200" spc="-7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25" dirty="0">
                <a:latin typeface="Calibri" panose="020F0502020204030204" charset="0"/>
                <a:cs typeface="Calibri" panose="020F0502020204030204" charset="0"/>
              </a:rPr>
              <a:t>Plots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4863</Words>
  <Application>WPS Presentation</Application>
  <PresentationFormat>On-screen Show (4:3)</PresentationFormat>
  <Paragraphs>167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Roboto</vt:lpstr>
      <vt:lpstr>AMGDT</vt:lpstr>
      <vt:lpstr>Calibri</vt:lpstr>
      <vt:lpstr>Times New Roman</vt:lpstr>
      <vt:lpstr>Calibri</vt:lpstr>
      <vt:lpstr>Arial MT</vt:lpstr>
      <vt:lpstr>Arial</vt:lpstr>
      <vt:lpstr>Microsoft YaHei</vt:lpstr>
      <vt:lpstr>Arial Unicode MS</vt:lpstr>
      <vt:lpstr>Office Theme</vt:lpstr>
      <vt:lpstr>PowerPoint 演示文稿</vt:lpstr>
      <vt:lpstr>PowerPoint 演示文稿</vt:lpstr>
      <vt:lpstr>Introduction</vt:lpstr>
      <vt:lpstr>Literature Review</vt:lpstr>
      <vt:lpstr>Methodology</vt:lpstr>
      <vt:lpstr>Exploratory Data Analysis</vt:lpstr>
      <vt:lpstr>Exploratory Data Analysis</vt:lpstr>
      <vt:lpstr>Exploratory Data Analysis</vt:lpstr>
      <vt:lpstr>Scatter Plots</vt:lpstr>
      <vt:lpstr>PowerPoint 演示文稿</vt:lpstr>
      <vt:lpstr>Subjectwise Model Scores</vt:lpstr>
      <vt:lpstr>Advantages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(EC-3082)</dc:title>
  <dc:creator/>
  <cp:lastModifiedBy>495_Agrasth Naman</cp:lastModifiedBy>
  <cp:revision>2</cp:revision>
  <dcterms:created xsi:type="dcterms:W3CDTF">2023-03-21T12:04:00Z</dcterms:created>
  <dcterms:modified xsi:type="dcterms:W3CDTF">2023-03-30T08:58:20Z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ICV">
    <vt:lpwstr>230B7D0F54A846BB9B1391D2CE121106</vt:lpwstr>
  </property>
  <property fmtid="{D5CDD505-2E9C-101B-9397-08002B2CF9AE}" pid="4" name="KSOProductBuildVer">
    <vt:lpwstr>1033-11.2.0.11516</vt:lpwstr>
  </property>
</Properties>
</file>