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sldIdLst>
    <p:sldId id="256" r:id="rId2"/>
    <p:sldId id="257" r:id="rId3"/>
    <p:sldId id="258" r:id="rId4"/>
    <p:sldId id="267" r:id="rId5"/>
    <p:sldId id="271" r:id="rId6"/>
    <p:sldId id="259" r:id="rId7"/>
    <p:sldId id="268" r:id="rId8"/>
    <p:sldId id="269" r:id="rId9"/>
    <p:sldId id="260" r:id="rId10"/>
    <p:sldId id="261" r:id="rId11"/>
    <p:sldId id="272" r:id="rId12"/>
    <p:sldId id="262" r:id="rId13"/>
    <p:sldId id="265" r:id="rId14"/>
    <p:sldId id="266" r:id="rId15"/>
    <p:sldId id="26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62274E-53F4-4BF6-A042-51E084BE6DB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3412A70-268C-4650-8CDA-EB2EB41B22A6}">
      <dgm:prSet/>
      <dgm:spPr/>
      <dgm:t>
        <a:bodyPr/>
        <a:lstStyle/>
        <a:p>
          <a:pPr>
            <a:lnSpc>
              <a:spcPct val="100000"/>
            </a:lnSpc>
          </a:pPr>
          <a:r>
            <a:rPr lang="en-IN"/>
            <a:t>The goal of the case study is to Predict who is likely going to click on the Advertisement so it can contribute to the more revenue generation to the organization</a:t>
          </a:r>
          <a:endParaRPr lang="en-US"/>
        </a:p>
      </dgm:t>
    </dgm:pt>
    <dgm:pt modelId="{AD3B769A-D267-4786-96CA-C4FED5E34100}" type="parTrans" cxnId="{7ADD5C8C-792F-4733-9E00-E495FAFC2C15}">
      <dgm:prSet/>
      <dgm:spPr/>
      <dgm:t>
        <a:bodyPr/>
        <a:lstStyle/>
        <a:p>
          <a:endParaRPr lang="en-US"/>
        </a:p>
      </dgm:t>
    </dgm:pt>
    <dgm:pt modelId="{E4890965-4C5F-4624-8012-AE1A540FAA84}" type="sibTrans" cxnId="{7ADD5C8C-792F-4733-9E00-E495FAFC2C15}">
      <dgm:prSet/>
      <dgm:spPr/>
      <dgm:t>
        <a:bodyPr/>
        <a:lstStyle/>
        <a:p>
          <a:endParaRPr lang="en-US"/>
        </a:p>
      </dgm:t>
    </dgm:pt>
    <dgm:pt modelId="{7424AA87-6520-4C09-8DDD-2EC7B8B42C15}">
      <dgm:prSet/>
      <dgm:spPr/>
      <dgm:t>
        <a:bodyPr/>
        <a:lstStyle/>
        <a:p>
          <a:pPr>
            <a:lnSpc>
              <a:spcPct val="100000"/>
            </a:lnSpc>
          </a:pPr>
          <a:r>
            <a:rPr lang="en-US"/>
            <a:t>Considering this objective, we are running a **Logistic regression model** on target/dependent variable to analyze the influence of several independent factors that affect our target variables . </a:t>
          </a:r>
        </a:p>
      </dgm:t>
    </dgm:pt>
    <dgm:pt modelId="{2D9D4762-E1C0-4EA6-867F-507D301A2584}" type="parTrans" cxnId="{034CBF5F-2967-4084-825E-7BB4BF9E1C70}">
      <dgm:prSet/>
      <dgm:spPr/>
      <dgm:t>
        <a:bodyPr/>
        <a:lstStyle/>
        <a:p>
          <a:endParaRPr lang="en-US"/>
        </a:p>
      </dgm:t>
    </dgm:pt>
    <dgm:pt modelId="{2F4409DF-EFDB-4C39-8BED-1CDD87655C4F}" type="sibTrans" cxnId="{034CBF5F-2967-4084-825E-7BB4BF9E1C70}">
      <dgm:prSet/>
      <dgm:spPr/>
      <dgm:t>
        <a:bodyPr/>
        <a:lstStyle/>
        <a:p>
          <a:endParaRPr lang="en-US"/>
        </a:p>
      </dgm:t>
    </dgm:pt>
    <dgm:pt modelId="{4F1699FA-6972-4B29-A3DD-2D4F02399D89}" type="pres">
      <dgm:prSet presAssocID="{3962274E-53F4-4BF6-A042-51E084BE6DB8}" presName="linear" presStyleCnt="0">
        <dgm:presLayoutVars>
          <dgm:animLvl val="lvl"/>
          <dgm:resizeHandles val="exact"/>
        </dgm:presLayoutVars>
      </dgm:prSet>
      <dgm:spPr/>
    </dgm:pt>
    <dgm:pt modelId="{AC363AAD-45BF-4BA7-87C6-1AB8BE5D49DF}" type="pres">
      <dgm:prSet presAssocID="{63412A70-268C-4650-8CDA-EB2EB41B22A6}" presName="parentText" presStyleLbl="node1" presStyleIdx="0" presStyleCnt="2">
        <dgm:presLayoutVars>
          <dgm:chMax val="0"/>
          <dgm:bulletEnabled val="1"/>
        </dgm:presLayoutVars>
      </dgm:prSet>
      <dgm:spPr/>
    </dgm:pt>
    <dgm:pt modelId="{28B415A3-F162-4C21-B9D5-AFCBF295C95B}" type="pres">
      <dgm:prSet presAssocID="{E4890965-4C5F-4624-8012-AE1A540FAA84}" presName="spacer" presStyleCnt="0"/>
      <dgm:spPr/>
    </dgm:pt>
    <dgm:pt modelId="{2423FDDA-0D44-4966-8E10-E6035A2DEA06}" type="pres">
      <dgm:prSet presAssocID="{7424AA87-6520-4C09-8DDD-2EC7B8B42C15}" presName="parentText" presStyleLbl="node1" presStyleIdx="1" presStyleCnt="2">
        <dgm:presLayoutVars>
          <dgm:chMax val="0"/>
          <dgm:bulletEnabled val="1"/>
        </dgm:presLayoutVars>
      </dgm:prSet>
      <dgm:spPr/>
    </dgm:pt>
  </dgm:ptLst>
  <dgm:cxnLst>
    <dgm:cxn modelId="{755DFD24-5D78-47A6-A583-228AAB4AEBCC}" type="presOf" srcId="{63412A70-268C-4650-8CDA-EB2EB41B22A6}" destId="{AC363AAD-45BF-4BA7-87C6-1AB8BE5D49DF}" srcOrd="0" destOrd="0" presId="urn:microsoft.com/office/officeart/2005/8/layout/vList2"/>
    <dgm:cxn modelId="{85848040-E975-4C5C-8304-92973FAB6A63}" type="presOf" srcId="{7424AA87-6520-4C09-8DDD-2EC7B8B42C15}" destId="{2423FDDA-0D44-4966-8E10-E6035A2DEA06}" srcOrd="0" destOrd="0" presId="urn:microsoft.com/office/officeart/2005/8/layout/vList2"/>
    <dgm:cxn modelId="{034CBF5F-2967-4084-825E-7BB4BF9E1C70}" srcId="{3962274E-53F4-4BF6-A042-51E084BE6DB8}" destId="{7424AA87-6520-4C09-8DDD-2EC7B8B42C15}" srcOrd="1" destOrd="0" parTransId="{2D9D4762-E1C0-4EA6-867F-507D301A2584}" sibTransId="{2F4409DF-EFDB-4C39-8BED-1CDD87655C4F}"/>
    <dgm:cxn modelId="{2ABC2143-B19D-46D9-96FE-01B9551C8FE0}" type="presOf" srcId="{3962274E-53F4-4BF6-A042-51E084BE6DB8}" destId="{4F1699FA-6972-4B29-A3DD-2D4F02399D89}" srcOrd="0" destOrd="0" presId="urn:microsoft.com/office/officeart/2005/8/layout/vList2"/>
    <dgm:cxn modelId="{7ADD5C8C-792F-4733-9E00-E495FAFC2C15}" srcId="{3962274E-53F4-4BF6-A042-51E084BE6DB8}" destId="{63412A70-268C-4650-8CDA-EB2EB41B22A6}" srcOrd="0" destOrd="0" parTransId="{AD3B769A-D267-4786-96CA-C4FED5E34100}" sibTransId="{E4890965-4C5F-4624-8012-AE1A540FAA84}"/>
    <dgm:cxn modelId="{6AF7658C-4B99-423C-A30A-5FB9DE971BD6}" type="presParOf" srcId="{4F1699FA-6972-4B29-A3DD-2D4F02399D89}" destId="{AC363AAD-45BF-4BA7-87C6-1AB8BE5D49DF}" srcOrd="0" destOrd="0" presId="urn:microsoft.com/office/officeart/2005/8/layout/vList2"/>
    <dgm:cxn modelId="{0E6441DA-1AF7-4620-9492-8142EA327CD7}" type="presParOf" srcId="{4F1699FA-6972-4B29-A3DD-2D4F02399D89}" destId="{28B415A3-F162-4C21-B9D5-AFCBF295C95B}" srcOrd="1" destOrd="0" presId="urn:microsoft.com/office/officeart/2005/8/layout/vList2"/>
    <dgm:cxn modelId="{C8BE03AA-A897-4B95-9FE6-E420B6C2CB38}" type="presParOf" srcId="{4F1699FA-6972-4B29-A3DD-2D4F02399D89}" destId="{2423FDDA-0D44-4966-8E10-E6035A2DEA06}"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89FDD-2FDD-495A-8148-629E17AE511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F27BB91-F9DF-4BBD-BDC6-B7A4FAE736EB}">
      <dgm:prSet/>
      <dgm:spPr/>
      <dgm:t>
        <a:bodyPr/>
        <a:lstStyle/>
        <a:p>
          <a:r>
            <a:rPr lang="en-US"/>
            <a:t>Time_Spent </a:t>
          </a:r>
        </a:p>
      </dgm:t>
    </dgm:pt>
    <dgm:pt modelId="{ADD25C5E-FF70-41D0-981D-725CE279A233}" type="parTrans" cxnId="{D23A10F5-C134-4D79-903C-F0E2BFD9E7A6}">
      <dgm:prSet/>
      <dgm:spPr/>
      <dgm:t>
        <a:bodyPr/>
        <a:lstStyle/>
        <a:p>
          <a:endParaRPr lang="en-US"/>
        </a:p>
      </dgm:t>
    </dgm:pt>
    <dgm:pt modelId="{A3BA3DCF-7606-4E5A-B578-4D95C6B41FFD}" type="sibTrans" cxnId="{D23A10F5-C134-4D79-903C-F0E2BFD9E7A6}">
      <dgm:prSet/>
      <dgm:spPr/>
      <dgm:t>
        <a:bodyPr/>
        <a:lstStyle/>
        <a:p>
          <a:endParaRPr lang="en-US"/>
        </a:p>
      </dgm:t>
    </dgm:pt>
    <dgm:pt modelId="{737213F6-76CD-452E-A4F3-986D3CA39F8F}">
      <dgm:prSet/>
      <dgm:spPr/>
      <dgm:t>
        <a:bodyPr/>
        <a:lstStyle/>
        <a:p>
          <a:r>
            <a:rPr lang="en-US"/>
            <a:t>Age </a:t>
          </a:r>
        </a:p>
      </dgm:t>
    </dgm:pt>
    <dgm:pt modelId="{998277A6-234B-4169-B388-2230EEAF9E79}" type="parTrans" cxnId="{847DB9AC-94C2-44D9-A03A-210C550C1E23}">
      <dgm:prSet/>
      <dgm:spPr/>
      <dgm:t>
        <a:bodyPr/>
        <a:lstStyle/>
        <a:p>
          <a:endParaRPr lang="en-US"/>
        </a:p>
      </dgm:t>
    </dgm:pt>
    <dgm:pt modelId="{FAA7C889-924F-4FDB-8985-2DBF1AA8A7D5}" type="sibTrans" cxnId="{847DB9AC-94C2-44D9-A03A-210C550C1E23}">
      <dgm:prSet/>
      <dgm:spPr/>
      <dgm:t>
        <a:bodyPr/>
        <a:lstStyle/>
        <a:p>
          <a:endParaRPr lang="en-US"/>
        </a:p>
      </dgm:t>
    </dgm:pt>
    <dgm:pt modelId="{E8515EC3-CDAF-4DE0-865E-13032C5E36C2}">
      <dgm:prSet/>
      <dgm:spPr/>
      <dgm:t>
        <a:bodyPr/>
        <a:lstStyle/>
        <a:p>
          <a:r>
            <a:rPr lang="en-US"/>
            <a:t>Avg_Income </a:t>
          </a:r>
        </a:p>
      </dgm:t>
    </dgm:pt>
    <dgm:pt modelId="{EB17CB52-8E40-4F9A-B5DF-676B606FBD11}" type="parTrans" cxnId="{87AC03AE-5B13-4DFF-975B-838A2A33DD35}">
      <dgm:prSet/>
      <dgm:spPr/>
      <dgm:t>
        <a:bodyPr/>
        <a:lstStyle/>
        <a:p>
          <a:endParaRPr lang="en-US"/>
        </a:p>
      </dgm:t>
    </dgm:pt>
    <dgm:pt modelId="{D381573B-736D-44B8-9E79-EDFE7B02549C}" type="sibTrans" cxnId="{87AC03AE-5B13-4DFF-975B-838A2A33DD35}">
      <dgm:prSet/>
      <dgm:spPr/>
      <dgm:t>
        <a:bodyPr/>
        <a:lstStyle/>
        <a:p>
          <a:endParaRPr lang="en-US"/>
        </a:p>
      </dgm:t>
    </dgm:pt>
    <dgm:pt modelId="{E0568D77-3ED4-4EC2-9CEE-ADA72771CF61}">
      <dgm:prSet/>
      <dgm:spPr/>
      <dgm:t>
        <a:bodyPr/>
        <a:lstStyle/>
        <a:p>
          <a:r>
            <a:rPr lang="en-US"/>
            <a:t>Internet_Usage </a:t>
          </a:r>
        </a:p>
      </dgm:t>
    </dgm:pt>
    <dgm:pt modelId="{D7BC2847-6064-4097-B2BF-B20C96D97E4F}" type="parTrans" cxnId="{0597C6BE-3A75-43DA-808B-421DD58BF537}">
      <dgm:prSet/>
      <dgm:spPr/>
      <dgm:t>
        <a:bodyPr/>
        <a:lstStyle/>
        <a:p>
          <a:endParaRPr lang="en-US"/>
        </a:p>
      </dgm:t>
    </dgm:pt>
    <dgm:pt modelId="{42F2CCCC-BE8F-4332-989D-052DAF492A8A}" type="sibTrans" cxnId="{0597C6BE-3A75-43DA-808B-421DD58BF537}">
      <dgm:prSet/>
      <dgm:spPr/>
      <dgm:t>
        <a:bodyPr/>
        <a:lstStyle/>
        <a:p>
          <a:endParaRPr lang="en-US"/>
        </a:p>
      </dgm:t>
    </dgm:pt>
    <dgm:pt modelId="{4F1D797B-B52B-42D1-9829-83B6B145F334}">
      <dgm:prSet/>
      <dgm:spPr/>
      <dgm:t>
        <a:bodyPr/>
        <a:lstStyle/>
        <a:p>
          <a:r>
            <a:rPr lang="en-US"/>
            <a:t>City_code </a:t>
          </a:r>
        </a:p>
      </dgm:t>
    </dgm:pt>
    <dgm:pt modelId="{48CD5E45-6970-4BB8-9E11-D4AF746C9066}" type="parTrans" cxnId="{745E8D16-2290-4F8C-8100-B45CB22CBE3D}">
      <dgm:prSet/>
      <dgm:spPr/>
      <dgm:t>
        <a:bodyPr/>
        <a:lstStyle/>
        <a:p>
          <a:endParaRPr lang="en-US"/>
        </a:p>
      </dgm:t>
    </dgm:pt>
    <dgm:pt modelId="{B312A5E3-8AE4-4077-9ADA-C6B120E90D18}" type="sibTrans" cxnId="{745E8D16-2290-4F8C-8100-B45CB22CBE3D}">
      <dgm:prSet/>
      <dgm:spPr/>
      <dgm:t>
        <a:bodyPr/>
        <a:lstStyle/>
        <a:p>
          <a:endParaRPr lang="en-US"/>
        </a:p>
      </dgm:t>
    </dgm:pt>
    <dgm:pt modelId="{3E45F052-7BB8-44EC-9251-2D4BAD1ED51B}">
      <dgm:prSet/>
      <dgm:spPr/>
      <dgm:t>
        <a:bodyPr/>
        <a:lstStyle/>
        <a:p>
          <a:r>
            <a:rPr lang="en-US"/>
            <a:t>Time_Period</a:t>
          </a:r>
        </a:p>
      </dgm:t>
    </dgm:pt>
    <dgm:pt modelId="{A728238B-3243-4107-8F3C-C302BD4E55D0}" type="parTrans" cxnId="{6D81A9D2-3A32-46DE-BBFA-48F52024581F}">
      <dgm:prSet/>
      <dgm:spPr/>
      <dgm:t>
        <a:bodyPr/>
        <a:lstStyle/>
        <a:p>
          <a:endParaRPr lang="en-US"/>
        </a:p>
      </dgm:t>
    </dgm:pt>
    <dgm:pt modelId="{AE99DBD8-9A4D-45D2-9BFE-22826BD47413}" type="sibTrans" cxnId="{6D81A9D2-3A32-46DE-BBFA-48F52024581F}">
      <dgm:prSet/>
      <dgm:spPr/>
      <dgm:t>
        <a:bodyPr/>
        <a:lstStyle/>
        <a:p>
          <a:endParaRPr lang="en-US"/>
        </a:p>
      </dgm:t>
    </dgm:pt>
    <dgm:pt modelId="{1743EED0-C2E4-4331-9AB7-822CD62A203C}" type="pres">
      <dgm:prSet presAssocID="{17E89FDD-2FDD-495A-8148-629E17AE511C}" presName="root" presStyleCnt="0">
        <dgm:presLayoutVars>
          <dgm:dir/>
          <dgm:resizeHandles val="exact"/>
        </dgm:presLayoutVars>
      </dgm:prSet>
      <dgm:spPr/>
    </dgm:pt>
    <dgm:pt modelId="{8491E904-193C-41B2-93FD-3C96708DB534}" type="pres">
      <dgm:prSet presAssocID="{4F27BB91-F9DF-4BBD-BDC6-B7A4FAE736EB}" presName="compNode" presStyleCnt="0"/>
      <dgm:spPr/>
    </dgm:pt>
    <dgm:pt modelId="{F1BBC0ED-C6CF-4E12-A71A-CA9DA8DC4516}" type="pres">
      <dgm:prSet presAssocID="{4F27BB91-F9DF-4BBD-BDC6-B7A4FAE736EB}" presName="bgRect" presStyleLbl="bgShp" presStyleIdx="0" presStyleCnt="6"/>
      <dgm:spPr/>
    </dgm:pt>
    <dgm:pt modelId="{BD5996DA-DB9C-4A18-8DC3-66637F28F8AA}" type="pres">
      <dgm:prSet presAssocID="{4F27BB91-F9DF-4BBD-BDC6-B7A4FAE736E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90AEA65B-DFE9-4A70-9314-07A999E46AB1}" type="pres">
      <dgm:prSet presAssocID="{4F27BB91-F9DF-4BBD-BDC6-B7A4FAE736EB}" presName="spaceRect" presStyleCnt="0"/>
      <dgm:spPr/>
    </dgm:pt>
    <dgm:pt modelId="{ED277134-49BB-4EA5-BBA3-A34B5244C9EE}" type="pres">
      <dgm:prSet presAssocID="{4F27BB91-F9DF-4BBD-BDC6-B7A4FAE736EB}" presName="parTx" presStyleLbl="revTx" presStyleIdx="0" presStyleCnt="6">
        <dgm:presLayoutVars>
          <dgm:chMax val="0"/>
          <dgm:chPref val="0"/>
        </dgm:presLayoutVars>
      </dgm:prSet>
      <dgm:spPr/>
    </dgm:pt>
    <dgm:pt modelId="{EA65C41D-1A08-41B3-BC57-0BBA3C498539}" type="pres">
      <dgm:prSet presAssocID="{A3BA3DCF-7606-4E5A-B578-4D95C6B41FFD}" presName="sibTrans" presStyleCnt="0"/>
      <dgm:spPr/>
    </dgm:pt>
    <dgm:pt modelId="{A5B9B652-14DC-42BE-927A-1C25C4C276D2}" type="pres">
      <dgm:prSet presAssocID="{737213F6-76CD-452E-A4F3-986D3CA39F8F}" presName="compNode" presStyleCnt="0"/>
      <dgm:spPr/>
    </dgm:pt>
    <dgm:pt modelId="{BF6FDA03-3E72-48DA-AFFD-554B3D8963BB}" type="pres">
      <dgm:prSet presAssocID="{737213F6-76CD-452E-A4F3-986D3CA39F8F}" presName="bgRect" presStyleLbl="bgShp" presStyleIdx="1" presStyleCnt="6"/>
      <dgm:spPr/>
    </dgm:pt>
    <dgm:pt modelId="{68572DFE-9409-4114-910A-9370014CBD25}" type="pres">
      <dgm:prSet presAssocID="{737213F6-76CD-452E-A4F3-986D3CA39F8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Cane"/>
        </a:ext>
      </dgm:extLst>
    </dgm:pt>
    <dgm:pt modelId="{87FE63CC-723E-4ED2-B51A-5FAABA13904F}" type="pres">
      <dgm:prSet presAssocID="{737213F6-76CD-452E-A4F3-986D3CA39F8F}" presName="spaceRect" presStyleCnt="0"/>
      <dgm:spPr/>
    </dgm:pt>
    <dgm:pt modelId="{2C88CD83-3057-4385-995F-D7816AD999BC}" type="pres">
      <dgm:prSet presAssocID="{737213F6-76CD-452E-A4F3-986D3CA39F8F}" presName="parTx" presStyleLbl="revTx" presStyleIdx="1" presStyleCnt="6">
        <dgm:presLayoutVars>
          <dgm:chMax val="0"/>
          <dgm:chPref val="0"/>
        </dgm:presLayoutVars>
      </dgm:prSet>
      <dgm:spPr/>
    </dgm:pt>
    <dgm:pt modelId="{9EC41728-A70D-477C-AA0B-715BCA1613F0}" type="pres">
      <dgm:prSet presAssocID="{FAA7C889-924F-4FDB-8985-2DBF1AA8A7D5}" presName="sibTrans" presStyleCnt="0"/>
      <dgm:spPr/>
    </dgm:pt>
    <dgm:pt modelId="{E250CE2C-773B-42F6-ACDD-FCBB07B7A503}" type="pres">
      <dgm:prSet presAssocID="{E8515EC3-CDAF-4DE0-865E-13032C5E36C2}" presName="compNode" presStyleCnt="0"/>
      <dgm:spPr/>
    </dgm:pt>
    <dgm:pt modelId="{9D02E7FA-389F-4047-AF66-83AB04D94F53}" type="pres">
      <dgm:prSet presAssocID="{E8515EC3-CDAF-4DE0-865E-13032C5E36C2}" presName="bgRect" presStyleLbl="bgShp" presStyleIdx="2" presStyleCnt="6"/>
      <dgm:spPr/>
    </dgm:pt>
    <dgm:pt modelId="{FBB27A51-96D6-494C-9FF0-AD739E966F86}" type="pres">
      <dgm:prSet presAssocID="{E8515EC3-CDAF-4DE0-865E-13032C5E36C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rtbeat"/>
        </a:ext>
      </dgm:extLst>
    </dgm:pt>
    <dgm:pt modelId="{13AC8DE5-4E08-485F-A940-A39726328A70}" type="pres">
      <dgm:prSet presAssocID="{E8515EC3-CDAF-4DE0-865E-13032C5E36C2}" presName="spaceRect" presStyleCnt="0"/>
      <dgm:spPr/>
    </dgm:pt>
    <dgm:pt modelId="{3A201E92-CF2C-42D7-BDC5-552D95D8F164}" type="pres">
      <dgm:prSet presAssocID="{E8515EC3-CDAF-4DE0-865E-13032C5E36C2}" presName="parTx" presStyleLbl="revTx" presStyleIdx="2" presStyleCnt="6">
        <dgm:presLayoutVars>
          <dgm:chMax val="0"/>
          <dgm:chPref val="0"/>
        </dgm:presLayoutVars>
      </dgm:prSet>
      <dgm:spPr/>
    </dgm:pt>
    <dgm:pt modelId="{DBDC94A0-E54D-4073-8D7D-2FB8255C824A}" type="pres">
      <dgm:prSet presAssocID="{D381573B-736D-44B8-9E79-EDFE7B02549C}" presName="sibTrans" presStyleCnt="0"/>
      <dgm:spPr/>
    </dgm:pt>
    <dgm:pt modelId="{123D0448-0B63-49BF-97EF-09334DCA6D51}" type="pres">
      <dgm:prSet presAssocID="{E0568D77-3ED4-4EC2-9CEE-ADA72771CF61}" presName="compNode" presStyleCnt="0"/>
      <dgm:spPr/>
    </dgm:pt>
    <dgm:pt modelId="{0FD6E259-3C5F-433E-91FF-B998C98C858F}" type="pres">
      <dgm:prSet presAssocID="{E0568D77-3ED4-4EC2-9CEE-ADA72771CF61}" presName="bgRect" presStyleLbl="bgShp" presStyleIdx="3" presStyleCnt="6"/>
      <dgm:spPr/>
    </dgm:pt>
    <dgm:pt modelId="{6D3B459D-61B9-484B-9C48-CC649280272B}" type="pres">
      <dgm:prSet presAssocID="{E0568D77-3ED4-4EC2-9CEE-ADA72771CF6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reless"/>
        </a:ext>
      </dgm:extLst>
    </dgm:pt>
    <dgm:pt modelId="{62D14059-6E90-4D80-979E-92E3792510B1}" type="pres">
      <dgm:prSet presAssocID="{E0568D77-3ED4-4EC2-9CEE-ADA72771CF61}" presName="spaceRect" presStyleCnt="0"/>
      <dgm:spPr/>
    </dgm:pt>
    <dgm:pt modelId="{90288E37-C4A7-411B-BD44-22044CE51534}" type="pres">
      <dgm:prSet presAssocID="{E0568D77-3ED4-4EC2-9CEE-ADA72771CF61}" presName="parTx" presStyleLbl="revTx" presStyleIdx="3" presStyleCnt="6">
        <dgm:presLayoutVars>
          <dgm:chMax val="0"/>
          <dgm:chPref val="0"/>
        </dgm:presLayoutVars>
      </dgm:prSet>
      <dgm:spPr/>
    </dgm:pt>
    <dgm:pt modelId="{8CD30AEB-3478-4496-92DA-DC236BD53FFB}" type="pres">
      <dgm:prSet presAssocID="{42F2CCCC-BE8F-4332-989D-052DAF492A8A}" presName="sibTrans" presStyleCnt="0"/>
      <dgm:spPr/>
    </dgm:pt>
    <dgm:pt modelId="{03CB7769-D1E1-4F57-965D-D8CD69274873}" type="pres">
      <dgm:prSet presAssocID="{4F1D797B-B52B-42D1-9829-83B6B145F334}" presName="compNode" presStyleCnt="0"/>
      <dgm:spPr/>
    </dgm:pt>
    <dgm:pt modelId="{9221030E-1A3C-4B1C-AF7A-968C510781F4}" type="pres">
      <dgm:prSet presAssocID="{4F1D797B-B52B-42D1-9829-83B6B145F334}" presName="bgRect" presStyleLbl="bgShp" presStyleIdx="4" presStyleCnt="6"/>
      <dgm:spPr/>
    </dgm:pt>
    <dgm:pt modelId="{FAF6062C-5F17-49CF-8F4F-1AF3F3D2EDB3}" type="pres">
      <dgm:prSet presAssocID="{4F1D797B-B52B-42D1-9829-83B6B145F33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ity"/>
        </a:ext>
      </dgm:extLst>
    </dgm:pt>
    <dgm:pt modelId="{AC2C967F-0E49-4B1A-99E5-774979AE5F26}" type="pres">
      <dgm:prSet presAssocID="{4F1D797B-B52B-42D1-9829-83B6B145F334}" presName="spaceRect" presStyleCnt="0"/>
      <dgm:spPr/>
    </dgm:pt>
    <dgm:pt modelId="{04AD5B8C-8306-47A7-92E6-974D78E3EAE5}" type="pres">
      <dgm:prSet presAssocID="{4F1D797B-B52B-42D1-9829-83B6B145F334}" presName="parTx" presStyleLbl="revTx" presStyleIdx="4" presStyleCnt="6">
        <dgm:presLayoutVars>
          <dgm:chMax val="0"/>
          <dgm:chPref val="0"/>
        </dgm:presLayoutVars>
      </dgm:prSet>
      <dgm:spPr/>
    </dgm:pt>
    <dgm:pt modelId="{DD697244-D86A-42A8-A942-7AB93559E8C5}" type="pres">
      <dgm:prSet presAssocID="{B312A5E3-8AE4-4077-9ADA-C6B120E90D18}" presName="sibTrans" presStyleCnt="0"/>
      <dgm:spPr/>
    </dgm:pt>
    <dgm:pt modelId="{96BBAF5C-2B2F-4AD8-A415-CB0EDADF61A4}" type="pres">
      <dgm:prSet presAssocID="{3E45F052-7BB8-44EC-9251-2D4BAD1ED51B}" presName="compNode" presStyleCnt="0"/>
      <dgm:spPr/>
    </dgm:pt>
    <dgm:pt modelId="{E39B1735-C8CE-4AB4-8C5C-743FB8A48758}" type="pres">
      <dgm:prSet presAssocID="{3E45F052-7BB8-44EC-9251-2D4BAD1ED51B}" presName="bgRect" presStyleLbl="bgShp" presStyleIdx="5" presStyleCnt="6"/>
      <dgm:spPr/>
    </dgm:pt>
    <dgm:pt modelId="{CFF4C688-C853-4178-AB7C-B985A2B87490}" type="pres">
      <dgm:prSet presAssocID="{3E45F052-7BB8-44EC-9251-2D4BAD1ED51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ck"/>
        </a:ext>
      </dgm:extLst>
    </dgm:pt>
    <dgm:pt modelId="{87189B58-DE5A-4F7E-897C-EB6E22AF74C9}" type="pres">
      <dgm:prSet presAssocID="{3E45F052-7BB8-44EC-9251-2D4BAD1ED51B}" presName="spaceRect" presStyleCnt="0"/>
      <dgm:spPr/>
    </dgm:pt>
    <dgm:pt modelId="{C30D4CD6-6796-4A00-9D58-5D190B0534D2}" type="pres">
      <dgm:prSet presAssocID="{3E45F052-7BB8-44EC-9251-2D4BAD1ED51B}" presName="parTx" presStyleLbl="revTx" presStyleIdx="5" presStyleCnt="6">
        <dgm:presLayoutVars>
          <dgm:chMax val="0"/>
          <dgm:chPref val="0"/>
        </dgm:presLayoutVars>
      </dgm:prSet>
      <dgm:spPr/>
    </dgm:pt>
  </dgm:ptLst>
  <dgm:cxnLst>
    <dgm:cxn modelId="{1F0B3F0F-86E3-4DC9-94BA-D6104A0B13E0}" type="presOf" srcId="{3E45F052-7BB8-44EC-9251-2D4BAD1ED51B}" destId="{C30D4CD6-6796-4A00-9D58-5D190B0534D2}" srcOrd="0" destOrd="0" presId="urn:microsoft.com/office/officeart/2018/2/layout/IconVerticalSolidList"/>
    <dgm:cxn modelId="{745E8D16-2290-4F8C-8100-B45CB22CBE3D}" srcId="{17E89FDD-2FDD-495A-8148-629E17AE511C}" destId="{4F1D797B-B52B-42D1-9829-83B6B145F334}" srcOrd="4" destOrd="0" parTransId="{48CD5E45-6970-4BB8-9E11-D4AF746C9066}" sibTransId="{B312A5E3-8AE4-4077-9ADA-C6B120E90D18}"/>
    <dgm:cxn modelId="{D6B1BB19-8858-4CA1-A35C-27797DDA4DED}" type="presOf" srcId="{17E89FDD-2FDD-495A-8148-629E17AE511C}" destId="{1743EED0-C2E4-4331-9AB7-822CD62A203C}" srcOrd="0" destOrd="0" presId="urn:microsoft.com/office/officeart/2018/2/layout/IconVerticalSolidList"/>
    <dgm:cxn modelId="{40C7F267-1E63-4C72-AAA6-7B85BCEECCE4}" type="presOf" srcId="{4F1D797B-B52B-42D1-9829-83B6B145F334}" destId="{04AD5B8C-8306-47A7-92E6-974D78E3EAE5}" srcOrd="0" destOrd="0" presId="urn:microsoft.com/office/officeart/2018/2/layout/IconVerticalSolidList"/>
    <dgm:cxn modelId="{52217A4A-73CD-42AF-B62C-14959ED22CCE}" type="presOf" srcId="{E0568D77-3ED4-4EC2-9CEE-ADA72771CF61}" destId="{90288E37-C4A7-411B-BD44-22044CE51534}" srcOrd="0" destOrd="0" presId="urn:microsoft.com/office/officeart/2018/2/layout/IconVerticalSolidList"/>
    <dgm:cxn modelId="{E3DE1D95-F97C-4744-8C4E-0ACECAB7D59C}" type="presOf" srcId="{E8515EC3-CDAF-4DE0-865E-13032C5E36C2}" destId="{3A201E92-CF2C-42D7-BDC5-552D95D8F164}" srcOrd="0" destOrd="0" presId="urn:microsoft.com/office/officeart/2018/2/layout/IconVerticalSolidList"/>
    <dgm:cxn modelId="{847DB9AC-94C2-44D9-A03A-210C550C1E23}" srcId="{17E89FDD-2FDD-495A-8148-629E17AE511C}" destId="{737213F6-76CD-452E-A4F3-986D3CA39F8F}" srcOrd="1" destOrd="0" parTransId="{998277A6-234B-4169-B388-2230EEAF9E79}" sibTransId="{FAA7C889-924F-4FDB-8985-2DBF1AA8A7D5}"/>
    <dgm:cxn modelId="{87AC03AE-5B13-4DFF-975B-838A2A33DD35}" srcId="{17E89FDD-2FDD-495A-8148-629E17AE511C}" destId="{E8515EC3-CDAF-4DE0-865E-13032C5E36C2}" srcOrd="2" destOrd="0" parTransId="{EB17CB52-8E40-4F9A-B5DF-676B606FBD11}" sibTransId="{D381573B-736D-44B8-9E79-EDFE7B02549C}"/>
    <dgm:cxn modelId="{0597C6BE-3A75-43DA-808B-421DD58BF537}" srcId="{17E89FDD-2FDD-495A-8148-629E17AE511C}" destId="{E0568D77-3ED4-4EC2-9CEE-ADA72771CF61}" srcOrd="3" destOrd="0" parTransId="{D7BC2847-6064-4097-B2BF-B20C96D97E4F}" sibTransId="{42F2CCCC-BE8F-4332-989D-052DAF492A8A}"/>
    <dgm:cxn modelId="{6D81A9D2-3A32-46DE-BBFA-48F52024581F}" srcId="{17E89FDD-2FDD-495A-8148-629E17AE511C}" destId="{3E45F052-7BB8-44EC-9251-2D4BAD1ED51B}" srcOrd="5" destOrd="0" parTransId="{A728238B-3243-4107-8F3C-C302BD4E55D0}" sibTransId="{AE99DBD8-9A4D-45D2-9BFE-22826BD47413}"/>
    <dgm:cxn modelId="{397796E1-4FD2-41BD-8303-0833685C0172}" type="presOf" srcId="{4F27BB91-F9DF-4BBD-BDC6-B7A4FAE736EB}" destId="{ED277134-49BB-4EA5-BBA3-A34B5244C9EE}" srcOrd="0" destOrd="0" presId="urn:microsoft.com/office/officeart/2018/2/layout/IconVerticalSolidList"/>
    <dgm:cxn modelId="{E4E84EEF-1F78-485D-8DFF-B8817C824EE2}" type="presOf" srcId="{737213F6-76CD-452E-A4F3-986D3CA39F8F}" destId="{2C88CD83-3057-4385-995F-D7816AD999BC}" srcOrd="0" destOrd="0" presId="urn:microsoft.com/office/officeart/2018/2/layout/IconVerticalSolidList"/>
    <dgm:cxn modelId="{D23A10F5-C134-4D79-903C-F0E2BFD9E7A6}" srcId="{17E89FDD-2FDD-495A-8148-629E17AE511C}" destId="{4F27BB91-F9DF-4BBD-BDC6-B7A4FAE736EB}" srcOrd="0" destOrd="0" parTransId="{ADD25C5E-FF70-41D0-981D-725CE279A233}" sibTransId="{A3BA3DCF-7606-4E5A-B578-4D95C6B41FFD}"/>
    <dgm:cxn modelId="{3D92548A-191D-4EB8-902E-22955C2F284A}" type="presParOf" srcId="{1743EED0-C2E4-4331-9AB7-822CD62A203C}" destId="{8491E904-193C-41B2-93FD-3C96708DB534}" srcOrd="0" destOrd="0" presId="urn:microsoft.com/office/officeart/2018/2/layout/IconVerticalSolidList"/>
    <dgm:cxn modelId="{ED0A8249-8C69-4CA7-A2C8-C605E2DFA97B}" type="presParOf" srcId="{8491E904-193C-41B2-93FD-3C96708DB534}" destId="{F1BBC0ED-C6CF-4E12-A71A-CA9DA8DC4516}" srcOrd="0" destOrd="0" presId="urn:microsoft.com/office/officeart/2018/2/layout/IconVerticalSolidList"/>
    <dgm:cxn modelId="{12895F64-C855-47CB-AA06-869AB098FF38}" type="presParOf" srcId="{8491E904-193C-41B2-93FD-3C96708DB534}" destId="{BD5996DA-DB9C-4A18-8DC3-66637F28F8AA}" srcOrd="1" destOrd="0" presId="urn:microsoft.com/office/officeart/2018/2/layout/IconVerticalSolidList"/>
    <dgm:cxn modelId="{0670D9D9-EC49-4CE8-AFEC-9B06D3451D93}" type="presParOf" srcId="{8491E904-193C-41B2-93FD-3C96708DB534}" destId="{90AEA65B-DFE9-4A70-9314-07A999E46AB1}" srcOrd="2" destOrd="0" presId="urn:microsoft.com/office/officeart/2018/2/layout/IconVerticalSolidList"/>
    <dgm:cxn modelId="{E466FD20-7788-49A7-BA1D-AB47499140B0}" type="presParOf" srcId="{8491E904-193C-41B2-93FD-3C96708DB534}" destId="{ED277134-49BB-4EA5-BBA3-A34B5244C9EE}" srcOrd="3" destOrd="0" presId="urn:microsoft.com/office/officeart/2018/2/layout/IconVerticalSolidList"/>
    <dgm:cxn modelId="{3F8A1CBA-F6B6-4CFA-810A-A13C6F99EB45}" type="presParOf" srcId="{1743EED0-C2E4-4331-9AB7-822CD62A203C}" destId="{EA65C41D-1A08-41B3-BC57-0BBA3C498539}" srcOrd="1" destOrd="0" presId="urn:microsoft.com/office/officeart/2018/2/layout/IconVerticalSolidList"/>
    <dgm:cxn modelId="{0B4686F9-5122-4D7D-91B4-4E3EF2C9352C}" type="presParOf" srcId="{1743EED0-C2E4-4331-9AB7-822CD62A203C}" destId="{A5B9B652-14DC-42BE-927A-1C25C4C276D2}" srcOrd="2" destOrd="0" presId="urn:microsoft.com/office/officeart/2018/2/layout/IconVerticalSolidList"/>
    <dgm:cxn modelId="{4BFE9D0D-DB3A-478A-9DB1-60954CB41043}" type="presParOf" srcId="{A5B9B652-14DC-42BE-927A-1C25C4C276D2}" destId="{BF6FDA03-3E72-48DA-AFFD-554B3D8963BB}" srcOrd="0" destOrd="0" presId="urn:microsoft.com/office/officeart/2018/2/layout/IconVerticalSolidList"/>
    <dgm:cxn modelId="{1FE7EFDC-E7EA-43B5-8C2D-B6F5D8C32260}" type="presParOf" srcId="{A5B9B652-14DC-42BE-927A-1C25C4C276D2}" destId="{68572DFE-9409-4114-910A-9370014CBD25}" srcOrd="1" destOrd="0" presId="urn:microsoft.com/office/officeart/2018/2/layout/IconVerticalSolidList"/>
    <dgm:cxn modelId="{FC5B3D82-B267-42B2-981A-0369E1D58E0F}" type="presParOf" srcId="{A5B9B652-14DC-42BE-927A-1C25C4C276D2}" destId="{87FE63CC-723E-4ED2-B51A-5FAABA13904F}" srcOrd="2" destOrd="0" presId="urn:microsoft.com/office/officeart/2018/2/layout/IconVerticalSolidList"/>
    <dgm:cxn modelId="{93B95543-86F2-4C3D-A61F-D808B309567B}" type="presParOf" srcId="{A5B9B652-14DC-42BE-927A-1C25C4C276D2}" destId="{2C88CD83-3057-4385-995F-D7816AD999BC}" srcOrd="3" destOrd="0" presId="urn:microsoft.com/office/officeart/2018/2/layout/IconVerticalSolidList"/>
    <dgm:cxn modelId="{D013778E-D316-42F7-B659-3EDC82495939}" type="presParOf" srcId="{1743EED0-C2E4-4331-9AB7-822CD62A203C}" destId="{9EC41728-A70D-477C-AA0B-715BCA1613F0}" srcOrd="3" destOrd="0" presId="urn:microsoft.com/office/officeart/2018/2/layout/IconVerticalSolidList"/>
    <dgm:cxn modelId="{FE4DC20B-A100-4DAE-A8DB-9A807FF55B2A}" type="presParOf" srcId="{1743EED0-C2E4-4331-9AB7-822CD62A203C}" destId="{E250CE2C-773B-42F6-ACDD-FCBB07B7A503}" srcOrd="4" destOrd="0" presId="urn:microsoft.com/office/officeart/2018/2/layout/IconVerticalSolidList"/>
    <dgm:cxn modelId="{74786107-D2C6-465B-9A17-741379C240FC}" type="presParOf" srcId="{E250CE2C-773B-42F6-ACDD-FCBB07B7A503}" destId="{9D02E7FA-389F-4047-AF66-83AB04D94F53}" srcOrd="0" destOrd="0" presId="urn:microsoft.com/office/officeart/2018/2/layout/IconVerticalSolidList"/>
    <dgm:cxn modelId="{66206118-8290-4C0E-AE7D-0CAE9EE16C45}" type="presParOf" srcId="{E250CE2C-773B-42F6-ACDD-FCBB07B7A503}" destId="{FBB27A51-96D6-494C-9FF0-AD739E966F86}" srcOrd="1" destOrd="0" presId="urn:microsoft.com/office/officeart/2018/2/layout/IconVerticalSolidList"/>
    <dgm:cxn modelId="{11C28FD1-F82C-4BD0-AC1B-62BE72D18894}" type="presParOf" srcId="{E250CE2C-773B-42F6-ACDD-FCBB07B7A503}" destId="{13AC8DE5-4E08-485F-A940-A39726328A70}" srcOrd="2" destOrd="0" presId="urn:microsoft.com/office/officeart/2018/2/layout/IconVerticalSolidList"/>
    <dgm:cxn modelId="{F9EC1A6B-FE42-4834-B5CF-C9B1B9535CD2}" type="presParOf" srcId="{E250CE2C-773B-42F6-ACDD-FCBB07B7A503}" destId="{3A201E92-CF2C-42D7-BDC5-552D95D8F164}" srcOrd="3" destOrd="0" presId="urn:microsoft.com/office/officeart/2018/2/layout/IconVerticalSolidList"/>
    <dgm:cxn modelId="{D1091C8D-7B4A-40AE-98C0-99C00DD35548}" type="presParOf" srcId="{1743EED0-C2E4-4331-9AB7-822CD62A203C}" destId="{DBDC94A0-E54D-4073-8D7D-2FB8255C824A}" srcOrd="5" destOrd="0" presId="urn:microsoft.com/office/officeart/2018/2/layout/IconVerticalSolidList"/>
    <dgm:cxn modelId="{FF8C55E2-88B9-4454-ABF2-2F6CF5CFE9D9}" type="presParOf" srcId="{1743EED0-C2E4-4331-9AB7-822CD62A203C}" destId="{123D0448-0B63-49BF-97EF-09334DCA6D51}" srcOrd="6" destOrd="0" presId="urn:microsoft.com/office/officeart/2018/2/layout/IconVerticalSolidList"/>
    <dgm:cxn modelId="{B7EFB16A-1EB2-4DA9-ABB3-34A1198BFC5F}" type="presParOf" srcId="{123D0448-0B63-49BF-97EF-09334DCA6D51}" destId="{0FD6E259-3C5F-433E-91FF-B998C98C858F}" srcOrd="0" destOrd="0" presId="urn:microsoft.com/office/officeart/2018/2/layout/IconVerticalSolidList"/>
    <dgm:cxn modelId="{A79E0D4C-B83D-4B37-9BDB-9BAEFFBCF8F7}" type="presParOf" srcId="{123D0448-0B63-49BF-97EF-09334DCA6D51}" destId="{6D3B459D-61B9-484B-9C48-CC649280272B}" srcOrd="1" destOrd="0" presId="urn:microsoft.com/office/officeart/2018/2/layout/IconVerticalSolidList"/>
    <dgm:cxn modelId="{0DC0EAD2-D0A3-43D4-B53A-920064395CE5}" type="presParOf" srcId="{123D0448-0B63-49BF-97EF-09334DCA6D51}" destId="{62D14059-6E90-4D80-979E-92E3792510B1}" srcOrd="2" destOrd="0" presId="urn:microsoft.com/office/officeart/2018/2/layout/IconVerticalSolidList"/>
    <dgm:cxn modelId="{33F2E150-81F6-43D6-9432-CCD1CA5059DF}" type="presParOf" srcId="{123D0448-0B63-49BF-97EF-09334DCA6D51}" destId="{90288E37-C4A7-411B-BD44-22044CE51534}" srcOrd="3" destOrd="0" presId="urn:microsoft.com/office/officeart/2018/2/layout/IconVerticalSolidList"/>
    <dgm:cxn modelId="{6509897B-4B56-4FCD-B011-FBCE4ED1D915}" type="presParOf" srcId="{1743EED0-C2E4-4331-9AB7-822CD62A203C}" destId="{8CD30AEB-3478-4496-92DA-DC236BD53FFB}" srcOrd="7" destOrd="0" presId="urn:microsoft.com/office/officeart/2018/2/layout/IconVerticalSolidList"/>
    <dgm:cxn modelId="{644846BD-1FAF-47C9-BB28-DC08523D9074}" type="presParOf" srcId="{1743EED0-C2E4-4331-9AB7-822CD62A203C}" destId="{03CB7769-D1E1-4F57-965D-D8CD69274873}" srcOrd="8" destOrd="0" presId="urn:microsoft.com/office/officeart/2018/2/layout/IconVerticalSolidList"/>
    <dgm:cxn modelId="{84DF55B8-8B62-4BCD-AC43-0011A1413D88}" type="presParOf" srcId="{03CB7769-D1E1-4F57-965D-D8CD69274873}" destId="{9221030E-1A3C-4B1C-AF7A-968C510781F4}" srcOrd="0" destOrd="0" presId="urn:microsoft.com/office/officeart/2018/2/layout/IconVerticalSolidList"/>
    <dgm:cxn modelId="{C52E0608-123F-448D-BB36-89A1CA2C1B27}" type="presParOf" srcId="{03CB7769-D1E1-4F57-965D-D8CD69274873}" destId="{FAF6062C-5F17-49CF-8F4F-1AF3F3D2EDB3}" srcOrd="1" destOrd="0" presId="urn:microsoft.com/office/officeart/2018/2/layout/IconVerticalSolidList"/>
    <dgm:cxn modelId="{F498CE7E-5ADB-4822-BAAF-E2A75AC880DE}" type="presParOf" srcId="{03CB7769-D1E1-4F57-965D-D8CD69274873}" destId="{AC2C967F-0E49-4B1A-99E5-774979AE5F26}" srcOrd="2" destOrd="0" presId="urn:microsoft.com/office/officeart/2018/2/layout/IconVerticalSolidList"/>
    <dgm:cxn modelId="{7687A052-0F1E-4874-8639-E0692731ADBD}" type="presParOf" srcId="{03CB7769-D1E1-4F57-965D-D8CD69274873}" destId="{04AD5B8C-8306-47A7-92E6-974D78E3EAE5}" srcOrd="3" destOrd="0" presId="urn:microsoft.com/office/officeart/2018/2/layout/IconVerticalSolidList"/>
    <dgm:cxn modelId="{E874C9F9-EDA8-4BA5-9366-BC9FBA5A7FBC}" type="presParOf" srcId="{1743EED0-C2E4-4331-9AB7-822CD62A203C}" destId="{DD697244-D86A-42A8-A942-7AB93559E8C5}" srcOrd="9" destOrd="0" presId="urn:microsoft.com/office/officeart/2018/2/layout/IconVerticalSolidList"/>
    <dgm:cxn modelId="{3EC27DEF-E6BD-476A-8C69-E1CE927EA4D1}" type="presParOf" srcId="{1743EED0-C2E4-4331-9AB7-822CD62A203C}" destId="{96BBAF5C-2B2F-4AD8-A415-CB0EDADF61A4}" srcOrd="10" destOrd="0" presId="urn:microsoft.com/office/officeart/2018/2/layout/IconVerticalSolidList"/>
    <dgm:cxn modelId="{0E330F79-0033-493D-A064-65E1EA0B53C0}" type="presParOf" srcId="{96BBAF5C-2B2F-4AD8-A415-CB0EDADF61A4}" destId="{E39B1735-C8CE-4AB4-8C5C-743FB8A48758}" srcOrd="0" destOrd="0" presId="urn:microsoft.com/office/officeart/2018/2/layout/IconVerticalSolidList"/>
    <dgm:cxn modelId="{C8760315-15F7-4A57-A74E-3A7A4AF4EF2A}" type="presParOf" srcId="{96BBAF5C-2B2F-4AD8-A415-CB0EDADF61A4}" destId="{CFF4C688-C853-4178-AB7C-B985A2B87490}" srcOrd="1" destOrd="0" presId="urn:microsoft.com/office/officeart/2018/2/layout/IconVerticalSolidList"/>
    <dgm:cxn modelId="{A81C0DD4-AC38-4F78-AF8D-2956BB293688}" type="presParOf" srcId="{96BBAF5C-2B2F-4AD8-A415-CB0EDADF61A4}" destId="{87189B58-DE5A-4F7E-897C-EB6E22AF74C9}" srcOrd="2" destOrd="0" presId="urn:microsoft.com/office/officeart/2018/2/layout/IconVerticalSolidList"/>
    <dgm:cxn modelId="{626CFFC5-6E9F-4022-BF5B-C467009318F3}" type="presParOf" srcId="{96BBAF5C-2B2F-4AD8-A415-CB0EDADF61A4}" destId="{C30D4CD6-6796-4A00-9D58-5D190B0534D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FB0AA4-66E0-4A83-A397-F5DB6085C7C8}"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FFDDF8F0-15A8-4BB9-BE55-9049CE3BB7E2}">
      <dgm:prSet/>
      <dgm:spPr/>
      <dgm:t>
        <a:bodyPr/>
        <a:lstStyle/>
        <a:p>
          <a:r>
            <a:rPr lang="en-US" dirty="0"/>
            <a:t>Age : People in their middle years are more likely to click on a website, and as they get older, they are 0.03 times less likely to click on an online ad.</a:t>
          </a:r>
        </a:p>
      </dgm:t>
    </dgm:pt>
    <dgm:pt modelId="{DE3290D1-C072-4745-818A-5848D4724DD2}" type="parTrans" cxnId="{DE96EC00-0096-47AB-B35A-00FB7F7EA08B}">
      <dgm:prSet/>
      <dgm:spPr/>
      <dgm:t>
        <a:bodyPr/>
        <a:lstStyle/>
        <a:p>
          <a:endParaRPr lang="en-US"/>
        </a:p>
      </dgm:t>
    </dgm:pt>
    <dgm:pt modelId="{71767620-6390-4992-90DB-E524000F6EDA}" type="sibTrans" cxnId="{DE96EC00-0096-47AB-B35A-00FB7F7EA08B}">
      <dgm:prSet/>
      <dgm:spPr/>
      <dgm:t>
        <a:bodyPr/>
        <a:lstStyle/>
        <a:p>
          <a:endParaRPr lang="en-US"/>
        </a:p>
      </dgm:t>
    </dgm:pt>
    <dgm:pt modelId="{312B60E6-35C8-475D-A2D6-87C6BDD29205}">
      <dgm:prSet/>
      <dgm:spPr/>
      <dgm:t>
        <a:bodyPr/>
        <a:lstStyle/>
        <a:p>
          <a:r>
            <a:rPr lang="en-US" dirty="0" err="1"/>
            <a:t>Time_Spent</a:t>
          </a:r>
          <a:r>
            <a:rPr lang="en-US" dirty="0"/>
            <a:t>: A user who spends more time on a website is 1.798 times more likely to click on an ad. If you spend more time on the internet, you're more likely to click on ads.. </a:t>
          </a:r>
        </a:p>
      </dgm:t>
    </dgm:pt>
    <dgm:pt modelId="{39A7BD81-FC83-43C7-8E3D-54B08ED105EF}" type="parTrans" cxnId="{CEF6222C-24A1-4DA0-B72E-1A04A4B1C769}">
      <dgm:prSet/>
      <dgm:spPr/>
      <dgm:t>
        <a:bodyPr/>
        <a:lstStyle/>
        <a:p>
          <a:endParaRPr lang="en-US"/>
        </a:p>
      </dgm:t>
    </dgm:pt>
    <dgm:pt modelId="{E62EBE1E-51B5-4196-BA88-78C91B9ECF09}" type="sibTrans" cxnId="{CEF6222C-24A1-4DA0-B72E-1A04A4B1C769}">
      <dgm:prSet/>
      <dgm:spPr/>
      <dgm:t>
        <a:bodyPr/>
        <a:lstStyle/>
        <a:p>
          <a:endParaRPr lang="en-US"/>
        </a:p>
      </dgm:t>
    </dgm:pt>
    <dgm:pt modelId="{73FF58A7-8AD3-48D1-B38C-0EF511D92B54}">
      <dgm:prSet/>
      <dgm:spPr/>
      <dgm:t>
        <a:bodyPr/>
        <a:lstStyle/>
        <a:p>
          <a:r>
            <a:rPr lang="en-US" dirty="0" err="1"/>
            <a:t>Avg_Income</a:t>
          </a:r>
          <a:r>
            <a:rPr lang="en-US" dirty="0"/>
            <a:t>: A user's likelihood of clicking on a web ad increases by 0.818 times as their average income rises. Avg Income is more likely to click on a web ad with a higher Avg Income.</a:t>
          </a:r>
        </a:p>
      </dgm:t>
    </dgm:pt>
    <dgm:pt modelId="{5B1D9BC9-695F-4E42-B370-E4DCBE99C071}" type="parTrans" cxnId="{2AC9EB04-106F-44E8-9F84-35A8474D79D7}">
      <dgm:prSet/>
      <dgm:spPr/>
      <dgm:t>
        <a:bodyPr/>
        <a:lstStyle/>
        <a:p>
          <a:endParaRPr lang="en-US"/>
        </a:p>
      </dgm:t>
    </dgm:pt>
    <dgm:pt modelId="{DA48DD81-5729-4121-BB9A-6055C9ABD7D4}" type="sibTrans" cxnId="{2AC9EB04-106F-44E8-9F84-35A8474D79D7}">
      <dgm:prSet/>
      <dgm:spPr/>
      <dgm:t>
        <a:bodyPr/>
        <a:lstStyle/>
        <a:p>
          <a:endParaRPr lang="en-US"/>
        </a:p>
      </dgm:t>
    </dgm:pt>
    <dgm:pt modelId="{8DB2A8F1-BA63-4AB0-882B-0B3F975B9E19}">
      <dgm:prSet/>
      <dgm:spPr/>
      <dgm:t>
        <a:bodyPr/>
        <a:lstStyle/>
        <a:p>
          <a:r>
            <a:rPr lang="en-US" dirty="0" err="1"/>
            <a:t>Internet_Usage</a:t>
          </a:r>
          <a:r>
            <a:rPr lang="en-US" dirty="0"/>
            <a:t> : If a user spends more time on a website, he is 1.961 times more likely to click on an advertisement. Increased Internet Usage leads to a higher likelihood of clicking on a web ad.</a:t>
          </a:r>
        </a:p>
      </dgm:t>
    </dgm:pt>
    <dgm:pt modelId="{31D2AB2C-07BA-4B22-9C52-095BB99568ED}" type="parTrans" cxnId="{BCB5C19C-F37C-4C75-80E5-F70CA449EBA7}">
      <dgm:prSet/>
      <dgm:spPr/>
      <dgm:t>
        <a:bodyPr/>
        <a:lstStyle/>
        <a:p>
          <a:endParaRPr lang="en-US"/>
        </a:p>
      </dgm:t>
    </dgm:pt>
    <dgm:pt modelId="{EABE0B55-A99E-4B2D-A65C-7B0D6DE6827C}" type="sibTrans" cxnId="{BCB5C19C-F37C-4C75-80E5-F70CA449EBA7}">
      <dgm:prSet/>
      <dgm:spPr/>
      <dgm:t>
        <a:bodyPr/>
        <a:lstStyle/>
        <a:p>
          <a:endParaRPr lang="en-US"/>
        </a:p>
      </dgm:t>
    </dgm:pt>
    <dgm:pt modelId="{1BE749B6-3A43-42FC-ACAB-27133C33EC15}">
      <dgm:prSet/>
      <dgm:spPr/>
      <dgm:t>
        <a:bodyPr/>
        <a:lstStyle/>
        <a:p>
          <a:r>
            <a:rPr lang="en-US" dirty="0"/>
            <a:t>City_codecity_2If City code is City 2, the user is 0.54 times more likely to click on the advertisement. This means that if the user's City code is City 2, he is more likely to click on the web advertisement.</a:t>
          </a:r>
        </a:p>
      </dgm:t>
    </dgm:pt>
    <dgm:pt modelId="{3A3C5EBD-CB43-4E54-9EB4-4814B87BC8C1}" type="parTrans" cxnId="{2806B505-2939-4EE5-9B87-1DC664EF2ED6}">
      <dgm:prSet/>
      <dgm:spPr/>
      <dgm:t>
        <a:bodyPr/>
        <a:lstStyle/>
        <a:p>
          <a:endParaRPr lang="en-US"/>
        </a:p>
      </dgm:t>
    </dgm:pt>
    <dgm:pt modelId="{73BD90C7-3301-4975-B63A-2A84A254C9BB}" type="sibTrans" cxnId="{2806B505-2939-4EE5-9B87-1DC664EF2ED6}">
      <dgm:prSet/>
      <dgm:spPr/>
      <dgm:t>
        <a:bodyPr/>
        <a:lstStyle/>
        <a:p>
          <a:endParaRPr lang="en-US"/>
        </a:p>
      </dgm:t>
    </dgm:pt>
    <dgm:pt modelId="{2A822CE5-8B7F-4064-9647-A7033E90A05E}" type="pres">
      <dgm:prSet presAssocID="{CFFB0AA4-66E0-4A83-A397-F5DB6085C7C8}" presName="linear" presStyleCnt="0">
        <dgm:presLayoutVars>
          <dgm:animLvl val="lvl"/>
          <dgm:resizeHandles val="exact"/>
        </dgm:presLayoutVars>
      </dgm:prSet>
      <dgm:spPr/>
    </dgm:pt>
    <dgm:pt modelId="{AEFC6513-9B19-4B67-804C-D09DABE044B7}" type="pres">
      <dgm:prSet presAssocID="{FFDDF8F0-15A8-4BB9-BE55-9049CE3BB7E2}" presName="parentText" presStyleLbl="node1" presStyleIdx="0" presStyleCnt="5">
        <dgm:presLayoutVars>
          <dgm:chMax val="0"/>
          <dgm:bulletEnabled val="1"/>
        </dgm:presLayoutVars>
      </dgm:prSet>
      <dgm:spPr/>
    </dgm:pt>
    <dgm:pt modelId="{97DA1C2E-8DA7-4082-A2EB-B53879D22EFD}" type="pres">
      <dgm:prSet presAssocID="{71767620-6390-4992-90DB-E524000F6EDA}" presName="spacer" presStyleCnt="0"/>
      <dgm:spPr/>
    </dgm:pt>
    <dgm:pt modelId="{C0EA62AC-2DB0-4561-8B8D-C1E226F5EDE6}" type="pres">
      <dgm:prSet presAssocID="{312B60E6-35C8-475D-A2D6-87C6BDD29205}" presName="parentText" presStyleLbl="node1" presStyleIdx="1" presStyleCnt="5">
        <dgm:presLayoutVars>
          <dgm:chMax val="0"/>
          <dgm:bulletEnabled val="1"/>
        </dgm:presLayoutVars>
      </dgm:prSet>
      <dgm:spPr/>
    </dgm:pt>
    <dgm:pt modelId="{ABED8F28-018E-49FD-8275-C30154C876A8}" type="pres">
      <dgm:prSet presAssocID="{E62EBE1E-51B5-4196-BA88-78C91B9ECF09}" presName="spacer" presStyleCnt="0"/>
      <dgm:spPr/>
    </dgm:pt>
    <dgm:pt modelId="{23634DA0-B653-4E78-A1D4-9D45E46477FA}" type="pres">
      <dgm:prSet presAssocID="{73FF58A7-8AD3-48D1-B38C-0EF511D92B54}" presName="parentText" presStyleLbl="node1" presStyleIdx="2" presStyleCnt="5">
        <dgm:presLayoutVars>
          <dgm:chMax val="0"/>
          <dgm:bulletEnabled val="1"/>
        </dgm:presLayoutVars>
      </dgm:prSet>
      <dgm:spPr/>
    </dgm:pt>
    <dgm:pt modelId="{6A3E62DB-0C25-4D91-AF39-8AB4B882D2FF}" type="pres">
      <dgm:prSet presAssocID="{DA48DD81-5729-4121-BB9A-6055C9ABD7D4}" presName="spacer" presStyleCnt="0"/>
      <dgm:spPr/>
    </dgm:pt>
    <dgm:pt modelId="{673DBFD8-4F9E-4563-BBCB-997D23245CA9}" type="pres">
      <dgm:prSet presAssocID="{8DB2A8F1-BA63-4AB0-882B-0B3F975B9E19}" presName="parentText" presStyleLbl="node1" presStyleIdx="3" presStyleCnt="5">
        <dgm:presLayoutVars>
          <dgm:chMax val="0"/>
          <dgm:bulletEnabled val="1"/>
        </dgm:presLayoutVars>
      </dgm:prSet>
      <dgm:spPr/>
    </dgm:pt>
    <dgm:pt modelId="{F0E9E65A-BB88-42EB-901E-51100DF41786}" type="pres">
      <dgm:prSet presAssocID="{EABE0B55-A99E-4B2D-A65C-7B0D6DE6827C}" presName="spacer" presStyleCnt="0"/>
      <dgm:spPr/>
    </dgm:pt>
    <dgm:pt modelId="{67F8994D-2229-4690-9A8A-FD3262FA4504}" type="pres">
      <dgm:prSet presAssocID="{1BE749B6-3A43-42FC-ACAB-27133C33EC15}" presName="parentText" presStyleLbl="node1" presStyleIdx="4" presStyleCnt="5">
        <dgm:presLayoutVars>
          <dgm:chMax val="0"/>
          <dgm:bulletEnabled val="1"/>
        </dgm:presLayoutVars>
      </dgm:prSet>
      <dgm:spPr/>
    </dgm:pt>
  </dgm:ptLst>
  <dgm:cxnLst>
    <dgm:cxn modelId="{DE96EC00-0096-47AB-B35A-00FB7F7EA08B}" srcId="{CFFB0AA4-66E0-4A83-A397-F5DB6085C7C8}" destId="{FFDDF8F0-15A8-4BB9-BE55-9049CE3BB7E2}" srcOrd="0" destOrd="0" parTransId="{DE3290D1-C072-4745-818A-5848D4724DD2}" sibTransId="{71767620-6390-4992-90DB-E524000F6EDA}"/>
    <dgm:cxn modelId="{2AC9EB04-106F-44E8-9F84-35A8474D79D7}" srcId="{CFFB0AA4-66E0-4A83-A397-F5DB6085C7C8}" destId="{73FF58A7-8AD3-48D1-B38C-0EF511D92B54}" srcOrd="2" destOrd="0" parTransId="{5B1D9BC9-695F-4E42-B370-E4DCBE99C071}" sibTransId="{DA48DD81-5729-4121-BB9A-6055C9ABD7D4}"/>
    <dgm:cxn modelId="{2806B505-2939-4EE5-9B87-1DC664EF2ED6}" srcId="{CFFB0AA4-66E0-4A83-A397-F5DB6085C7C8}" destId="{1BE749B6-3A43-42FC-ACAB-27133C33EC15}" srcOrd="4" destOrd="0" parTransId="{3A3C5EBD-CB43-4E54-9EB4-4814B87BC8C1}" sibTransId="{73BD90C7-3301-4975-B63A-2A84A254C9BB}"/>
    <dgm:cxn modelId="{3AE2A01B-85AA-4FB6-B56F-CC70AB84C1F2}" type="presOf" srcId="{1BE749B6-3A43-42FC-ACAB-27133C33EC15}" destId="{67F8994D-2229-4690-9A8A-FD3262FA4504}" srcOrd="0" destOrd="0" presId="urn:microsoft.com/office/officeart/2005/8/layout/vList2"/>
    <dgm:cxn modelId="{CEF6222C-24A1-4DA0-B72E-1A04A4B1C769}" srcId="{CFFB0AA4-66E0-4A83-A397-F5DB6085C7C8}" destId="{312B60E6-35C8-475D-A2D6-87C6BDD29205}" srcOrd="1" destOrd="0" parTransId="{39A7BD81-FC83-43C7-8E3D-54B08ED105EF}" sibTransId="{E62EBE1E-51B5-4196-BA88-78C91B9ECF09}"/>
    <dgm:cxn modelId="{D9BEDD2D-88A8-4569-8BFA-FC9767882217}" type="presOf" srcId="{8DB2A8F1-BA63-4AB0-882B-0B3F975B9E19}" destId="{673DBFD8-4F9E-4563-BBCB-997D23245CA9}" srcOrd="0" destOrd="0" presId="urn:microsoft.com/office/officeart/2005/8/layout/vList2"/>
    <dgm:cxn modelId="{37C52C3B-5FF4-44BD-916C-AF8325816AD0}" type="presOf" srcId="{FFDDF8F0-15A8-4BB9-BE55-9049CE3BB7E2}" destId="{AEFC6513-9B19-4B67-804C-D09DABE044B7}" srcOrd="0" destOrd="0" presId="urn:microsoft.com/office/officeart/2005/8/layout/vList2"/>
    <dgm:cxn modelId="{2F01006D-3860-4148-B900-F326A212B9DF}" type="presOf" srcId="{CFFB0AA4-66E0-4A83-A397-F5DB6085C7C8}" destId="{2A822CE5-8B7F-4064-9647-A7033E90A05E}" srcOrd="0" destOrd="0" presId="urn:microsoft.com/office/officeart/2005/8/layout/vList2"/>
    <dgm:cxn modelId="{15654C84-8454-4B79-B418-3A4BE7D0E440}" type="presOf" srcId="{73FF58A7-8AD3-48D1-B38C-0EF511D92B54}" destId="{23634DA0-B653-4E78-A1D4-9D45E46477FA}" srcOrd="0" destOrd="0" presId="urn:microsoft.com/office/officeart/2005/8/layout/vList2"/>
    <dgm:cxn modelId="{BCB5C19C-F37C-4C75-80E5-F70CA449EBA7}" srcId="{CFFB0AA4-66E0-4A83-A397-F5DB6085C7C8}" destId="{8DB2A8F1-BA63-4AB0-882B-0B3F975B9E19}" srcOrd="3" destOrd="0" parTransId="{31D2AB2C-07BA-4B22-9C52-095BB99568ED}" sibTransId="{EABE0B55-A99E-4B2D-A65C-7B0D6DE6827C}"/>
    <dgm:cxn modelId="{DBB3CEA3-BB14-4714-9376-19791CE6E4E4}" type="presOf" srcId="{312B60E6-35C8-475D-A2D6-87C6BDD29205}" destId="{C0EA62AC-2DB0-4561-8B8D-C1E226F5EDE6}" srcOrd="0" destOrd="0" presId="urn:microsoft.com/office/officeart/2005/8/layout/vList2"/>
    <dgm:cxn modelId="{14C93A72-25B3-492E-B9C0-854D1D29BEF1}" type="presParOf" srcId="{2A822CE5-8B7F-4064-9647-A7033E90A05E}" destId="{AEFC6513-9B19-4B67-804C-D09DABE044B7}" srcOrd="0" destOrd="0" presId="urn:microsoft.com/office/officeart/2005/8/layout/vList2"/>
    <dgm:cxn modelId="{35C5C97C-AD33-41F1-BD33-3CE65332F9DF}" type="presParOf" srcId="{2A822CE5-8B7F-4064-9647-A7033E90A05E}" destId="{97DA1C2E-8DA7-4082-A2EB-B53879D22EFD}" srcOrd="1" destOrd="0" presId="urn:microsoft.com/office/officeart/2005/8/layout/vList2"/>
    <dgm:cxn modelId="{955C6B2F-C8F2-42B7-AB24-652739938A85}" type="presParOf" srcId="{2A822CE5-8B7F-4064-9647-A7033E90A05E}" destId="{C0EA62AC-2DB0-4561-8B8D-C1E226F5EDE6}" srcOrd="2" destOrd="0" presId="urn:microsoft.com/office/officeart/2005/8/layout/vList2"/>
    <dgm:cxn modelId="{C1E92469-7D90-4B98-826A-91BE1E5E70A5}" type="presParOf" srcId="{2A822CE5-8B7F-4064-9647-A7033E90A05E}" destId="{ABED8F28-018E-49FD-8275-C30154C876A8}" srcOrd="3" destOrd="0" presId="urn:microsoft.com/office/officeart/2005/8/layout/vList2"/>
    <dgm:cxn modelId="{56AFA090-AC96-4025-925E-0A6B0D2E25A2}" type="presParOf" srcId="{2A822CE5-8B7F-4064-9647-A7033E90A05E}" destId="{23634DA0-B653-4E78-A1D4-9D45E46477FA}" srcOrd="4" destOrd="0" presId="urn:microsoft.com/office/officeart/2005/8/layout/vList2"/>
    <dgm:cxn modelId="{BEDD38DE-B30F-40BC-8D0D-B22404A6DD86}" type="presParOf" srcId="{2A822CE5-8B7F-4064-9647-A7033E90A05E}" destId="{6A3E62DB-0C25-4D91-AF39-8AB4B882D2FF}" srcOrd="5" destOrd="0" presId="urn:microsoft.com/office/officeart/2005/8/layout/vList2"/>
    <dgm:cxn modelId="{986B47A1-8973-4716-B27A-4403C90A4886}" type="presParOf" srcId="{2A822CE5-8B7F-4064-9647-A7033E90A05E}" destId="{673DBFD8-4F9E-4563-BBCB-997D23245CA9}" srcOrd="6" destOrd="0" presId="urn:microsoft.com/office/officeart/2005/8/layout/vList2"/>
    <dgm:cxn modelId="{DBCD0247-DA63-4B6B-8038-12C03519395C}" type="presParOf" srcId="{2A822CE5-8B7F-4064-9647-A7033E90A05E}" destId="{F0E9E65A-BB88-42EB-901E-51100DF41786}" srcOrd="7" destOrd="0" presId="urn:microsoft.com/office/officeart/2005/8/layout/vList2"/>
    <dgm:cxn modelId="{DFD86F34-B69E-42BF-BB23-E63D3A4F2095}" type="presParOf" srcId="{2A822CE5-8B7F-4064-9647-A7033E90A05E}" destId="{67F8994D-2229-4690-9A8A-FD3262FA4504}"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01C415-2A73-4106-9C43-021BED0C1BFE}" type="doc">
      <dgm:prSet loTypeId="urn:microsoft.com/office/officeart/2005/8/layout/vList2" loCatId="list" qsTypeId="urn:microsoft.com/office/officeart/2005/8/quickstyle/simple2" qsCatId="simple" csTypeId="urn:microsoft.com/office/officeart/2005/8/colors/accent5_2" csCatId="accent5" phldr="1"/>
      <dgm:spPr/>
      <dgm:t>
        <a:bodyPr/>
        <a:lstStyle/>
        <a:p>
          <a:endParaRPr lang="en-US"/>
        </a:p>
      </dgm:t>
    </dgm:pt>
    <dgm:pt modelId="{4A42C21C-0DB7-401C-94A8-89B3BBC1B389}">
      <dgm:prSet/>
      <dgm:spPr/>
      <dgm:t>
        <a:bodyPr/>
        <a:lstStyle/>
        <a:p>
          <a:r>
            <a:rPr lang="en-US" dirty="0"/>
            <a:t>City_codecity_3:The user is 0.891 times more likely to click on the ad if their City code is City 3. This suggests that a user with a City code of 3 is more likely to click on a web ad.</a:t>
          </a:r>
        </a:p>
      </dgm:t>
    </dgm:pt>
    <dgm:pt modelId="{C16DFD8B-6F6A-4114-9D05-880258F9383C}" type="parTrans" cxnId="{0288A42D-7EF4-4C6E-B0C4-0EF254DC6107}">
      <dgm:prSet/>
      <dgm:spPr/>
      <dgm:t>
        <a:bodyPr/>
        <a:lstStyle/>
        <a:p>
          <a:endParaRPr lang="en-US"/>
        </a:p>
      </dgm:t>
    </dgm:pt>
    <dgm:pt modelId="{9484C95E-7413-48E2-9050-11DCA123EB77}" type="sibTrans" cxnId="{0288A42D-7EF4-4C6E-B0C4-0EF254DC6107}">
      <dgm:prSet/>
      <dgm:spPr/>
      <dgm:t>
        <a:bodyPr/>
        <a:lstStyle/>
        <a:p>
          <a:endParaRPr lang="en-US"/>
        </a:p>
      </dgm:t>
    </dgm:pt>
    <dgm:pt modelId="{D437C522-966D-4697-B914-629E19B6EA4C}">
      <dgm:prSet/>
      <dgm:spPr/>
      <dgm:t>
        <a:bodyPr/>
        <a:lstStyle/>
        <a:p>
          <a:r>
            <a:rPr lang="en-US" dirty="0"/>
            <a:t>City_codecity_4</a:t>
          </a:r>
          <a:r>
            <a:rPr lang="en-IN" dirty="0"/>
            <a:t>:</a:t>
          </a:r>
          <a:r>
            <a:rPr lang="en-US" dirty="0"/>
            <a:t> The user is 0.889 times more likely to click on the Ad if the City code is City 4. This means that if the user's city code is City 7, he will be able to click on the web advertisement..</a:t>
          </a:r>
        </a:p>
      </dgm:t>
    </dgm:pt>
    <dgm:pt modelId="{7B68F205-4FF6-484D-8D63-FF7F8B72DEB7}" type="parTrans" cxnId="{2F008638-78F8-4C76-90B3-84FB45849F88}">
      <dgm:prSet/>
      <dgm:spPr/>
      <dgm:t>
        <a:bodyPr/>
        <a:lstStyle/>
        <a:p>
          <a:endParaRPr lang="en-US"/>
        </a:p>
      </dgm:t>
    </dgm:pt>
    <dgm:pt modelId="{1E5A61EC-DC1B-4668-8241-19C5D820C531}" type="sibTrans" cxnId="{2F008638-78F8-4C76-90B3-84FB45849F88}">
      <dgm:prSet/>
      <dgm:spPr/>
      <dgm:t>
        <a:bodyPr/>
        <a:lstStyle/>
        <a:p>
          <a:endParaRPr lang="en-US"/>
        </a:p>
      </dgm:t>
    </dgm:pt>
    <dgm:pt modelId="{718FAFA9-8927-41B2-8029-EC45F117C686}">
      <dgm:prSet/>
      <dgm:spPr/>
      <dgm:t>
        <a:bodyPr/>
        <a:lstStyle/>
        <a:p>
          <a:r>
            <a:rPr lang="en-US" dirty="0"/>
            <a:t>City_codecity_9: If the user's City code is City 9, they are 11.17 times more likely to click on the ad. This means that if the user is from City </a:t>
          </a:r>
        </a:p>
        <a:p>
          <a:r>
            <a:rPr lang="en-US" dirty="0"/>
            <a:t>code: City 9, they are more likely to click on the website, and they are more likely to click than users from other cities.</a:t>
          </a:r>
        </a:p>
      </dgm:t>
    </dgm:pt>
    <dgm:pt modelId="{5BDE6BB5-0268-4BA1-A406-0F750F4C5C0C}" type="parTrans" cxnId="{AC83B711-8E81-4B67-B2B4-04F6AB5B1E12}">
      <dgm:prSet/>
      <dgm:spPr/>
      <dgm:t>
        <a:bodyPr/>
        <a:lstStyle/>
        <a:p>
          <a:endParaRPr lang="en-US"/>
        </a:p>
      </dgm:t>
    </dgm:pt>
    <dgm:pt modelId="{E7BA493F-D311-49AA-B316-9CB0C105EA9B}" type="sibTrans" cxnId="{AC83B711-8E81-4B67-B2B4-04F6AB5B1E12}">
      <dgm:prSet/>
      <dgm:spPr/>
      <dgm:t>
        <a:bodyPr/>
        <a:lstStyle/>
        <a:p>
          <a:endParaRPr lang="en-US"/>
        </a:p>
      </dgm:t>
    </dgm:pt>
    <dgm:pt modelId="{99D88259-4566-48A3-A85E-0B0C59AAAE48}">
      <dgm:prSet/>
      <dgm:spPr/>
      <dgm:t>
        <a:bodyPr/>
        <a:lstStyle/>
        <a:p>
          <a:r>
            <a:rPr lang="en-IN" dirty="0" err="1"/>
            <a:t>Time_PeriodMorning</a:t>
          </a:r>
          <a:r>
            <a:rPr lang="en-IN" dirty="0"/>
            <a:t>: Has 0.984 times likely to clicked on the Ad. Which is a bit higher than all the time.</a:t>
          </a:r>
          <a:endParaRPr lang="en-US" dirty="0"/>
        </a:p>
      </dgm:t>
    </dgm:pt>
    <dgm:pt modelId="{DFBDF031-215E-4F74-9052-92B5B9813B21}" type="parTrans" cxnId="{E5DE0440-22CF-479B-BA00-6D62DA6A6F68}">
      <dgm:prSet/>
      <dgm:spPr/>
      <dgm:t>
        <a:bodyPr/>
        <a:lstStyle/>
        <a:p>
          <a:endParaRPr lang="en-US"/>
        </a:p>
      </dgm:t>
    </dgm:pt>
    <dgm:pt modelId="{6DCB1CD9-DAA7-4AEF-9384-05D50760069A}" type="sibTrans" cxnId="{E5DE0440-22CF-479B-BA00-6D62DA6A6F68}">
      <dgm:prSet/>
      <dgm:spPr/>
      <dgm:t>
        <a:bodyPr/>
        <a:lstStyle/>
        <a:p>
          <a:endParaRPr lang="en-US"/>
        </a:p>
      </dgm:t>
    </dgm:pt>
    <dgm:pt modelId="{A608A141-F997-49B1-A5F7-CB43011D6F1B}" type="pres">
      <dgm:prSet presAssocID="{C601C415-2A73-4106-9C43-021BED0C1BFE}" presName="linear" presStyleCnt="0">
        <dgm:presLayoutVars>
          <dgm:animLvl val="lvl"/>
          <dgm:resizeHandles val="exact"/>
        </dgm:presLayoutVars>
      </dgm:prSet>
      <dgm:spPr/>
    </dgm:pt>
    <dgm:pt modelId="{AB5F57F3-2D78-4E29-9B6E-D7039A8C4C17}" type="pres">
      <dgm:prSet presAssocID="{4A42C21C-0DB7-401C-94A8-89B3BBC1B389}" presName="parentText" presStyleLbl="node1" presStyleIdx="0" presStyleCnt="4">
        <dgm:presLayoutVars>
          <dgm:chMax val="0"/>
          <dgm:bulletEnabled val="1"/>
        </dgm:presLayoutVars>
      </dgm:prSet>
      <dgm:spPr/>
    </dgm:pt>
    <dgm:pt modelId="{3B47C3A4-EB23-45DB-8FB7-F09754900655}" type="pres">
      <dgm:prSet presAssocID="{9484C95E-7413-48E2-9050-11DCA123EB77}" presName="spacer" presStyleCnt="0"/>
      <dgm:spPr/>
    </dgm:pt>
    <dgm:pt modelId="{035DAD3C-F3C7-48E0-8F8B-A53F2EE7CA4A}" type="pres">
      <dgm:prSet presAssocID="{D437C522-966D-4697-B914-629E19B6EA4C}" presName="parentText" presStyleLbl="node1" presStyleIdx="1" presStyleCnt="4">
        <dgm:presLayoutVars>
          <dgm:chMax val="0"/>
          <dgm:bulletEnabled val="1"/>
        </dgm:presLayoutVars>
      </dgm:prSet>
      <dgm:spPr/>
    </dgm:pt>
    <dgm:pt modelId="{712E4E88-F45E-4EA3-89BD-5917B1F1B703}" type="pres">
      <dgm:prSet presAssocID="{1E5A61EC-DC1B-4668-8241-19C5D820C531}" presName="spacer" presStyleCnt="0"/>
      <dgm:spPr/>
    </dgm:pt>
    <dgm:pt modelId="{8546EC51-7922-47B0-9E3D-26C03575A6E2}" type="pres">
      <dgm:prSet presAssocID="{718FAFA9-8927-41B2-8029-EC45F117C686}" presName="parentText" presStyleLbl="node1" presStyleIdx="2" presStyleCnt="4">
        <dgm:presLayoutVars>
          <dgm:chMax val="0"/>
          <dgm:bulletEnabled val="1"/>
        </dgm:presLayoutVars>
      </dgm:prSet>
      <dgm:spPr/>
    </dgm:pt>
    <dgm:pt modelId="{964D2475-ECC1-44C3-B909-6608F4A20B5C}" type="pres">
      <dgm:prSet presAssocID="{E7BA493F-D311-49AA-B316-9CB0C105EA9B}" presName="spacer" presStyleCnt="0"/>
      <dgm:spPr/>
    </dgm:pt>
    <dgm:pt modelId="{853AEFB7-D4AC-42B7-B14E-1B59079CEAD4}" type="pres">
      <dgm:prSet presAssocID="{99D88259-4566-48A3-A85E-0B0C59AAAE48}" presName="parentText" presStyleLbl="node1" presStyleIdx="3" presStyleCnt="4">
        <dgm:presLayoutVars>
          <dgm:chMax val="0"/>
          <dgm:bulletEnabled val="1"/>
        </dgm:presLayoutVars>
      </dgm:prSet>
      <dgm:spPr/>
    </dgm:pt>
  </dgm:ptLst>
  <dgm:cxnLst>
    <dgm:cxn modelId="{AC83B711-8E81-4B67-B2B4-04F6AB5B1E12}" srcId="{C601C415-2A73-4106-9C43-021BED0C1BFE}" destId="{718FAFA9-8927-41B2-8029-EC45F117C686}" srcOrd="2" destOrd="0" parTransId="{5BDE6BB5-0268-4BA1-A406-0F750F4C5C0C}" sibTransId="{E7BA493F-D311-49AA-B316-9CB0C105EA9B}"/>
    <dgm:cxn modelId="{0288A42D-7EF4-4C6E-B0C4-0EF254DC6107}" srcId="{C601C415-2A73-4106-9C43-021BED0C1BFE}" destId="{4A42C21C-0DB7-401C-94A8-89B3BBC1B389}" srcOrd="0" destOrd="0" parTransId="{C16DFD8B-6F6A-4114-9D05-880258F9383C}" sibTransId="{9484C95E-7413-48E2-9050-11DCA123EB77}"/>
    <dgm:cxn modelId="{2F008638-78F8-4C76-90B3-84FB45849F88}" srcId="{C601C415-2A73-4106-9C43-021BED0C1BFE}" destId="{D437C522-966D-4697-B914-629E19B6EA4C}" srcOrd="1" destOrd="0" parTransId="{7B68F205-4FF6-484D-8D63-FF7F8B72DEB7}" sibTransId="{1E5A61EC-DC1B-4668-8241-19C5D820C531}"/>
    <dgm:cxn modelId="{E5DE0440-22CF-479B-BA00-6D62DA6A6F68}" srcId="{C601C415-2A73-4106-9C43-021BED0C1BFE}" destId="{99D88259-4566-48A3-A85E-0B0C59AAAE48}" srcOrd="3" destOrd="0" parTransId="{DFBDF031-215E-4F74-9052-92B5B9813B21}" sibTransId="{6DCB1CD9-DAA7-4AEF-9384-05D50760069A}"/>
    <dgm:cxn modelId="{6A12B040-14EC-48B4-89BB-DE1E9F05AA67}" type="presOf" srcId="{718FAFA9-8927-41B2-8029-EC45F117C686}" destId="{8546EC51-7922-47B0-9E3D-26C03575A6E2}" srcOrd="0" destOrd="0" presId="urn:microsoft.com/office/officeart/2005/8/layout/vList2"/>
    <dgm:cxn modelId="{99737570-708B-4DF5-ACB7-581F0AB0645F}" type="presOf" srcId="{99D88259-4566-48A3-A85E-0B0C59AAAE48}" destId="{853AEFB7-D4AC-42B7-B14E-1B59079CEAD4}" srcOrd="0" destOrd="0" presId="urn:microsoft.com/office/officeart/2005/8/layout/vList2"/>
    <dgm:cxn modelId="{1CCC2954-8D2F-4F58-9819-13F212165C9E}" type="presOf" srcId="{C601C415-2A73-4106-9C43-021BED0C1BFE}" destId="{A608A141-F997-49B1-A5F7-CB43011D6F1B}" srcOrd="0" destOrd="0" presId="urn:microsoft.com/office/officeart/2005/8/layout/vList2"/>
    <dgm:cxn modelId="{6B6D1DA8-491F-4F78-B950-FBECE84A263C}" type="presOf" srcId="{4A42C21C-0DB7-401C-94A8-89B3BBC1B389}" destId="{AB5F57F3-2D78-4E29-9B6E-D7039A8C4C17}" srcOrd="0" destOrd="0" presId="urn:microsoft.com/office/officeart/2005/8/layout/vList2"/>
    <dgm:cxn modelId="{7BACC0CD-CBE0-4C8D-97CA-F69E68DFE358}" type="presOf" srcId="{D437C522-966D-4697-B914-629E19B6EA4C}" destId="{035DAD3C-F3C7-48E0-8F8B-A53F2EE7CA4A}" srcOrd="0" destOrd="0" presId="urn:microsoft.com/office/officeart/2005/8/layout/vList2"/>
    <dgm:cxn modelId="{D137AF82-EEDE-4C03-A513-8D7B19B615A1}" type="presParOf" srcId="{A608A141-F997-49B1-A5F7-CB43011D6F1B}" destId="{AB5F57F3-2D78-4E29-9B6E-D7039A8C4C17}" srcOrd="0" destOrd="0" presId="urn:microsoft.com/office/officeart/2005/8/layout/vList2"/>
    <dgm:cxn modelId="{3C20AB53-12B4-4241-8A97-E12DE0AD650D}" type="presParOf" srcId="{A608A141-F997-49B1-A5F7-CB43011D6F1B}" destId="{3B47C3A4-EB23-45DB-8FB7-F09754900655}" srcOrd="1" destOrd="0" presId="urn:microsoft.com/office/officeart/2005/8/layout/vList2"/>
    <dgm:cxn modelId="{605DBEA3-E668-431D-9B41-37EDD5B7FDEF}" type="presParOf" srcId="{A608A141-F997-49B1-A5F7-CB43011D6F1B}" destId="{035DAD3C-F3C7-48E0-8F8B-A53F2EE7CA4A}" srcOrd="2" destOrd="0" presId="urn:microsoft.com/office/officeart/2005/8/layout/vList2"/>
    <dgm:cxn modelId="{8C917671-FC71-4D79-AD2B-AB9714346A4E}" type="presParOf" srcId="{A608A141-F997-49B1-A5F7-CB43011D6F1B}" destId="{712E4E88-F45E-4EA3-89BD-5917B1F1B703}" srcOrd="3" destOrd="0" presId="urn:microsoft.com/office/officeart/2005/8/layout/vList2"/>
    <dgm:cxn modelId="{19B7B442-7F28-4943-B900-BE60B5224A67}" type="presParOf" srcId="{A608A141-F997-49B1-A5F7-CB43011D6F1B}" destId="{8546EC51-7922-47B0-9E3D-26C03575A6E2}" srcOrd="4" destOrd="0" presId="urn:microsoft.com/office/officeart/2005/8/layout/vList2"/>
    <dgm:cxn modelId="{90C9FB5F-1E22-448E-9BB0-88E448874B75}" type="presParOf" srcId="{A608A141-F997-49B1-A5F7-CB43011D6F1B}" destId="{964D2475-ECC1-44C3-B909-6608F4A20B5C}" srcOrd="5" destOrd="0" presId="urn:microsoft.com/office/officeart/2005/8/layout/vList2"/>
    <dgm:cxn modelId="{12322B28-CF3B-4D3E-8856-6E42CF09C74D}" type="presParOf" srcId="{A608A141-F997-49B1-A5F7-CB43011D6F1B}" destId="{853AEFB7-D4AC-42B7-B14E-1B59079CEAD4}"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63AAD-45BF-4BA7-87C6-1AB8BE5D49DF}">
      <dsp:nvSpPr>
        <dsp:cNvPr id="0" name=""/>
        <dsp:cNvSpPr/>
      </dsp:nvSpPr>
      <dsp:spPr>
        <a:xfrm>
          <a:off x="0" y="75122"/>
          <a:ext cx="4640729" cy="18427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IN" sz="1800" kern="1200"/>
            <a:t>The goal of the case study is to Predict who is likely going to click on the Advertisement so it can contribute to the more revenue generation to the organization</a:t>
          </a:r>
          <a:endParaRPr lang="en-US" sz="1800" kern="1200"/>
        </a:p>
      </dsp:txBody>
      <dsp:txXfrm>
        <a:off x="89956" y="165078"/>
        <a:ext cx="4460817" cy="1662838"/>
      </dsp:txXfrm>
    </dsp:sp>
    <dsp:sp modelId="{2423FDDA-0D44-4966-8E10-E6035A2DEA06}">
      <dsp:nvSpPr>
        <dsp:cNvPr id="0" name=""/>
        <dsp:cNvSpPr/>
      </dsp:nvSpPr>
      <dsp:spPr>
        <a:xfrm>
          <a:off x="0" y="1969712"/>
          <a:ext cx="4640729" cy="1842750"/>
        </a:xfrm>
        <a:prstGeom prst="roundRect">
          <a:avLst/>
        </a:prstGeom>
        <a:solidFill>
          <a:schemeClr val="accent2">
            <a:hueOff val="11635776"/>
            <a:satOff val="-69541"/>
            <a:lumOff val="-1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a:t>Considering this objective, we are running a **Logistic regression model** on target/dependent variable to analyze the influence of several independent factors that affect our target variables . </a:t>
          </a:r>
        </a:p>
      </dsp:txBody>
      <dsp:txXfrm>
        <a:off x="89956" y="2059668"/>
        <a:ext cx="4460817" cy="16628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BC0ED-C6CF-4E12-A71A-CA9DA8DC4516}">
      <dsp:nvSpPr>
        <dsp:cNvPr id="0" name=""/>
        <dsp:cNvSpPr/>
      </dsp:nvSpPr>
      <dsp:spPr>
        <a:xfrm>
          <a:off x="0" y="1809"/>
          <a:ext cx="5944427" cy="771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5996DA-DB9C-4A18-8DC3-66637F28F8AA}">
      <dsp:nvSpPr>
        <dsp:cNvPr id="0" name=""/>
        <dsp:cNvSpPr/>
      </dsp:nvSpPr>
      <dsp:spPr>
        <a:xfrm>
          <a:off x="233256" y="175306"/>
          <a:ext cx="424103" cy="4241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277134-49BB-4EA5-BBA3-A34B5244C9EE}">
      <dsp:nvSpPr>
        <dsp:cNvPr id="0" name=""/>
        <dsp:cNvSpPr/>
      </dsp:nvSpPr>
      <dsp:spPr>
        <a:xfrm>
          <a:off x="890617" y="1809"/>
          <a:ext cx="5053809" cy="771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8" tIns="81608" rIns="81608" bIns="81608" numCol="1" spcCol="1270" anchor="ctr" anchorCtr="0">
          <a:noAutofit/>
        </a:bodyPr>
        <a:lstStyle/>
        <a:p>
          <a:pPr marL="0" lvl="0" indent="0" algn="l" defTabSz="844550">
            <a:lnSpc>
              <a:spcPct val="90000"/>
            </a:lnSpc>
            <a:spcBef>
              <a:spcPct val="0"/>
            </a:spcBef>
            <a:spcAft>
              <a:spcPct val="35000"/>
            </a:spcAft>
            <a:buNone/>
          </a:pPr>
          <a:r>
            <a:rPr lang="en-US" sz="1900" kern="1200"/>
            <a:t>Time_Spent </a:t>
          </a:r>
        </a:p>
      </dsp:txBody>
      <dsp:txXfrm>
        <a:off x="890617" y="1809"/>
        <a:ext cx="5053809" cy="771097"/>
      </dsp:txXfrm>
    </dsp:sp>
    <dsp:sp modelId="{BF6FDA03-3E72-48DA-AFFD-554B3D8963BB}">
      <dsp:nvSpPr>
        <dsp:cNvPr id="0" name=""/>
        <dsp:cNvSpPr/>
      </dsp:nvSpPr>
      <dsp:spPr>
        <a:xfrm>
          <a:off x="0" y="965680"/>
          <a:ext cx="5944427" cy="771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572DFE-9409-4114-910A-9370014CBD25}">
      <dsp:nvSpPr>
        <dsp:cNvPr id="0" name=""/>
        <dsp:cNvSpPr/>
      </dsp:nvSpPr>
      <dsp:spPr>
        <a:xfrm>
          <a:off x="233256" y="1139177"/>
          <a:ext cx="424103" cy="4241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88CD83-3057-4385-995F-D7816AD999BC}">
      <dsp:nvSpPr>
        <dsp:cNvPr id="0" name=""/>
        <dsp:cNvSpPr/>
      </dsp:nvSpPr>
      <dsp:spPr>
        <a:xfrm>
          <a:off x="890617" y="965680"/>
          <a:ext cx="5053809" cy="771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8" tIns="81608" rIns="81608" bIns="81608" numCol="1" spcCol="1270" anchor="ctr" anchorCtr="0">
          <a:noAutofit/>
        </a:bodyPr>
        <a:lstStyle/>
        <a:p>
          <a:pPr marL="0" lvl="0" indent="0" algn="l" defTabSz="844550">
            <a:lnSpc>
              <a:spcPct val="90000"/>
            </a:lnSpc>
            <a:spcBef>
              <a:spcPct val="0"/>
            </a:spcBef>
            <a:spcAft>
              <a:spcPct val="35000"/>
            </a:spcAft>
            <a:buNone/>
          </a:pPr>
          <a:r>
            <a:rPr lang="en-US" sz="1900" kern="1200"/>
            <a:t>Age </a:t>
          </a:r>
        </a:p>
      </dsp:txBody>
      <dsp:txXfrm>
        <a:off x="890617" y="965680"/>
        <a:ext cx="5053809" cy="771097"/>
      </dsp:txXfrm>
    </dsp:sp>
    <dsp:sp modelId="{9D02E7FA-389F-4047-AF66-83AB04D94F53}">
      <dsp:nvSpPr>
        <dsp:cNvPr id="0" name=""/>
        <dsp:cNvSpPr/>
      </dsp:nvSpPr>
      <dsp:spPr>
        <a:xfrm>
          <a:off x="0" y="1929552"/>
          <a:ext cx="5944427" cy="771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B27A51-96D6-494C-9FF0-AD739E966F86}">
      <dsp:nvSpPr>
        <dsp:cNvPr id="0" name=""/>
        <dsp:cNvSpPr/>
      </dsp:nvSpPr>
      <dsp:spPr>
        <a:xfrm>
          <a:off x="233256" y="2103049"/>
          <a:ext cx="424103" cy="4241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201E92-CF2C-42D7-BDC5-552D95D8F164}">
      <dsp:nvSpPr>
        <dsp:cNvPr id="0" name=""/>
        <dsp:cNvSpPr/>
      </dsp:nvSpPr>
      <dsp:spPr>
        <a:xfrm>
          <a:off x="890617" y="1929552"/>
          <a:ext cx="5053809" cy="771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8" tIns="81608" rIns="81608" bIns="81608" numCol="1" spcCol="1270" anchor="ctr" anchorCtr="0">
          <a:noAutofit/>
        </a:bodyPr>
        <a:lstStyle/>
        <a:p>
          <a:pPr marL="0" lvl="0" indent="0" algn="l" defTabSz="844550">
            <a:lnSpc>
              <a:spcPct val="90000"/>
            </a:lnSpc>
            <a:spcBef>
              <a:spcPct val="0"/>
            </a:spcBef>
            <a:spcAft>
              <a:spcPct val="35000"/>
            </a:spcAft>
            <a:buNone/>
          </a:pPr>
          <a:r>
            <a:rPr lang="en-US" sz="1900" kern="1200"/>
            <a:t>Avg_Income </a:t>
          </a:r>
        </a:p>
      </dsp:txBody>
      <dsp:txXfrm>
        <a:off x="890617" y="1929552"/>
        <a:ext cx="5053809" cy="771097"/>
      </dsp:txXfrm>
    </dsp:sp>
    <dsp:sp modelId="{0FD6E259-3C5F-433E-91FF-B998C98C858F}">
      <dsp:nvSpPr>
        <dsp:cNvPr id="0" name=""/>
        <dsp:cNvSpPr/>
      </dsp:nvSpPr>
      <dsp:spPr>
        <a:xfrm>
          <a:off x="0" y="2893423"/>
          <a:ext cx="5944427" cy="771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3B459D-61B9-484B-9C48-CC649280272B}">
      <dsp:nvSpPr>
        <dsp:cNvPr id="0" name=""/>
        <dsp:cNvSpPr/>
      </dsp:nvSpPr>
      <dsp:spPr>
        <a:xfrm>
          <a:off x="233256" y="3066920"/>
          <a:ext cx="424103" cy="4241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288E37-C4A7-411B-BD44-22044CE51534}">
      <dsp:nvSpPr>
        <dsp:cNvPr id="0" name=""/>
        <dsp:cNvSpPr/>
      </dsp:nvSpPr>
      <dsp:spPr>
        <a:xfrm>
          <a:off x="890617" y="2893423"/>
          <a:ext cx="5053809" cy="771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8" tIns="81608" rIns="81608" bIns="81608" numCol="1" spcCol="1270" anchor="ctr" anchorCtr="0">
          <a:noAutofit/>
        </a:bodyPr>
        <a:lstStyle/>
        <a:p>
          <a:pPr marL="0" lvl="0" indent="0" algn="l" defTabSz="844550">
            <a:lnSpc>
              <a:spcPct val="90000"/>
            </a:lnSpc>
            <a:spcBef>
              <a:spcPct val="0"/>
            </a:spcBef>
            <a:spcAft>
              <a:spcPct val="35000"/>
            </a:spcAft>
            <a:buNone/>
          </a:pPr>
          <a:r>
            <a:rPr lang="en-US" sz="1900" kern="1200"/>
            <a:t>Internet_Usage </a:t>
          </a:r>
        </a:p>
      </dsp:txBody>
      <dsp:txXfrm>
        <a:off x="890617" y="2893423"/>
        <a:ext cx="5053809" cy="771097"/>
      </dsp:txXfrm>
    </dsp:sp>
    <dsp:sp modelId="{9221030E-1A3C-4B1C-AF7A-968C510781F4}">
      <dsp:nvSpPr>
        <dsp:cNvPr id="0" name=""/>
        <dsp:cNvSpPr/>
      </dsp:nvSpPr>
      <dsp:spPr>
        <a:xfrm>
          <a:off x="0" y="3857294"/>
          <a:ext cx="5944427" cy="771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F6062C-5F17-49CF-8F4F-1AF3F3D2EDB3}">
      <dsp:nvSpPr>
        <dsp:cNvPr id="0" name=""/>
        <dsp:cNvSpPr/>
      </dsp:nvSpPr>
      <dsp:spPr>
        <a:xfrm>
          <a:off x="233256" y="4030791"/>
          <a:ext cx="424103" cy="42410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AD5B8C-8306-47A7-92E6-974D78E3EAE5}">
      <dsp:nvSpPr>
        <dsp:cNvPr id="0" name=""/>
        <dsp:cNvSpPr/>
      </dsp:nvSpPr>
      <dsp:spPr>
        <a:xfrm>
          <a:off x="890617" y="3857294"/>
          <a:ext cx="5053809" cy="771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8" tIns="81608" rIns="81608" bIns="81608" numCol="1" spcCol="1270" anchor="ctr" anchorCtr="0">
          <a:noAutofit/>
        </a:bodyPr>
        <a:lstStyle/>
        <a:p>
          <a:pPr marL="0" lvl="0" indent="0" algn="l" defTabSz="844550">
            <a:lnSpc>
              <a:spcPct val="90000"/>
            </a:lnSpc>
            <a:spcBef>
              <a:spcPct val="0"/>
            </a:spcBef>
            <a:spcAft>
              <a:spcPct val="35000"/>
            </a:spcAft>
            <a:buNone/>
          </a:pPr>
          <a:r>
            <a:rPr lang="en-US" sz="1900" kern="1200"/>
            <a:t>City_code </a:t>
          </a:r>
        </a:p>
      </dsp:txBody>
      <dsp:txXfrm>
        <a:off x="890617" y="3857294"/>
        <a:ext cx="5053809" cy="771097"/>
      </dsp:txXfrm>
    </dsp:sp>
    <dsp:sp modelId="{E39B1735-C8CE-4AB4-8C5C-743FB8A48758}">
      <dsp:nvSpPr>
        <dsp:cNvPr id="0" name=""/>
        <dsp:cNvSpPr/>
      </dsp:nvSpPr>
      <dsp:spPr>
        <a:xfrm>
          <a:off x="0" y="4821166"/>
          <a:ext cx="5944427" cy="771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F4C688-C853-4178-AB7C-B985A2B87490}">
      <dsp:nvSpPr>
        <dsp:cNvPr id="0" name=""/>
        <dsp:cNvSpPr/>
      </dsp:nvSpPr>
      <dsp:spPr>
        <a:xfrm>
          <a:off x="233256" y="4994663"/>
          <a:ext cx="424103" cy="42410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0D4CD6-6796-4A00-9D58-5D190B0534D2}">
      <dsp:nvSpPr>
        <dsp:cNvPr id="0" name=""/>
        <dsp:cNvSpPr/>
      </dsp:nvSpPr>
      <dsp:spPr>
        <a:xfrm>
          <a:off x="890617" y="4821166"/>
          <a:ext cx="5053809" cy="771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8" tIns="81608" rIns="81608" bIns="81608" numCol="1" spcCol="1270" anchor="ctr" anchorCtr="0">
          <a:noAutofit/>
        </a:bodyPr>
        <a:lstStyle/>
        <a:p>
          <a:pPr marL="0" lvl="0" indent="0" algn="l" defTabSz="844550">
            <a:lnSpc>
              <a:spcPct val="90000"/>
            </a:lnSpc>
            <a:spcBef>
              <a:spcPct val="0"/>
            </a:spcBef>
            <a:spcAft>
              <a:spcPct val="35000"/>
            </a:spcAft>
            <a:buNone/>
          </a:pPr>
          <a:r>
            <a:rPr lang="en-US" sz="1900" kern="1200"/>
            <a:t>Time_Period</a:t>
          </a:r>
        </a:p>
      </dsp:txBody>
      <dsp:txXfrm>
        <a:off x="890617" y="4821166"/>
        <a:ext cx="5053809" cy="7710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C6513-9B19-4B67-804C-D09DABE044B7}">
      <dsp:nvSpPr>
        <dsp:cNvPr id="0" name=""/>
        <dsp:cNvSpPr/>
      </dsp:nvSpPr>
      <dsp:spPr>
        <a:xfrm>
          <a:off x="0" y="119672"/>
          <a:ext cx="4640729" cy="7020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Age : People in their middle years are more likely to click on a website, and as they get older, they are 0.03 times less likely to click on an online ad.</a:t>
          </a:r>
        </a:p>
      </dsp:txBody>
      <dsp:txXfrm>
        <a:off x="34269" y="153941"/>
        <a:ext cx="4572191" cy="633462"/>
      </dsp:txXfrm>
    </dsp:sp>
    <dsp:sp modelId="{C0EA62AC-2DB0-4561-8B8D-C1E226F5EDE6}">
      <dsp:nvSpPr>
        <dsp:cNvPr id="0" name=""/>
        <dsp:cNvSpPr/>
      </dsp:nvSpPr>
      <dsp:spPr>
        <a:xfrm>
          <a:off x="0" y="856232"/>
          <a:ext cx="4640729" cy="702000"/>
        </a:xfrm>
        <a:prstGeom prst="roundRect">
          <a:avLst/>
        </a:prstGeom>
        <a:gradFill rotWithShape="0">
          <a:gsLst>
            <a:gs pos="0">
              <a:schemeClr val="accent5">
                <a:hueOff val="547920"/>
                <a:satOff val="-3650"/>
                <a:lumOff val="-5784"/>
                <a:alphaOff val="0"/>
                <a:satMod val="103000"/>
                <a:lumMod val="102000"/>
                <a:tint val="94000"/>
              </a:schemeClr>
            </a:gs>
            <a:gs pos="50000">
              <a:schemeClr val="accent5">
                <a:hueOff val="547920"/>
                <a:satOff val="-3650"/>
                <a:lumOff val="-5784"/>
                <a:alphaOff val="0"/>
                <a:satMod val="110000"/>
                <a:lumMod val="100000"/>
                <a:shade val="100000"/>
              </a:schemeClr>
            </a:gs>
            <a:gs pos="100000">
              <a:schemeClr val="accent5">
                <a:hueOff val="547920"/>
                <a:satOff val="-3650"/>
                <a:lumOff val="-578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t>Time_Spent</a:t>
          </a:r>
          <a:r>
            <a:rPr lang="en-US" sz="1200" kern="1200" dirty="0"/>
            <a:t>: A user who spends more time on a website is 1.798 times more likely to click on an ad. If you spend more time on the internet, you're more likely to click on ads.. </a:t>
          </a:r>
        </a:p>
      </dsp:txBody>
      <dsp:txXfrm>
        <a:off x="34269" y="890501"/>
        <a:ext cx="4572191" cy="633462"/>
      </dsp:txXfrm>
    </dsp:sp>
    <dsp:sp modelId="{23634DA0-B653-4E78-A1D4-9D45E46477FA}">
      <dsp:nvSpPr>
        <dsp:cNvPr id="0" name=""/>
        <dsp:cNvSpPr/>
      </dsp:nvSpPr>
      <dsp:spPr>
        <a:xfrm>
          <a:off x="0" y="1592792"/>
          <a:ext cx="4640729" cy="702000"/>
        </a:xfrm>
        <a:prstGeom prst="roundRect">
          <a:avLst/>
        </a:prstGeom>
        <a:gradFill rotWithShape="0">
          <a:gsLst>
            <a:gs pos="0">
              <a:schemeClr val="accent5">
                <a:hueOff val="1095839"/>
                <a:satOff val="-7299"/>
                <a:lumOff val="-11568"/>
                <a:alphaOff val="0"/>
                <a:satMod val="103000"/>
                <a:lumMod val="102000"/>
                <a:tint val="94000"/>
              </a:schemeClr>
            </a:gs>
            <a:gs pos="50000">
              <a:schemeClr val="accent5">
                <a:hueOff val="1095839"/>
                <a:satOff val="-7299"/>
                <a:lumOff val="-11568"/>
                <a:alphaOff val="0"/>
                <a:satMod val="110000"/>
                <a:lumMod val="100000"/>
                <a:shade val="100000"/>
              </a:schemeClr>
            </a:gs>
            <a:gs pos="100000">
              <a:schemeClr val="accent5">
                <a:hueOff val="1095839"/>
                <a:satOff val="-7299"/>
                <a:lumOff val="-1156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t>Avg_Income</a:t>
          </a:r>
          <a:r>
            <a:rPr lang="en-US" sz="1200" kern="1200" dirty="0"/>
            <a:t>: A user's likelihood of clicking on a web ad increases by 0.818 times as their average income rises. Avg Income is more likely to click on a web ad with a higher Avg Income.</a:t>
          </a:r>
        </a:p>
      </dsp:txBody>
      <dsp:txXfrm>
        <a:off x="34269" y="1627061"/>
        <a:ext cx="4572191" cy="633462"/>
      </dsp:txXfrm>
    </dsp:sp>
    <dsp:sp modelId="{673DBFD8-4F9E-4563-BBCB-997D23245CA9}">
      <dsp:nvSpPr>
        <dsp:cNvPr id="0" name=""/>
        <dsp:cNvSpPr/>
      </dsp:nvSpPr>
      <dsp:spPr>
        <a:xfrm>
          <a:off x="0" y="2329352"/>
          <a:ext cx="4640729" cy="702000"/>
        </a:xfrm>
        <a:prstGeom prst="roundRect">
          <a:avLst/>
        </a:prstGeom>
        <a:gradFill rotWithShape="0">
          <a:gsLst>
            <a:gs pos="0">
              <a:schemeClr val="accent5">
                <a:hueOff val="1643759"/>
                <a:satOff val="-10949"/>
                <a:lumOff val="-17353"/>
                <a:alphaOff val="0"/>
                <a:satMod val="103000"/>
                <a:lumMod val="102000"/>
                <a:tint val="94000"/>
              </a:schemeClr>
            </a:gs>
            <a:gs pos="50000">
              <a:schemeClr val="accent5">
                <a:hueOff val="1643759"/>
                <a:satOff val="-10949"/>
                <a:lumOff val="-17353"/>
                <a:alphaOff val="0"/>
                <a:satMod val="110000"/>
                <a:lumMod val="100000"/>
                <a:shade val="100000"/>
              </a:schemeClr>
            </a:gs>
            <a:gs pos="100000">
              <a:schemeClr val="accent5">
                <a:hueOff val="1643759"/>
                <a:satOff val="-10949"/>
                <a:lumOff val="-17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t>Internet_Usage</a:t>
          </a:r>
          <a:r>
            <a:rPr lang="en-US" sz="1200" kern="1200" dirty="0"/>
            <a:t> : If a user spends more time on a website, he is 1.961 times more likely to click on an advertisement. Increased Internet Usage leads to a higher likelihood of clicking on a web ad.</a:t>
          </a:r>
        </a:p>
      </dsp:txBody>
      <dsp:txXfrm>
        <a:off x="34269" y="2363621"/>
        <a:ext cx="4572191" cy="633462"/>
      </dsp:txXfrm>
    </dsp:sp>
    <dsp:sp modelId="{67F8994D-2229-4690-9A8A-FD3262FA4504}">
      <dsp:nvSpPr>
        <dsp:cNvPr id="0" name=""/>
        <dsp:cNvSpPr/>
      </dsp:nvSpPr>
      <dsp:spPr>
        <a:xfrm>
          <a:off x="0" y="3065912"/>
          <a:ext cx="4640729" cy="702000"/>
        </a:xfrm>
        <a:prstGeom prst="roundRect">
          <a:avLst/>
        </a:prstGeom>
        <a:gradFill rotWithShape="0">
          <a:gsLst>
            <a:gs pos="0">
              <a:schemeClr val="accent5">
                <a:hueOff val="2191678"/>
                <a:satOff val="-14598"/>
                <a:lumOff val="-23137"/>
                <a:alphaOff val="0"/>
                <a:satMod val="103000"/>
                <a:lumMod val="102000"/>
                <a:tint val="94000"/>
              </a:schemeClr>
            </a:gs>
            <a:gs pos="50000">
              <a:schemeClr val="accent5">
                <a:hueOff val="2191678"/>
                <a:satOff val="-14598"/>
                <a:lumOff val="-23137"/>
                <a:alphaOff val="0"/>
                <a:satMod val="110000"/>
                <a:lumMod val="100000"/>
                <a:shade val="100000"/>
              </a:schemeClr>
            </a:gs>
            <a:gs pos="100000">
              <a:schemeClr val="accent5">
                <a:hueOff val="2191678"/>
                <a:satOff val="-14598"/>
                <a:lumOff val="-2313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City_codecity_2If City code is City 2, the user is 0.54 times more likely to click on the advertisement. This means that if the user's City code is City 2, he is more likely to click on the web advertisement.</a:t>
          </a:r>
        </a:p>
      </dsp:txBody>
      <dsp:txXfrm>
        <a:off x="34269" y="3100181"/>
        <a:ext cx="4572191" cy="633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5F57F3-2D78-4E29-9B6E-D7039A8C4C17}">
      <dsp:nvSpPr>
        <dsp:cNvPr id="0" name=""/>
        <dsp:cNvSpPr/>
      </dsp:nvSpPr>
      <dsp:spPr>
        <a:xfrm>
          <a:off x="0" y="86428"/>
          <a:ext cx="4640729" cy="904921"/>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City_codecity_3:The user is 0.891 times more likely to click on the ad if their City code is City 3. This suggests that a user with a City code of 3 is more likely to click on a web ad.</a:t>
          </a:r>
        </a:p>
      </dsp:txBody>
      <dsp:txXfrm>
        <a:off x="44175" y="130603"/>
        <a:ext cx="4552379" cy="816571"/>
      </dsp:txXfrm>
    </dsp:sp>
    <dsp:sp modelId="{035DAD3C-F3C7-48E0-8F8B-A53F2EE7CA4A}">
      <dsp:nvSpPr>
        <dsp:cNvPr id="0" name=""/>
        <dsp:cNvSpPr/>
      </dsp:nvSpPr>
      <dsp:spPr>
        <a:xfrm>
          <a:off x="0" y="1023030"/>
          <a:ext cx="4640729" cy="904921"/>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City_codecity_4</a:t>
          </a:r>
          <a:r>
            <a:rPr lang="en-IN" sz="1100" kern="1200" dirty="0"/>
            <a:t>:</a:t>
          </a:r>
          <a:r>
            <a:rPr lang="en-US" sz="1100" kern="1200" dirty="0"/>
            <a:t> The user is 0.889 times more likely to click on the Ad if the City code is City 4. This means that if the user's city code is City 7, he will be able to click on the web advertisement..</a:t>
          </a:r>
        </a:p>
      </dsp:txBody>
      <dsp:txXfrm>
        <a:off x="44175" y="1067205"/>
        <a:ext cx="4552379" cy="816571"/>
      </dsp:txXfrm>
    </dsp:sp>
    <dsp:sp modelId="{8546EC51-7922-47B0-9E3D-26C03575A6E2}">
      <dsp:nvSpPr>
        <dsp:cNvPr id="0" name=""/>
        <dsp:cNvSpPr/>
      </dsp:nvSpPr>
      <dsp:spPr>
        <a:xfrm>
          <a:off x="0" y="1959632"/>
          <a:ext cx="4640729" cy="904921"/>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City_codecity_9: If the user's City code is City 9, they are 11.17 times more likely to click on the ad. This means that if the user is from City </a:t>
          </a:r>
        </a:p>
        <a:p>
          <a:pPr marL="0" lvl="0" indent="0" algn="l" defTabSz="488950">
            <a:lnSpc>
              <a:spcPct val="90000"/>
            </a:lnSpc>
            <a:spcBef>
              <a:spcPct val="0"/>
            </a:spcBef>
            <a:spcAft>
              <a:spcPct val="35000"/>
            </a:spcAft>
            <a:buNone/>
          </a:pPr>
          <a:r>
            <a:rPr lang="en-US" sz="1100" kern="1200" dirty="0"/>
            <a:t>code: City 9, they are more likely to click on the website, and they are more likely to click than users from other cities.</a:t>
          </a:r>
        </a:p>
      </dsp:txBody>
      <dsp:txXfrm>
        <a:off x="44175" y="2003807"/>
        <a:ext cx="4552379" cy="816571"/>
      </dsp:txXfrm>
    </dsp:sp>
    <dsp:sp modelId="{853AEFB7-D4AC-42B7-B14E-1B59079CEAD4}">
      <dsp:nvSpPr>
        <dsp:cNvPr id="0" name=""/>
        <dsp:cNvSpPr/>
      </dsp:nvSpPr>
      <dsp:spPr>
        <a:xfrm>
          <a:off x="0" y="2896234"/>
          <a:ext cx="4640729" cy="904921"/>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dirty="0" err="1"/>
            <a:t>Time_PeriodMorning</a:t>
          </a:r>
          <a:r>
            <a:rPr lang="en-IN" sz="1100" kern="1200" dirty="0"/>
            <a:t>: Has 0.984 times likely to clicked on the Ad. Which is a bit higher than all the time.</a:t>
          </a:r>
          <a:endParaRPr lang="en-US" sz="1100" kern="1200" dirty="0"/>
        </a:p>
      </dsp:txBody>
      <dsp:txXfrm>
        <a:off x="44175" y="2940409"/>
        <a:ext cx="4552379" cy="81657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47493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0274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991291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437577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393651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36326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57011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41109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33103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164462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27410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8/28/2021</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349443130"/>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26" r:id="rId6"/>
    <p:sldLayoutId id="2147483831" r:id="rId7"/>
    <p:sldLayoutId id="2147483827" r:id="rId8"/>
    <p:sldLayoutId id="2147483828" r:id="rId9"/>
    <p:sldLayoutId id="2147483829" r:id="rId10"/>
    <p:sldLayoutId id="21474838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7.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7.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73" name="Color Fill">
            <a:extLst>
              <a:ext uri="{FF2B5EF4-FFF2-40B4-BE49-F238E27FC236}">
                <a16:creationId xmlns:a16="http://schemas.microsoft.com/office/drawing/2014/main" id="{8BECD55C-E611-4BCD-B45E-BF01D6234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75" name="Graphic 9">
            <a:extLst>
              <a:ext uri="{FF2B5EF4-FFF2-40B4-BE49-F238E27FC236}">
                <a16:creationId xmlns:a16="http://schemas.microsoft.com/office/drawing/2014/main" id="{1B8F0E52-7B96-44E2-BC48-F2D2BAC46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79" y="16681"/>
            <a:ext cx="6905281" cy="682737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77"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7396C39-FC0C-40C1-870D-A1E12BD115A8}"/>
              </a:ext>
            </a:extLst>
          </p:cNvPr>
          <p:cNvSpPr>
            <a:spLocks noGrp="1"/>
          </p:cNvSpPr>
          <p:nvPr>
            <p:ph type="ctrTitle"/>
          </p:nvPr>
        </p:nvSpPr>
        <p:spPr>
          <a:xfrm>
            <a:off x="457200" y="676656"/>
            <a:ext cx="4563482" cy="3063240"/>
          </a:xfrm>
        </p:spPr>
        <p:txBody>
          <a:bodyPr>
            <a:normAutofit/>
          </a:bodyPr>
          <a:lstStyle/>
          <a:p>
            <a:br>
              <a:rPr lang="en-IN" sz="4200"/>
            </a:br>
            <a:r>
              <a:rPr lang="en-IN" sz="4200"/>
              <a:t>Predictive Analysis of Ad-click Website data</a:t>
            </a:r>
            <a:br>
              <a:rPr lang="en-IN" sz="4200"/>
            </a:br>
            <a:endParaRPr lang="en-IN" sz="4200"/>
          </a:p>
        </p:txBody>
      </p:sp>
      <p:sp>
        <p:nvSpPr>
          <p:cNvPr id="3" name="Subtitle 2">
            <a:extLst>
              <a:ext uri="{FF2B5EF4-FFF2-40B4-BE49-F238E27FC236}">
                <a16:creationId xmlns:a16="http://schemas.microsoft.com/office/drawing/2014/main" id="{02295922-BF5C-4121-9B1D-E40E3A467BB3}"/>
              </a:ext>
            </a:extLst>
          </p:cNvPr>
          <p:cNvSpPr>
            <a:spLocks noGrp="1"/>
          </p:cNvSpPr>
          <p:nvPr>
            <p:ph type="subTitle" idx="1"/>
          </p:nvPr>
        </p:nvSpPr>
        <p:spPr>
          <a:xfrm>
            <a:off x="457200" y="3840480"/>
            <a:ext cx="4563482" cy="2315845"/>
          </a:xfrm>
        </p:spPr>
        <p:txBody>
          <a:bodyPr>
            <a:normAutofit/>
          </a:bodyPr>
          <a:lstStyle/>
          <a:p>
            <a:r>
              <a:rPr lang="en-IN"/>
              <a:t>Created by- Rahul Sisodia</a:t>
            </a:r>
          </a:p>
        </p:txBody>
      </p:sp>
      <p:pic>
        <p:nvPicPr>
          <p:cNvPr id="1026" name="Picture 2" descr="Click Here Labels Royalty Free Cliparts, Vectors, And Stock Illustration.  Image 13984439.">
            <a:extLst>
              <a:ext uri="{FF2B5EF4-FFF2-40B4-BE49-F238E27FC236}">
                <a16:creationId xmlns:a16="http://schemas.microsoft.com/office/drawing/2014/main" id="{C2F8F284-2792-4C33-9246-CB0F0F716E8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02448" y="2337344"/>
            <a:ext cx="4610529" cy="2478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64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Background Fill">
            <a:extLst>
              <a:ext uri="{FF2B5EF4-FFF2-40B4-BE49-F238E27FC236}">
                <a16:creationId xmlns:a16="http://schemas.microsoft.com/office/drawing/2014/main" id="{BA533261-94EC-4494-86AB-1382C7333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0" name="Color Fill">
            <a:extLst>
              <a:ext uri="{FF2B5EF4-FFF2-40B4-BE49-F238E27FC236}">
                <a16:creationId xmlns:a16="http://schemas.microsoft.com/office/drawing/2014/main" id="{B06ABDF2-57ED-4DC5-BB96-62CEE5DBD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9525" cap="flat">
            <a:noFill/>
            <a:prstDash val="solid"/>
            <a:miter/>
          </a:ln>
        </p:spPr>
        <p:txBody>
          <a:bodyPr rtlCol="0" anchor="ctr"/>
          <a:lstStyle/>
          <a:p>
            <a:endParaRPr lang="en-US">
              <a:solidFill>
                <a:schemeClr val="bg2">
                  <a:lumMod val="75000"/>
                  <a:lumOff val="25000"/>
                </a:schemeClr>
              </a:solidFill>
            </a:endParaRPr>
          </a:p>
        </p:txBody>
      </p:sp>
      <p:sp>
        <p:nvSpPr>
          <p:cNvPr id="21" name="Color Fill">
            <a:extLst>
              <a:ext uri="{FF2B5EF4-FFF2-40B4-BE49-F238E27FC236}">
                <a16:creationId xmlns:a16="http://schemas.microsoft.com/office/drawing/2014/main" id="{06D5EDC2-3737-4DED-AB3C-B42358F81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useBgFill="1">
        <p:nvSpPr>
          <p:cNvPr id="22" name="Graphic 9">
            <a:extLst>
              <a:ext uri="{FF2B5EF4-FFF2-40B4-BE49-F238E27FC236}">
                <a16:creationId xmlns:a16="http://schemas.microsoft.com/office/drawing/2014/main" id="{089C1A08-A75B-45D5-8A9D-680682C13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410" y="0"/>
            <a:ext cx="6858000"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ln w="9331" cap="flat">
            <a:noFill/>
            <a:prstDash val="solid"/>
            <a:miter/>
          </a:ln>
        </p:spPr>
        <p:txBody>
          <a:bodyPr rtlCol="0" anchor="ctr"/>
          <a:lstStyle/>
          <a:p>
            <a:endParaRPr lang="en-US"/>
          </a:p>
        </p:txBody>
      </p:sp>
      <p:sp>
        <p:nvSpPr>
          <p:cNvPr id="23" name="Texture">
            <a:extLst>
              <a:ext uri="{FF2B5EF4-FFF2-40B4-BE49-F238E27FC236}">
                <a16:creationId xmlns:a16="http://schemas.microsoft.com/office/drawing/2014/main" id="{51B4E1F8-DA38-44DA-8B73-7EC281F24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166F417-1ED2-4D9C-B66E-66E906A5C7AA}"/>
              </a:ext>
            </a:extLst>
          </p:cNvPr>
          <p:cNvSpPr>
            <a:spLocks noGrp="1"/>
          </p:cNvSpPr>
          <p:nvPr>
            <p:ph type="title"/>
          </p:nvPr>
        </p:nvSpPr>
        <p:spPr>
          <a:xfrm>
            <a:off x="457201" y="668049"/>
            <a:ext cx="4595834" cy="5594074"/>
          </a:xfrm>
        </p:spPr>
        <p:txBody>
          <a:bodyPr anchor="ctr">
            <a:normAutofit/>
          </a:bodyPr>
          <a:lstStyle/>
          <a:p>
            <a:r>
              <a:rPr lang="en-IN">
                <a:solidFill>
                  <a:schemeClr val="bg1"/>
                </a:solidFill>
              </a:rPr>
              <a:t>Significant variables:</a:t>
            </a:r>
            <a:br>
              <a:rPr lang="en-IN">
                <a:solidFill>
                  <a:schemeClr val="bg1"/>
                </a:solidFill>
              </a:rPr>
            </a:br>
            <a:endParaRPr lang="en-IN">
              <a:solidFill>
                <a:schemeClr val="bg1"/>
              </a:solidFill>
            </a:endParaRPr>
          </a:p>
        </p:txBody>
      </p:sp>
      <p:graphicFrame>
        <p:nvGraphicFramePr>
          <p:cNvPr id="24" name="Content Placeholder 2">
            <a:extLst>
              <a:ext uri="{FF2B5EF4-FFF2-40B4-BE49-F238E27FC236}">
                <a16:creationId xmlns:a16="http://schemas.microsoft.com/office/drawing/2014/main" id="{B8759B3E-6600-4EDF-B0B1-C7B12B98DF4F}"/>
              </a:ext>
            </a:extLst>
          </p:cNvPr>
          <p:cNvGraphicFramePr>
            <a:graphicFrameLocks noGrp="1"/>
          </p:cNvGraphicFramePr>
          <p:nvPr>
            <p:ph idx="1"/>
            <p:extLst>
              <p:ext uri="{D42A27DB-BD31-4B8C-83A1-F6EECF244321}">
                <p14:modId xmlns:p14="http://schemas.microsoft.com/office/powerpoint/2010/main" val="3795984482"/>
              </p:ext>
            </p:extLst>
          </p:nvPr>
        </p:nvGraphicFramePr>
        <p:xfrm>
          <a:off x="5805612" y="668049"/>
          <a:ext cx="5944427" cy="5594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525929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3"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5"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7"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D3915BD-3FF7-49CB-BD3E-ABD968FD60B7}"/>
              </a:ext>
            </a:extLst>
          </p:cNvPr>
          <p:cNvSpPr>
            <a:spLocks noGrp="1"/>
          </p:cNvSpPr>
          <p:nvPr>
            <p:ph type="title"/>
          </p:nvPr>
        </p:nvSpPr>
        <p:spPr>
          <a:xfrm>
            <a:off x="457200" y="758952"/>
            <a:ext cx="4640729" cy="1325563"/>
          </a:xfrm>
        </p:spPr>
        <p:txBody>
          <a:bodyPr anchor="b">
            <a:normAutofit/>
          </a:bodyPr>
          <a:lstStyle/>
          <a:p>
            <a:r>
              <a:rPr lang="en-IN" sz="2800"/>
              <a:t>Model Building</a:t>
            </a:r>
            <a:br>
              <a:rPr lang="en-IN" sz="2800"/>
            </a:br>
            <a:r>
              <a:rPr lang="en-IN" sz="2800"/>
              <a:t>Logistic Regression</a:t>
            </a:r>
            <a:br>
              <a:rPr lang="en-IN" sz="2800"/>
            </a:br>
            <a:endParaRPr lang="en-IN" sz="2800"/>
          </a:p>
        </p:txBody>
      </p:sp>
      <p:sp>
        <p:nvSpPr>
          <p:cNvPr id="3" name="Content Placeholder 2">
            <a:extLst>
              <a:ext uri="{FF2B5EF4-FFF2-40B4-BE49-F238E27FC236}">
                <a16:creationId xmlns:a16="http://schemas.microsoft.com/office/drawing/2014/main" id="{1C8BDC93-BF7D-49A1-B209-61D9A30545F6}"/>
              </a:ext>
            </a:extLst>
          </p:cNvPr>
          <p:cNvSpPr>
            <a:spLocks noGrp="1"/>
          </p:cNvSpPr>
          <p:nvPr>
            <p:ph idx="1"/>
          </p:nvPr>
        </p:nvSpPr>
        <p:spPr>
          <a:xfrm>
            <a:off x="457200" y="2286000"/>
            <a:ext cx="4640729" cy="3887585"/>
          </a:xfrm>
        </p:spPr>
        <p:txBody>
          <a:bodyPr>
            <a:normAutofit/>
          </a:bodyPr>
          <a:lstStyle/>
          <a:p>
            <a:r>
              <a:rPr lang="en-US" dirty="0"/>
              <a:t>Technique of Maximum Likelihood Estimation The Maximum Likelihood Estimation (MLE) technique is used to estimate parameters in logistic regression.</a:t>
            </a:r>
          </a:p>
          <a:p>
            <a:r>
              <a:rPr lang="en-US" dirty="0"/>
              <a:t>The dataset is divided into two parts: a training dataset (4660 obs.) and a test dataset (1997 obs.).</a:t>
            </a:r>
          </a:p>
          <a:p>
            <a:r>
              <a:rPr lang="en-US" dirty="0"/>
              <a:t>Then, one by one, we will remove inconsequential variables from the training dataset based on high p-values in order to develop our final model.</a:t>
            </a:r>
            <a:endParaRPr lang="en-IN" dirty="0"/>
          </a:p>
          <a:p>
            <a:endParaRPr lang="en-IN" dirty="0"/>
          </a:p>
        </p:txBody>
      </p:sp>
      <p:pic>
        <p:nvPicPr>
          <p:cNvPr id="5" name="Picture 4" descr="Graphical user interface, application&#10;&#10;Description automatically generated">
            <a:extLst>
              <a:ext uri="{FF2B5EF4-FFF2-40B4-BE49-F238E27FC236}">
                <a16:creationId xmlns:a16="http://schemas.microsoft.com/office/drawing/2014/main" id="{AEA6097F-38A2-49FA-8D20-6667FB4BBDF6}"/>
              </a:ext>
            </a:extLst>
          </p:cNvPr>
          <p:cNvPicPr>
            <a:picLocks noChangeAspect="1"/>
          </p:cNvPicPr>
          <p:nvPr/>
        </p:nvPicPr>
        <p:blipFill rotWithShape="1">
          <a:blip r:embed="rId3">
            <a:extLst>
              <a:ext uri="{28A0092B-C50C-407E-A947-70E740481C1C}">
                <a14:useLocalDpi xmlns:a14="http://schemas.microsoft.com/office/drawing/2010/main" val="0"/>
              </a:ext>
            </a:extLst>
          </a:blip>
          <a:srcRect l="-143" t="25619" r="52612" b="15076"/>
          <a:stretch/>
        </p:blipFill>
        <p:spPr>
          <a:xfrm>
            <a:off x="6548008" y="1164092"/>
            <a:ext cx="4622632" cy="4659872"/>
          </a:xfrm>
          <a:prstGeom prst="rect">
            <a:avLst/>
          </a:prstGeom>
        </p:spPr>
      </p:pic>
    </p:spTree>
    <p:extLst>
      <p:ext uri="{BB962C8B-B14F-4D97-AF65-F5344CB8AC3E}">
        <p14:creationId xmlns:p14="http://schemas.microsoft.com/office/powerpoint/2010/main" val="121096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5"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77"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028" name="Graphic 9">
            <a:extLst>
              <a:ext uri="{FF2B5EF4-FFF2-40B4-BE49-F238E27FC236}">
                <a16:creationId xmlns:a16="http://schemas.microsoft.com/office/drawing/2014/main" id="{9F9FCAB0-3283-4956-AE76-28C4033BF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297" y="19664"/>
            <a:ext cx="6905281" cy="6818671"/>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81"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AF7F782E-F318-44AE-BF8D-8A5D3B174E6A}"/>
              </a:ext>
            </a:extLst>
          </p:cNvPr>
          <p:cNvSpPr>
            <a:spLocks noGrp="1"/>
          </p:cNvSpPr>
          <p:nvPr>
            <p:ph type="title"/>
          </p:nvPr>
        </p:nvSpPr>
        <p:spPr>
          <a:xfrm>
            <a:off x="457200" y="758952"/>
            <a:ext cx="4503557" cy="1325563"/>
          </a:xfrm>
        </p:spPr>
        <p:txBody>
          <a:bodyPr anchor="b">
            <a:normAutofit/>
          </a:bodyPr>
          <a:lstStyle/>
          <a:p>
            <a:r>
              <a:rPr lang="en-IN" sz="3100" b="1">
                <a:effectLst/>
                <a:latin typeface="Calibri" panose="020F0502020204030204" pitchFamily="34" charset="0"/>
                <a:ea typeface="Calibri" panose="020F0502020204030204" pitchFamily="34" charset="0"/>
                <a:cs typeface="Times New Roman" panose="02020603050405020304" pitchFamily="18" charset="0"/>
              </a:rPr>
              <a:t>Predictions of the model</a:t>
            </a:r>
            <a:br>
              <a:rPr lang="en-IN" sz="3100">
                <a:effectLst/>
                <a:latin typeface="Calibri" panose="020F0502020204030204" pitchFamily="34" charset="0"/>
                <a:ea typeface="Calibri" panose="020F0502020204030204" pitchFamily="34" charset="0"/>
                <a:cs typeface="Times New Roman" panose="02020603050405020304" pitchFamily="18" charset="0"/>
              </a:rPr>
            </a:br>
            <a:endParaRPr lang="en-IN" sz="3100"/>
          </a:p>
        </p:txBody>
      </p:sp>
      <p:sp>
        <p:nvSpPr>
          <p:cNvPr id="3" name="Content Placeholder 2">
            <a:extLst>
              <a:ext uri="{FF2B5EF4-FFF2-40B4-BE49-F238E27FC236}">
                <a16:creationId xmlns:a16="http://schemas.microsoft.com/office/drawing/2014/main" id="{925E9803-716C-4D82-8894-C07EA579C7B6}"/>
              </a:ext>
            </a:extLst>
          </p:cNvPr>
          <p:cNvSpPr>
            <a:spLocks noGrp="1"/>
          </p:cNvSpPr>
          <p:nvPr>
            <p:ph idx="1"/>
          </p:nvPr>
        </p:nvSpPr>
        <p:spPr>
          <a:xfrm>
            <a:off x="457200" y="2286000"/>
            <a:ext cx="4503557" cy="3804458"/>
          </a:xfrm>
        </p:spPr>
        <p:txBody>
          <a:bodyPr>
            <a:normAutofit/>
          </a:bodyPr>
          <a:lstStyle/>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Using the obtained model, generate the prediction probabilities on the test data. Considering the threshold, obtain the predictions on the test data set.</a:t>
            </a:r>
          </a:p>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considering the thresholds value 0.50</a:t>
            </a:r>
          </a:p>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our model is 91% accuracy based on 95% of confidence interval accuracy lies between (0.8991, 0.9244) </a:t>
            </a:r>
          </a:p>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Sensitivity/Recall: 0.9000          </a:t>
            </a:r>
          </a:p>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Specificity: 0.9229</a:t>
            </a:r>
          </a:p>
          <a:p>
            <a:pPr marL="342900" lvl="0" indent="-342900">
              <a:buFont typeface="Symbol" panose="05050102010706020507" pitchFamily="18" charset="2"/>
              <a:buChar char=""/>
            </a:pPr>
            <a:r>
              <a:rPr lang="en-IN" sz="1300" dirty="0" err="1">
                <a:effectLst/>
                <a:latin typeface="Calibri" panose="020F0502020204030204" pitchFamily="34" charset="0"/>
                <a:ea typeface="Calibri" panose="020F0502020204030204" pitchFamily="34" charset="0"/>
                <a:cs typeface="Times New Roman" panose="02020603050405020304" pitchFamily="18" charset="0"/>
              </a:rPr>
              <a:t>Pos</a:t>
            </a:r>
            <a:r>
              <a:rPr lang="en-IN" sz="1300" dirty="0">
                <a:effectLst/>
                <a:latin typeface="Calibri" panose="020F0502020204030204" pitchFamily="34" charset="0"/>
                <a:ea typeface="Calibri" panose="020F0502020204030204" pitchFamily="34" charset="0"/>
                <a:cs typeface="Times New Roman" panose="02020603050405020304" pitchFamily="18" charset="0"/>
              </a:rPr>
              <a:t> Pred Value/precision: 0.9089</a:t>
            </a:r>
          </a:p>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we will calculate F1-score= 2*(recall* precision)/recall + precision </a:t>
            </a:r>
          </a:p>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f1&lt;- 2*(0.9000* 0.9089)/ (0.9000+0.9089)</a:t>
            </a:r>
          </a:p>
          <a:p>
            <a:pPr marL="342900" lvl="0" indent="-342900">
              <a:spcAft>
                <a:spcPts val="800"/>
              </a:spcAft>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f1 =0.9044281</a:t>
            </a:r>
          </a:p>
          <a:p>
            <a:pPr marL="342900" lvl="0" indent="-342900">
              <a:spcAft>
                <a:spcPts val="800"/>
              </a:spcAft>
              <a:buFont typeface="Symbol" panose="05050102010706020507" pitchFamily="18" charset="2"/>
              <a:buChar char=""/>
            </a:pP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300" dirty="0"/>
          </a:p>
        </p:txBody>
      </p:sp>
      <p:pic>
        <p:nvPicPr>
          <p:cNvPr id="1026" name="Picture 2" descr="Confusion Matrix “Un-confused”. Breaking down the confusion matrix | by  Kurtis Pykes | Towards Data Science">
            <a:extLst>
              <a:ext uri="{FF2B5EF4-FFF2-40B4-BE49-F238E27FC236}">
                <a16:creationId xmlns:a16="http://schemas.microsoft.com/office/drawing/2014/main" id="{CCBE650B-A096-41EE-8752-5180D2CCCB8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22247" y="293736"/>
            <a:ext cx="4117237" cy="24188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raphical user interface, application&#10;&#10;Description automatically generated">
            <a:extLst>
              <a:ext uri="{FF2B5EF4-FFF2-40B4-BE49-F238E27FC236}">
                <a16:creationId xmlns:a16="http://schemas.microsoft.com/office/drawing/2014/main" id="{465293EC-2125-4BB9-915F-B38DD3BF2FF4}"/>
              </a:ext>
            </a:extLst>
          </p:cNvPr>
          <p:cNvPicPr>
            <a:picLocks noChangeAspect="1"/>
          </p:cNvPicPr>
          <p:nvPr/>
        </p:nvPicPr>
        <p:blipFill rotWithShape="1">
          <a:blip r:embed="rId4">
            <a:extLst>
              <a:ext uri="{28A0092B-C50C-407E-A947-70E740481C1C}">
                <a14:useLocalDpi xmlns:a14="http://schemas.microsoft.com/office/drawing/2010/main" val="0"/>
              </a:ext>
            </a:extLst>
          </a:blip>
          <a:srcRect t="30990" r="68160" b="8031"/>
          <a:stretch/>
        </p:blipFill>
        <p:spPr>
          <a:xfrm>
            <a:off x="7309970" y="2527239"/>
            <a:ext cx="3662830" cy="3945904"/>
          </a:xfrm>
          <a:prstGeom prst="rect">
            <a:avLst/>
          </a:prstGeom>
        </p:spPr>
      </p:pic>
    </p:spTree>
    <p:extLst>
      <p:ext uri="{BB962C8B-B14F-4D97-AF65-F5344CB8AC3E}">
        <p14:creationId xmlns:p14="http://schemas.microsoft.com/office/powerpoint/2010/main" val="220793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6"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8"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0"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9DBCBAC7-FEBE-4C30-B5B7-5F8DEB28DAB2}"/>
              </a:ext>
            </a:extLst>
          </p:cNvPr>
          <p:cNvSpPr>
            <a:spLocks noGrp="1"/>
          </p:cNvSpPr>
          <p:nvPr>
            <p:ph type="title"/>
          </p:nvPr>
        </p:nvSpPr>
        <p:spPr>
          <a:xfrm>
            <a:off x="457200" y="758952"/>
            <a:ext cx="4640729" cy="1325563"/>
          </a:xfrm>
        </p:spPr>
        <p:txBody>
          <a:bodyPr anchor="b">
            <a:normAutofit/>
          </a:bodyPr>
          <a:lstStyle/>
          <a:p>
            <a:r>
              <a:rPr lang="en-IN" sz="3100"/>
              <a:t>Interpretation</a:t>
            </a:r>
            <a:br>
              <a:rPr lang="en-IN" sz="3100" dirty="0"/>
            </a:br>
            <a:endParaRPr lang="en-IN" sz="3100" dirty="0"/>
          </a:p>
        </p:txBody>
      </p:sp>
      <p:pic>
        <p:nvPicPr>
          <p:cNvPr id="5" name="Content Placeholder 4" descr="Graphical user interface, application&#10;&#10;Description automatically generated">
            <a:extLst>
              <a:ext uri="{FF2B5EF4-FFF2-40B4-BE49-F238E27FC236}">
                <a16:creationId xmlns:a16="http://schemas.microsoft.com/office/drawing/2014/main" id="{A089280E-2052-4379-9121-37CD275C7E4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64" t="42615" r="54091" b="24895"/>
          <a:stretch/>
        </p:blipFill>
        <p:spPr>
          <a:xfrm>
            <a:off x="6529388" y="2552908"/>
            <a:ext cx="4659872" cy="1882240"/>
          </a:xfrm>
          <a:prstGeom prst="rect">
            <a:avLst/>
          </a:prstGeom>
        </p:spPr>
      </p:pic>
      <p:graphicFrame>
        <p:nvGraphicFramePr>
          <p:cNvPr id="9" name="TextBox 6">
            <a:extLst>
              <a:ext uri="{FF2B5EF4-FFF2-40B4-BE49-F238E27FC236}">
                <a16:creationId xmlns:a16="http://schemas.microsoft.com/office/drawing/2014/main" id="{297212B4-0500-4D62-9830-F11D015AD508}"/>
              </a:ext>
            </a:extLst>
          </p:cNvPr>
          <p:cNvGraphicFramePr/>
          <p:nvPr>
            <p:extLst>
              <p:ext uri="{D42A27DB-BD31-4B8C-83A1-F6EECF244321}">
                <p14:modId xmlns:p14="http://schemas.microsoft.com/office/powerpoint/2010/main" val="3010362706"/>
              </p:ext>
            </p:extLst>
          </p:nvPr>
        </p:nvGraphicFramePr>
        <p:xfrm>
          <a:off x="457200" y="2286000"/>
          <a:ext cx="4640729" cy="3887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02045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4"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6"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8"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ED702DC-9723-4B18-A4DB-47F085E72CC6}"/>
              </a:ext>
            </a:extLst>
          </p:cNvPr>
          <p:cNvSpPr>
            <a:spLocks noGrp="1"/>
          </p:cNvSpPr>
          <p:nvPr>
            <p:ph type="title"/>
          </p:nvPr>
        </p:nvSpPr>
        <p:spPr>
          <a:xfrm>
            <a:off x="457200" y="758952"/>
            <a:ext cx="4640729" cy="1325563"/>
          </a:xfrm>
        </p:spPr>
        <p:txBody>
          <a:bodyPr anchor="b">
            <a:normAutofit/>
          </a:bodyPr>
          <a:lstStyle/>
          <a:p>
            <a:r>
              <a:rPr lang="en-IN" sz="2800" dirty="0"/>
              <a:t>Interpretation</a:t>
            </a:r>
            <a:br>
              <a:rPr lang="en-IN" sz="2800" dirty="0"/>
            </a:br>
            <a:br>
              <a:rPr lang="en-IN" sz="2800" dirty="0"/>
            </a:br>
            <a:endParaRPr lang="en-IN" sz="2800" dirty="0"/>
          </a:p>
        </p:txBody>
      </p:sp>
      <p:pic>
        <p:nvPicPr>
          <p:cNvPr id="4" name="Content Placeholder 4" descr="Graphical user interface, application&#10;&#10;Description automatically generated">
            <a:extLst>
              <a:ext uri="{FF2B5EF4-FFF2-40B4-BE49-F238E27FC236}">
                <a16:creationId xmlns:a16="http://schemas.microsoft.com/office/drawing/2014/main" id="{B38D1ED2-F8AB-4930-B503-DFC6A3F4CC19}"/>
              </a:ext>
            </a:extLst>
          </p:cNvPr>
          <p:cNvPicPr>
            <a:picLocks noChangeAspect="1"/>
          </p:cNvPicPr>
          <p:nvPr/>
        </p:nvPicPr>
        <p:blipFill rotWithShape="1">
          <a:blip r:embed="rId3">
            <a:extLst>
              <a:ext uri="{28A0092B-C50C-407E-A947-70E740481C1C}">
                <a14:useLocalDpi xmlns:a14="http://schemas.microsoft.com/office/drawing/2010/main" val="0"/>
              </a:ext>
            </a:extLst>
          </a:blip>
          <a:srcRect l="664" t="42615" r="54091" b="24895"/>
          <a:stretch/>
        </p:blipFill>
        <p:spPr>
          <a:xfrm>
            <a:off x="6529388" y="2552908"/>
            <a:ext cx="4659872" cy="1882240"/>
          </a:xfrm>
          <a:prstGeom prst="rect">
            <a:avLst/>
          </a:prstGeom>
        </p:spPr>
      </p:pic>
      <p:graphicFrame>
        <p:nvGraphicFramePr>
          <p:cNvPr id="6" name="Content Placeholder 2">
            <a:extLst>
              <a:ext uri="{FF2B5EF4-FFF2-40B4-BE49-F238E27FC236}">
                <a16:creationId xmlns:a16="http://schemas.microsoft.com/office/drawing/2014/main" id="{83A0C8BA-A167-4FF0-9F33-F13D2619A877}"/>
              </a:ext>
            </a:extLst>
          </p:cNvPr>
          <p:cNvGraphicFramePr>
            <a:graphicFrameLocks noGrp="1"/>
          </p:cNvGraphicFramePr>
          <p:nvPr>
            <p:ph idx="1"/>
            <p:extLst>
              <p:ext uri="{D42A27DB-BD31-4B8C-83A1-F6EECF244321}">
                <p14:modId xmlns:p14="http://schemas.microsoft.com/office/powerpoint/2010/main" val="1858836966"/>
              </p:ext>
            </p:extLst>
          </p:nvPr>
        </p:nvGraphicFramePr>
        <p:xfrm>
          <a:off x="457200" y="2286000"/>
          <a:ext cx="4640729" cy="3887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56730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73"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75"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77"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62FF6EC-6BAB-4A27-BA58-9EB11719B786}"/>
              </a:ext>
            </a:extLst>
          </p:cNvPr>
          <p:cNvSpPr>
            <a:spLocks noGrp="1"/>
          </p:cNvSpPr>
          <p:nvPr>
            <p:ph type="title"/>
          </p:nvPr>
        </p:nvSpPr>
        <p:spPr>
          <a:xfrm>
            <a:off x="457200" y="758952"/>
            <a:ext cx="4640729" cy="1325563"/>
          </a:xfrm>
        </p:spPr>
        <p:txBody>
          <a:bodyPr anchor="b">
            <a:normAutofit/>
          </a:bodyPr>
          <a:lstStyle/>
          <a:p>
            <a:r>
              <a:rPr lang="en-IN"/>
              <a:t>Business Recommendation </a:t>
            </a:r>
            <a:endParaRPr lang="en-IN" dirty="0"/>
          </a:p>
        </p:txBody>
      </p:sp>
      <p:sp>
        <p:nvSpPr>
          <p:cNvPr id="3" name="Content Placeholder 2">
            <a:extLst>
              <a:ext uri="{FF2B5EF4-FFF2-40B4-BE49-F238E27FC236}">
                <a16:creationId xmlns:a16="http://schemas.microsoft.com/office/drawing/2014/main" id="{CA08111A-6D14-46BC-B487-EA8CA91A3A13}"/>
              </a:ext>
            </a:extLst>
          </p:cNvPr>
          <p:cNvSpPr>
            <a:spLocks noGrp="1"/>
          </p:cNvSpPr>
          <p:nvPr>
            <p:ph idx="1"/>
          </p:nvPr>
        </p:nvSpPr>
        <p:spPr>
          <a:xfrm>
            <a:off x="457200" y="2286000"/>
            <a:ext cx="4640729" cy="3887585"/>
          </a:xfrm>
        </p:spPr>
        <p:txBody>
          <a:bodyPr>
            <a:normAutofit/>
          </a:bodyPr>
          <a:lstStyle/>
          <a:p>
            <a:pPr marL="342900" lvl="0" indent="-342900">
              <a:buFont typeface="Symbol" panose="05050102010706020507" pitchFamily="18" charset="2"/>
              <a:buChar char=""/>
            </a:pPr>
            <a:r>
              <a:rPr lang="en-IN" sz="1900">
                <a:effectLst/>
                <a:latin typeface="Calibri" panose="020F0502020204030204" pitchFamily="34" charset="0"/>
                <a:ea typeface="Calibri" panose="020F0502020204030204" pitchFamily="34" charset="0"/>
                <a:cs typeface="Times New Roman" panose="02020603050405020304" pitchFamily="18" charset="0"/>
              </a:rPr>
              <a:t>It can be concluded that the variable 'Age' has a normal distribution of data. we can conclude that younger users spend more time on the site. This implies that users of the age between 20 and 40 years can be the main target group for the marketing campaign. </a:t>
            </a:r>
          </a:p>
          <a:p>
            <a:pPr marL="342900" lvl="0" indent="-342900">
              <a:buFont typeface="Symbol" panose="05050102010706020507" pitchFamily="18" charset="2"/>
              <a:buChar char=""/>
            </a:pPr>
            <a:r>
              <a:rPr lang="en-IN" sz="1900">
                <a:effectLst/>
                <a:latin typeface="Calibri" panose="020F0502020204030204" pitchFamily="34" charset="0"/>
                <a:ea typeface="Calibri" panose="020F0502020204030204" pitchFamily="34" charset="0"/>
                <a:cs typeface="Times New Roman" panose="02020603050405020304" pitchFamily="18" charset="0"/>
              </a:rPr>
              <a:t>Hypothetically, if we have a product intended for middle-aged people, this is the right site for advertising. </a:t>
            </a:r>
          </a:p>
          <a:p>
            <a:pPr marL="342900" lvl="0" indent="-342900">
              <a:spcAft>
                <a:spcPts val="800"/>
              </a:spcAft>
              <a:buFont typeface="Symbol" panose="05050102010706020507" pitchFamily="18" charset="2"/>
              <a:buChar char=""/>
            </a:pPr>
            <a:r>
              <a:rPr lang="en-IN" sz="1900">
                <a:effectLst/>
                <a:latin typeface="Calibri" panose="020F0502020204030204" pitchFamily="34" charset="0"/>
                <a:ea typeface="Calibri" panose="020F0502020204030204" pitchFamily="34" charset="0"/>
                <a:cs typeface="Times New Roman" panose="02020603050405020304" pitchFamily="18" charset="0"/>
              </a:rPr>
              <a:t>Conversely, if we have a product intended for people over the age of 60, it would be a mistake to advertise on this site.</a:t>
            </a:r>
          </a:p>
          <a:p>
            <a:endParaRPr lang="en-IN" sz="1900"/>
          </a:p>
        </p:txBody>
      </p:sp>
      <p:pic>
        <p:nvPicPr>
          <p:cNvPr id="2050" name="Picture 2" descr="How Business Analytics Can Help Your Business - Internal Improvements | MSU  Online">
            <a:extLst>
              <a:ext uri="{FF2B5EF4-FFF2-40B4-BE49-F238E27FC236}">
                <a16:creationId xmlns:a16="http://schemas.microsoft.com/office/drawing/2014/main" id="{8345D7FE-137D-47AC-8BA9-06CAEF105D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010" r="19741" b="1"/>
          <a:stretch/>
        </p:blipFill>
        <p:spPr bwMode="auto">
          <a:xfrm>
            <a:off x="6529406" y="1164092"/>
            <a:ext cx="4659835" cy="4659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645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4"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6"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8"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3" name="Content Placeholder 2">
            <a:extLst>
              <a:ext uri="{FF2B5EF4-FFF2-40B4-BE49-F238E27FC236}">
                <a16:creationId xmlns:a16="http://schemas.microsoft.com/office/drawing/2014/main" id="{5CDB80AD-9BE6-464A-A504-2608C6DF2077}"/>
              </a:ext>
            </a:extLst>
          </p:cNvPr>
          <p:cNvSpPr>
            <a:spLocks noGrp="1"/>
          </p:cNvSpPr>
          <p:nvPr>
            <p:ph idx="1"/>
          </p:nvPr>
        </p:nvSpPr>
        <p:spPr>
          <a:xfrm>
            <a:off x="457200" y="2286001"/>
            <a:ext cx="4640729" cy="1493520"/>
          </a:xfrm>
        </p:spPr>
        <p:txBody>
          <a:bodyPr>
            <a:normAutofit/>
          </a:bodyPr>
          <a:lstStyle/>
          <a:p>
            <a:endParaRPr lang="en-IN" dirty="0"/>
          </a:p>
          <a:p>
            <a:pPr marL="0" indent="0">
              <a:buNone/>
            </a:pPr>
            <a:r>
              <a:rPr lang="en-IN" sz="6600" dirty="0"/>
              <a:t>Thank You</a:t>
            </a:r>
          </a:p>
          <a:p>
            <a:endParaRPr lang="en-IN" dirty="0"/>
          </a:p>
        </p:txBody>
      </p:sp>
      <p:pic>
        <p:nvPicPr>
          <p:cNvPr id="7" name="Graphic 6" descr="Handshake">
            <a:extLst>
              <a:ext uri="{FF2B5EF4-FFF2-40B4-BE49-F238E27FC236}">
                <a16:creationId xmlns:a16="http://schemas.microsoft.com/office/drawing/2014/main" id="{BE27416F-BEF8-4112-8D71-F15AAC82A5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29388" y="1164092"/>
            <a:ext cx="4659872" cy="4659872"/>
          </a:xfrm>
          <a:prstGeom prst="rect">
            <a:avLst/>
          </a:prstGeom>
        </p:spPr>
      </p:pic>
    </p:spTree>
    <p:extLst>
      <p:ext uri="{BB962C8B-B14F-4D97-AF65-F5344CB8AC3E}">
        <p14:creationId xmlns:p14="http://schemas.microsoft.com/office/powerpoint/2010/main" val="2645037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33"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034"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035"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AD99104E-BA73-470A-BCA0-01D2E7504B27}"/>
              </a:ext>
            </a:extLst>
          </p:cNvPr>
          <p:cNvSpPr>
            <a:spLocks noGrp="1"/>
          </p:cNvSpPr>
          <p:nvPr>
            <p:ph type="title"/>
          </p:nvPr>
        </p:nvSpPr>
        <p:spPr>
          <a:xfrm>
            <a:off x="457200" y="758952"/>
            <a:ext cx="4640729" cy="1325563"/>
          </a:xfrm>
        </p:spPr>
        <p:txBody>
          <a:bodyPr anchor="b">
            <a:normAutofit/>
          </a:bodyPr>
          <a:lstStyle/>
          <a:p>
            <a:r>
              <a:rPr lang="en-IN"/>
              <a:t>Aim of the project</a:t>
            </a:r>
            <a:br>
              <a:rPr lang="en-IN"/>
            </a:br>
            <a:endParaRPr lang="en-IN"/>
          </a:p>
        </p:txBody>
      </p:sp>
      <p:pic>
        <p:nvPicPr>
          <p:cNvPr id="1026" name="Picture 2" descr="What Are SMART Goals?">
            <a:extLst>
              <a:ext uri="{FF2B5EF4-FFF2-40B4-BE49-F238E27FC236}">
                <a16:creationId xmlns:a16="http://schemas.microsoft.com/office/drawing/2014/main" id="{96976DCD-9240-4636-917F-AA2DAB134C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5833"/>
          <a:stretch/>
        </p:blipFill>
        <p:spPr bwMode="auto">
          <a:xfrm>
            <a:off x="6529388" y="2183108"/>
            <a:ext cx="4659872" cy="26218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30" name="Content Placeholder 2">
            <a:extLst>
              <a:ext uri="{FF2B5EF4-FFF2-40B4-BE49-F238E27FC236}">
                <a16:creationId xmlns:a16="http://schemas.microsoft.com/office/drawing/2014/main" id="{1137814A-DE70-44F9-A086-0B729AEFE344}"/>
              </a:ext>
            </a:extLst>
          </p:cNvPr>
          <p:cNvGraphicFramePr>
            <a:graphicFrameLocks noGrp="1"/>
          </p:cNvGraphicFramePr>
          <p:nvPr>
            <p:ph idx="1"/>
            <p:extLst>
              <p:ext uri="{D42A27DB-BD31-4B8C-83A1-F6EECF244321}">
                <p14:modId xmlns:p14="http://schemas.microsoft.com/office/powerpoint/2010/main" val="4127743415"/>
              </p:ext>
            </p:extLst>
          </p:nvPr>
        </p:nvGraphicFramePr>
        <p:xfrm>
          <a:off x="457200" y="2286000"/>
          <a:ext cx="4640729" cy="3887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09573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6"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8"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0"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C39C71A-782D-4B46-AFB0-3D39CB9280B8}"/>
              </a:ext>
            </a:extLst>
          </p:cNvPr>
          <p:cNvSpPr>
            <a:spLocks noGrp="1"/>
          </p:cNvSpPr>
          <p:nvPr>
            <p:ph type="title"/>
          </p:nvPr>
        </p:nvSpPr>
        <p:spPr>
          <a:xfrm>
            <a:off x="457200" y="758952"/>
            <a:ext cx="4640729" cy="1325563"/>
          </a:xfrm>
        </p:spPr>
        <p:txBody>
          <a:bodyPr anchor="b">
            <a:normAutofit/>
          </a:bodyPr>
          <a:lstStyle/>
          <a:p>
            <a:r>
              <a:rPr lang="en-IN"/>
              <a:t>Univariate analysis:</a:t>
            </a:r>
            <a:br>
              <a:rPr lang="en-IN"/>
            </a:br>
            <a:endParaRPr lang="en-IN"/>
          </a:p>
        </p:txBody>
      </p:sp>
      <p:sp>
        <p:nvSpPr>
          <p:cNvPr id="3" name="Content Placeholder 2">
            <a:extLst>
              <a:ext uri="{FF2B5EF4-FFF2-40B4-BE49-F238E27FC236}">
                <a16:creationId xmlns:a16="http://schemas.microsoft.com/office/drawing/2014/main" id="{2D34EE32-B2D2-4B1F-8E97-47D31334D9EB}"/>
              </a:ext>
            </a:extLst>
          </p:cNvPr>
          <p:cNvSpPr>
            <a:spLocks noGrp="1"/>
          </p:cNvSpPr>
          <p:nvPr>
            <p:ph idx="1"/>
          </p:nvPr>
        </p:nvSpPr>
        <p:spPr>
          <a:xfrm>
            <a:off x="457200" y="2286000"/>
            <a:ext cx="4640729" cy="3887585"/>
          </a:xfrm>
        </p:spPr>
        <p:txBody>
          <a:bodyPr>
            <a:normAutofit/>
          </a:bodyPr>
          <a:lstStyle/>
          <a:p>
            <a:r>
              <a:rPr lang="en-US"/>
              <a:t>Graphical representations makes your variable description easier to explain</a:t>
            </a:r>
          </a:p>
          <a:p>
            <a:r>
              <a:rPr lang="en-IN"/>
              <a:t>Time spend is left skewed and user maximum time spend between 70 to 90 </a:t>
            </a:r>
          </a:p>
          <a:p>
            <a:r>
              <a:rPr lang="en-IN" err="1"/>
              <a:t>Average_income</a:t>
            </a:r>
            <a:r>
              <a:rPr lang="en-IN"/>
              <a:t> is also left skewed and , if the </a:t>
            </a:r>
            <a:r>
              <a:rPr lang="en-IN" err="1"/>
              <a:t>average_income</a:t>
            </a:r>
            <a:r>
              <a:rPr lang="en-IN"/>
              <a:t> between 50000 to 70000 has clicked more on Ad-website</a:t>
            </a:r>
          </a:p>
          <a:p>
            <a:r>
              <a:rPr lang="en-IN" err="1"/>
              <a:t>Internet_usage</a:t>
            </a:r>
            <a:r>
              <a:rPr lang="en-IN"/>
              <a:t> maximum user used between 200 to 230  </a:t>
            </a:r>
          </a:p>
        </p:txBody>
      </p:sp>
      <p:pic>
        <p:nvPicPr>
          <p:cNvPr id="9" name="Picture 8" descr="Chart, bar chart&#10;&#10;Description automatically generated">
            <a:extLst>
              <a:ext uri="{FF2B5EF4-FFF2-40B4-BE49-F238E27FC236}">
                <a16:creationId xmlns:a16="http://schemas.microsoft.com/office/drawing/2014/main" id="{505B18DD-6BD1-4C4B-A878-2D46C2F504C6}"/>
              </a:ext>
            </a:extLst>
          </p:cNvPr>
          <p:cNvPicPr>
            <a:picLocks noChangeAspect="1"/>
          </p:cNvPicPr>
          <p:nvPr/>
        </p:nvPicPr>
        <p:blipFill rotWithShape="1">
          <a:blip r:embed="rId3">
            <a:extLst>
              <a:ext uri="{28A0092B-C50C-407E-A947-70E740481C1C}">
                <a14:useLocalDpi xmlns:a14="http://schemas.microsoft.com/office/drawing/2010/main" val="0"/>
              </a:ext>
            </a:extLst>
          </a:blip>
          <a:srcRect t="2962" r="1834" b="6815"/>
          <a:stretch/>
        </p:blipFill>
        <p:spPr>
          <a:xfrm>
            <a:off x="6529388" y="2289484"/>
            <a:ext cx="4659872" cy="2409087"/>
          </a:xfrm>
          <a:prstGeom prst="rect">
            <a:avLst/>
          </a:prstGeom>
        </p:spPr>
      </p:pic>
    </p:spTree>
    <p:extLst>
      <p:ext uri="{BB962C8B-B14F-4D97-AF65-F5344CB8AC3E}">
        <p14:creationId xmlns:p14="http://schemas.microsoft.com/office/powerpoint/2010/main" val="309879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5"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7"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9"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D5DBF13-41E5-4B6E-B0A4-1E4F33BF3CEA}"/>
              </a:ext>
            </a:extLst>
          </p:cNvPr>
          <p:cNvSpPr>
            <a:spLocks noGrp="1"/>
          </p:cNvSpPr>
          <p:nvPr>
            <p:ph type="title"/>
          </p:nvPr>
        </p:nvSpPr>
        <p:spPr>
          <a:xfrm>
            <a:off x="457200" y="758952"/>
            <a:ext cx="4640729" cy="1325563"/>
          </a:xfrm>
        </p:spPr>
        <p:txBody>
          <a:bodyPr anchor="b">
            <a:normAutofit/>
          </a:bodyPr>
          <a:lstStyle/>
          <a:p>
            <a:r>
              <a:rPr lang="en-IN" dirty="0"/>
              <a:t>Univariate analysis:</a:t>
            </a:r>
            <a:br>
              <a:rPr lang="en-IN" dirty="0"/>
            </a:br>
            <a:endParaRPr lang="en-IN" dirty="0"/>
          </a:p>
        </p:txBody>
      </p:sp>
      <p:sp>
        <p:nvSpPr>
          <p:cNvPr id="8" name="Content Placeholder 7">
            <a:extLst>
              <a:ext uri="{FF2B5EF4-FFF2-40B4-BE49-F238E27FC236}">
                <a16:creationId xmlns:a16="http://schemas.microsoft.com/office/drawing/2014/main" id="{4FABA5DD-E4E8-4F74-BE44-18BEB48E24DE}"/>
              </a:ext>
            </a:extLst>
          </p:cNvPr>
          <p:cNvSpPr>
            <a:spLocks noGrp="1"/>
          </p:cNvSpPr>
          <p:nvPr>
            <p:ph idx="1"/>
          </p:nvPr>
        </p:nvSpPr>
        <p:spPr>
          <a:xfrm>
            <a:off x="457200" y="2286000"/>
            <a:ext cx="4640729" cy="3887585"/>
          </a:xfrm>
        </p:spPr>
        <p:txBody>
          <a:bodyPr>
            <a:normAutofit/>
          </a:bodyPr>
          <a:lstStyle/>
          <a:p>
            <a:r>
              <a:rPr lang="en-US" dirty="0"/>
              <a:t>City1 has clicked more on Ad-website</a:t>
            </a:r>
          </a:p>
          <a:p>
            <a:r>
              <a:rPr lang="en-US" dirty="0"/>
              <a:t>Number of user less in early morning as compared to other time  </a:t>
            </a:r>
          </a:p>
          <a:p>
            <a:r>
              <a:rPr lang="en-US" dirty="0"/>
              <a:t>Number of unclicked is more than clicked in given dataset</a:t>
            </a:r>
          </a:p>
          <a:p>
            <a:endParaRPr lang="en-US" dirty="0"/>
          </a:p>
          <a:p>
            <a:endParaRPr lang="en-US" dirty="0"/>
          </a:p>
        </p:txBody>
      </p:sp>
      <p:pic>
        <p:nvPicPr>
          <p:cNvPr id="4" name="Content Placeholder 3" descr="Chart, bar chart&#10;&#10;Description automatically generated">
            <a:extLst>
              <a:ext uri="{FF2B5EF4-FFF2-40B4-BE49-F238E27FC236}">
                <a16:creationId xmlns:a16="http://schemas.microsoft.com/office/drawing/2014/main" id="{8A02293C-0AB7-4230-BB4F-718CCF83AE49}"/>
              </a:ext>
            </a:extLst>
          </p:cNvPr>
          <p:cNvPicPr>
            <a:picLocks noChangeAspect="1"/>
          </p:cNvPicPr>
          <p:nvPr/>
        </p:nvPicPr>
        <p:blipFill rotWithShape="1">
          <a:blip r:embed="rId3">
            <a:extLst>
              <a:ext uri="{28A0092B-C50C-407E-A947-70E740481C1C}">
                <a14:useLocalDpi xmlns:a14="http://schemas.microsoft.com/office/drawing/2010/main" val="0"/>
              </a:ext>
            </a:extLst>
          </a:blip>
          <a:srcRect r="1546" b="6165"/>
          <a:stretch/>
        </p:blipFill>
        <p:spPr>
          <a:xfrm>
            <a:off x="6529388" y="2244926"/>
            <a:ext cx="4659872" cy="2498203"/>
          </a:xfrm>
          <a:prstGeom prst="rect">
            <a:avLst/>
          </a:prstGeom>
        </p:spPr>
      </p:pic>
    </p:spTree>
    <p:extLst>
      <p:ext uri="{BB962C8B-B14F-4D97-AF65-F5344CB8AC3E}">
        <p14:creationId xmlns:p14="http://schemas.microsoft.com/office/powerpoint/2010/main" val="303575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4"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9"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1562A9C-751B-48E4-90C5-D7FA41E4D2D1}"/>
              </a:ext>
            </a:extLst>
          </p:cNvPr>
          <p:cNvSpPr>
            <a:spLocks noGrp="1"/>
          </p:cNvSpPr>
          <p:nvPr>
            <p:ph type="title"/>
          </p:nvPr>
        </p:nvSpPr>
        <p:spPr>
          <a:xfrm>
            <a:off x="457200" y="758952"/>
            <a:ext cx="4640729" cy="1325563"/>
          </a:xfrm>
        </p:spPr>
        <p:txBody>
          <a:bodyPr anchor="b">
            <a:normAutofit/>
          </a:bodyPr>
          <a:lstStyle/>
          <a:p>
            <a:r>
              <a:rPr lang="en-IN" dirty="0"/>
              <a:t>Univariate analysis</a:t>
            </a:r>
            <a:br>
              <a:rPr lang="en-IN" dirty="0"/>
            </a:br>
            <a:endParaRPr lang="en-IN" dirty="0"/>
          </a:p>
        </p:txBody>
      </p:sp>
      <p:sp>
        <p:nvSpPr>
          <p:cNvPr id="8" name="Content Placeholder 7">
            <a:extLst>
              <a:ext uri="{FF2B5EF4-FFF2-40B4-BE49-F238E27FC236}">
                <a16:creationId xmlns:a16="http://schemas.microsoft.com/office/drawing/2014/main" id="{18EFFB27-7478-4D0D-858D-FC91032FBB65}"/>
              </a:ext>
            </a:extLst>
          </p:cNvPr>
          <p:cNvSpPr>
            <a:spLocks noGrp="1"/>
          </p:cNvSpPr>
          <p:nvPr>
            <p:ph idx="1"/>
          </p:nvPr>
        </p:nvSpPr>
        <p:spPr>
          <a:xfrm>
            <a:off x="457200" y="2286000"/>
            <a:ext cx="4640729" cy="3887585"/>
          </a:xfrm>
        </p:spPr>
        <p:txBody>
          <a:bodyPr>
            <a:normAutofit/>
          </a:bodyPr>
          <a:lstStyle/>
          <a:p>
            <a:r>
              <a:rPr lang="en-US" dirty="0"/>
              <a:t>Age is normally distributed</a:t>
            </a:r>
          </a:p>
          <a:p>
            <a:r>
              <a:rPr lang="en-IN"/>
              <a:t>Age is almost normally distributed, and age between 25 to 40 has more clicked on Ad-website </a:t>
            </a:r>
          </a:p>
          <a:p>
            <a:endParaRPr lang="en-US" dirty="0"/>
          </a:p>
          <a:p>
            <a:endParaRPr lang="en-US" dirty="0"/>
          </a:p>
        </p:txBody>
      </p:sp>
      <p:pic>
        <p:nvPicPr>
          <p:cNvPr id="4" name="Content Placeholder 3" descr="Chart, histogram&#10;&#10;Description automatically generated">
            <a:extLst>
              <a:ext uri="{FF2B5EF4-FFF2-40B4-BE49-F238E27FC236}">
                <a16:creationId xmlns:a16="http://schemas.microsoft.com/office/drawing/2014/main" id="{F42F8D81-1FE1-48D5-A6E7-479E3D7D3699}"/>
              </a:ext>
            </a:extLst>
          </p:cNvPr>
          <p:cNvPicPr>
            <a:picLocks noChangeAspect="1"/>
          </p:cNvPicPr>
          <p:nvPr/>
        </p:nvPicPr>
        <p:blipFill rotWithShape="1">
          <a:blip r:embed="rId3">
            <a:extLst>
              <a:ext uri="{28A0092B-C50C-407E-A947-70E740481C1C}">
                <a14:useLocalDpi xmlns:a14="http://schemas.microsoft.com/office/drawing/2010/main" val="0"/>
              </a:ext>
            </a:extLst>
          </a:blip>
          <a:srcRect l="30333" t="44444" r="36967" b="17037"/>
          <a:stretch/>
        </p:blipFill>
        <p:spPr>
          <a:xfrm>
            <a:off x="6529388" y="1950219"/>
            <a:ext cx="4659872" cy="3087617"/>
          </a:xfrm>
          <a:prstGeom prst="rect">
            <a:avLst/>
          </a:prstGeom>
        </p:spPr>
      </p:pic>
    </p:spTree>
    <p:extLst>
      <p:ext uri="{BB962C8B-B14F-4D97-AF65-F5344CB8AC3E}">
        <p14:creationId xmlns:p14="http://schemas.microsoft.com/office/powerpoint/2010/main" val="140971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0"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2"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D0F113C-819A-48C4-8214-DFC57C6AA09C}"/>
              </a:ext>
            </a:extLst>
          </p:cNvPr>
          <p:cNvSpPr>
            <a:spLocks noGrp="1"/>
          </p:cNvSpPr>
          <p:nvPr>
            <p:ph type="title"/>
          </p:nvPr>
        </p:nvSpPr>
        <p:spPr>
          <a:xfrm>
            <a:off x="457200" y="758952"/>
            <a:ext cx="4640729" cy="1325563"/>
          </a:xfrm>
        </p:spPr>
        <p:txBody>
          <a:bodyPr anchor="b">
            <a:normAutofit/>
          </a:bodyPr>
          <a:lstStyle/>
          <a:p>
            <a:r>
              <a:rPr lang="en-IN" dirty="0"/>
              <a:t>Bivariate analysis</a:t>
            </a:r>
            <a:br>
              <a:rPr lang="en-IN" dirty="0"/>
            </a:br>
            <a:endParaRPr lang="en-IN" dirty="0"/>
          </a:p>
        </p:txBody>
      </p:sp>
      <p:sp>
        <p:nvSpPr>
          <p:cNvPr id="3" name="Content Placeholder 2">
            <a:extLst>
              <a:ext uri="{FF2B5EF4-FFF2-40B4-BE49-F238E27FC236}">
                <a16:creationId xmlns:a16="http://schemas.microsoft.com/office/drawing/2014/main" id="{397A9614-6EF4-4706-9247-EF94B129744D}"/>
              </a:ext>
            </a:extLst>
          </p:cNvPr>
          <p:cNvSpPr>
            <a:spLocks noGrp="1"/>
          </p:cNvSpPr>
          <p:nvPr>
            <p:ph idx="1"/>
          </p:nvPr>
        </p:nvSpPr>
        <p:spPr>
          <a:xfrm>
            <a:off x="457200" y="2286000"/>
            <a:ext cx="4640729" cy="3887585"/>
          </a:xfrm>
        </p:spPr>
        <p:txBody>
          <a:bodyPr>
            <a:normAutofit/>
          </a:bodyPr>
          <a:lstStyle/>
          <a:p>
            <a:pPr marL="0" indent="0">
              <a:buNone/>
            </a:pPr>
            <a:r>
              <a:rPr lang="en-US" sz="1700" dirty="0"/>
              <a:t>The average age of a visitor is 36 years. We see that the youngest user is 19 and the oldest is 61 years old. We can conclude that the site is targeting adult users. </a:t>
            </a:r>
          </a:p>
          <a:p>
            <a:pPr marL="0" indent="0">
              <a:buNone/>
            </a:pPr>
            <a:r>
              <a:rPr lang="en-US" sz="1700" dirty="0"/>
              <a:t>Maximum distribution is observed between the age of 20 and 45 years after which the distribution is dropping till 60 years of age. </a:t>
            </a:r>
          </a:p>
          <a:p>
            <a:pPr marL="0" indent="0">
              <a:buNone/>
            </a:pPr>
            <a:r>
              <a:rPr lang="en-US" sz="1700" dirty="0"/>
              <a:t>This implies that users of the age between 20 and 45 years can be the main target group for the marketing campaign. Hypothetically, if we have a product intended for middle-aged user, this is the right site for advertising. Conversely, if we have a product intended for user over the age of 60, it would be a mistake to advertise on this site.</a:t>
            </a:r>
            <a:endParaRPr lang="en-IN" sz="1700" dirty="0"/>
          </a:p>
          <a:p>
            <a:endParaRPr lang="en-IN" sz="1700" dirty="0"/>
          </a:p>
        </p:txBody>
      </p:sp>
      <p:pic>
        <p:nvPicPr>
          <p:cNvPr id="11" name="Picture 10" descr="Chart, box and whisker chart&#10;&#10;Description automatically generated">
            <a:extLst>
              <a:ext uri="{FF2B5EF4-FFF2-40B4-BE49-F238E27FC236}">
                <a16:creationId xmlns:a16="http://schemas.microsoft.com/office/drawing/2014/main" id="{08FEC175-2B3A-4F3D-BF31-BCEA6A0C93D7}"/>
              </a:ext>
            </a:extLst>
          </p:cNvPr>
          <p:cNvPicPr>
            <a:picLocks noChangeAspect="1"/>
          </p:cNvPicPr>
          <p:nvPr/>
        </p:nvPicPr>
        <p:blipFill rotWithShape="1">
          <a:blip r:embed="rId3">
            <a:extLst>
              <a:ext uri="{28A0092B-C50C-407E-A947-70E740481C1C}">
                <a14:useLocalDpi xmlns:a14="http://schemas.microsoft.com/office/drawing/2010/main" val="0"/>
              </a:ext>
            </a:extLst>
          </a:blip>
          <a:srcRect l="23685" t="3111" r="50445" b="4313"/>
          <a:stretch/>
        </p:blipFill>
        <p:spPr>
          <a:xfrm>
            <a:off x="7701828" y="1164092"/>
            <a:ext cx="2314992" cy="4659872"/>
          </a:xfrm>
          <a:prstGeom prst="rect">
            <a:avLst/>
          </a:prstGeom>
        </p:spPr>
      </p:pic>
    </p:spTree>
    <p:extLst>
      <p:ext uri="{BB962C8B-B14F-4D97-AF65-F5344CB8AC3E}">
        <p14:creationId xmlns:p14="http://schemas.microsoft.com/office/powerpoint/2010/main" val="3487728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4"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36"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38"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A45D445-2A84-47AA-8BD8-0D3FC9DA9929}"/>
              </a:ext>
            </a:extLst>
          </p:cNvPr>
          <p:cNvSpPr>
            <a:spLocks noGrp="1"/>
          </p:cNvSpPr>
          <p:nvPr>
            <p:ph type="title"/>
          </p:nvPr>
        </p:nvSpPr>
        <p:spPr>
          <a:xfrm>
            <a:off x="457200" y="758952"/>
            <a:ext cx="4640729" cy="1325563"/>
          </a:xfrm>
        </p:spPr>
        <p:txBody>
          <a:bodyPr vert="horz" lIns="91440" tIns="45720" rIns="91440" bIns="45720" rtlCol="0" anchor="b">
            <a:normAutofit/>
          </a:bodyPr>
          <a:lstStyle/>
          <a:p>
            <a:r>
              <a:rPr lang="en-US" sz="2800" dirty="0"/>
              <a:t>Bivariate analysis</a:t>
            </a:r>
            <a:br>
              <a:rPr lang="en-US" sz="2800" dirty="0"/>
            </a:br>
            <a:br>
              <a:rPr lang="en-US" sz="2800" dirty="0"/>
            </a:br>
            <a:endParaRPr lang="en-US" sz="2800" dirty="0"/>
          </a:p>
        </p:txBody>
      </p:sp>
      <p:sp>
        <p:nvSpPr>
          <p:cNvPr id="27" name="TextBox 26">
            <a:extLst>
              <a:ext uri="{FF2B5EF4-FFF2-40B4-BE49-F238E27FC236}">
                <a16:creationId xmlns:a16="http://schemas.microsoft.com/office/drawing/2014/main" id="{49130647-E749-4209-8F1F-0277CCC76DF7}"/>
              </a:ext>
            </a:extLst>
          </p:cNvPr>
          <p:cNvSpPr txBox="1"/>
          <p:nvPr/>
        </p:nvSpPr>
        <p:spPr>
          <a:xfrm>
            <a:off x="457200" y="2286000"/>
            <a:ext cx="4640729" cy="3887585"/>
          </a:xfrm>
          <a:prstGeom prst="rect">
            <a:avLst/>
          </a:prstGeom>
        </p:spPr>
        <p:txBody>
          <a:bodyPr vert="horz" lIns="91440" tIns="45720" rIns="91440" bIns="45720" rtlCol="0">
            <a:normAutofit/>
          </a:bodyPr>
          <a:lstStyle/>
          <a:p>
            <a:pPr marL="342900" lvl="0" indent="-228600">
              <a:lnSpc>
                <a:spcPct val="90000"/>
              </a:lnSpc>
              <a:spcAft>
                <a:spcPts val="800"/>
              </a:spcAft>
              <a:buFont typeface="Arial" panose="020B0604020202020204" pitchFamily="34" charset="0"/>
              <a:buChar char="•"/>
            </a:pPr>
            <a:r>
              <a:rPr lang="en-US" sz="2000" dirty="0">
                <a:effectLst/>
              </a:rPr>
              <a:t>Female has more clicked on Ad as compared to male Finally, if we are wondering whether the site is visited more by men or women, we can see that the situation is almost equal (52% in favor of women).</a:t>
            </a:r>
          </a:p>
        </p:txBody>
      </p:sp>
      <p:pic>
        <p:nvPicPr>
          <p:cNvPr id="4" name="Content Placeholder 3" descr="Chart, bar chart&#10;&#10;Description automatically generated">
            <a:extLst>
              <a:ext uri="{FF2B5EF4-FFF2-40B4-BE49-F238E27FC236}">
                <a16:creationId xmlns:a16="http://schemas.microsoft.com/office/drawing/2014/main" id="{F7CBBC4E-BF28-4E4C-A8DE-D01FF2685BD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4444" r="667" b="5926"/>
          <a:stretch/>
        </p:blipFill>
        <p:spPr>
          <a:xfrm>
            <a:off x="6529387" y="2311459"/>
            <a:ext cx="5214461" cy="2646621"/>
          </a:xfrm>
          <a:prstGeom prst="rect">
            <a:avLst/>
          </a:prstGeom>
        </p:spPr>
      </p:pic>
    </p:spTree>
    <p:extLst>
      <p:ext uri="{BB962C8B-B14F-4D97-AF65-F5344CB8AC3E}">
        <p14:creationId xmlns:p14="http://schemas.microsoft.com/office/powerpoint/2010/main" val="67933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9"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0" name="Group 14">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2" name="Oval 15">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Freeform: Shape 16">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21" name="Freeform: Shape 17">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23" name="Freeform: Shape 18">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25"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7"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9"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1"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32" name="Graphic 9">
            <a:extLst>
              <a:ext uri="{FF2B5EF4-FFF2-40B4-BE49-F238E27FC236}">
                <a16:creationId xmlns:a16="http://schemas.microsoft.com/office/drawing/2014/main" id="{9F9FCAB0-3283-4956-AE76-28C4033BF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297" y="19664"/>
            <a:ext cx="6905281" cy="6818671"/>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33"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944488CB-7B4E-4664-866D-0080FA4163A9}"/>
              </a:ext>
            </a:extLst>
          </p:cNvPr>
          <p:cNvSpPr>
            <a:spLocks noGrp="1"/>
          </p:cNvSpPr>
          <p:nvPr>
            <p:ph type="title"/>
          </p:nvPr>
        </p:nvSpPr>
        <p:spPr>
          <a:xfrm>
            <a:off x="457200" y="758952"/>
            <a:ext cx="4503557" cy="1325563"/>
          </a:xfrm>
        </p:spPr>
        <p:txBody>
          <a:bodyPr vert="horz" lIns="91440" tIns="45720" rIns="91440" bIns="45720" rtlCol="0" anchor="b">
            <a:normAutofit/>
          </a:bodyPr>
          <a:lstStyle/>
          <a:p>
            <a:r>
              <a:rPr lang="en-US"/>
              <a:t>Bivariate analysis</a:t>
            </a:r>
          </a:p>
        </p:txBody>
      </p:sp>
      <p:sp>
        <p:nvSpPr>
          <p:cNvPr id="3" name="Content Placeholder 2">
            <a:extLst>
              <a:ext uri="{FF2B5EF4-FFF2-40B4-BE49-F238E27FC236}">
                <a16:creationId xmlns:a16="http://schemas.microsoft.com/office/drawing/2014/main" id="{B319E3BB-46A9-4258-A473-32C37C424322}"/>
              </a:ext>
            </a:extLst>
          </p:cNvPr>
          <p:cNvSpPr>
            <a:spLocks noGrp="1"/>
          </p:cNvSpPr>
          <p:nvPr>
            <p:ph sz="half" idx="1"/>
          </p:nvPr>
        </p:nvSpPr>
        <p:spPr>
          <a:xfrm>
            <a:off x="457200" y="2286000"/>
            <a:ext cx="4503557" cy="3804458"/>
          </a:xfrm>
        </p:spPr>
        <p:txBody>
          <a:bodyPr vert="horz" lIns="91440" tIns="45720" rIns="91440" bIns="45720" rtlCol="0">
            <a:normAutofit/>
          </a:bodyPr>
          <a:lstStyle/>
          <a:p>
            <a:r>
              <a:rPr lang="en-US" dirty="0">
                <a:effectLst/>
              </a:rPr>
              <a:t>In the city 1 has max no of clicked as compared to another city.</a:t>
            </a:r>
          </a:p>
          <a:p>
            <a:r>
              <a:rPr lang="en-US">
                <a:effectLst/>
              </a:rPr>
              <a:t>In the evening clicked are bit more as compared to other time.</a:t>
            </a:r>
          </a:p>
          <a:p>
            <a:pPr marL="0"/>
            <a:endParaRPr lang="en-US">
              <a:effectLst/>
            </a:endParaRPr>
          </a:p>
          <a:p>
            <a:endParaRPr lang="en-US" dirty="0"/>
          </a:p>
        </p:txBody>
      </p:sp>
      <p:pic>
        <p:nvPicPr>
          <p:cNvPr id="5" name="Content Placeholder 4" descr="Chart, bar chart&#10;&#10;Description automatically generated">
            <a:extLst>
              <a:ext uri="{FF2B5EF4-FFF2-40B4-BE49-F238E27FC236}">
                <a16:creationId xmlns:a16="http://schemas.microsoft.com/office/drawing/2014/main" id="{21204735-C4C9-46CD-9BF3-4C133A55957D}"/>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499" t="4444" r="668" b="5482"/>
          <a:stretch/>
        </p:blipFill>
        <p:spPr>
          <a:xfrm>
            <a:off x="6197601" y="725463"/>
            <a:ext cx="4523330" cy="2342582"/>
          </a:xfrm>
          <a:prstGeom prst="rect">
            <a:avLst/>
          </a:prstGeom>
        </p:spPr>
      </p:pic>
      <p:pic>
        <p:nvPicPr>
          <p:cNvPr id="6" name="Picture 5" descr="Chart, bar chart, histogram&#10;&#10;Description automatically generated">
            <a:extLst>
              <a:ext uri="{FF2B5EF4-FFF2-40B4-BE49-F238E27FC236}">
                <a16:creationId xmlns:a16="http://schemas.microsoft.com/office/drawing/2014/main" id="{38AD3BFF-AD1C-4B94-9EC4-1FEAB8A550F9}"/>
              </a:ext>
            </a:extLst>
          </p:cNvPr>
          <p:cNvPicPr>
            <a:picLocks noChangeAspect="1"/>
          </p:cNvPicPr>
          <p:nvPr/>
        </p:nvPicPr>
        <p:blipFill rotWithShape="1">
          <a:blip r:embed="rId4">
            <a:extLst>
              <a:ext uri="{28A0092B-C50C-407E-A947-70E740481C1C}">
                <a14:useLocalDpi xmlns:a14="http://schemas.microsoft.com/office/drawing/2010/main" val="0"/>
              </a:ext>
            </a:extLst>
          </a:blip>
          <a:srcRect l="1500" t="4445" r="1085" b="4445"/>
          <a:stretch/>
        </p:blipFill>
        <p:spPr>
          <a:xfrm>
            <a:off x="6603693" y="3502520"/>
            <a:ext cx="4379267" cy="2303901"/>
          </a:xfrm>
          <a:prstGeom prst="rect">
            <a:avLst/>
          </a:prstGeom>
        </p:spPr>
      </p:pic>
    </p:spTree>
    <p:extLst>
      <p:ext uri="{BB962C8B-B14F-4D97-AF65-F5344CB8AC3E}">
        <p14:creationId xmlns:p14="http://schemas.microsoft.com/office/powerpoint/2010/main" val="680081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28"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29"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030" name="Group 74">
            <a:extLst>
              <a:ext uri="{FF2B5EF4-FFF2-40B4-BE49-F238E27FC236}">
                <a16:creationId xmlns:a16="http://schemas.microsoft.com/office/drawing/2014/main" id="{1C12850C-EF14-4106-A11F-48C4BA40AC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31143" y="0"/>
            <a:ext cx="9960857" cy="6836857"/>
            <a:chOff x="2189580" y="0"/>
            <a:chExt cx="9960857" cy="6836857"/>
          </a:xfrm>
        </p:grpSpPr>
        <p:sp>
          <p:nvSpPr>
            <p:cNvPr id="76" name="Graphic 9">
              <a:extLst>
                <a:ext uri="{FF2B5EF4-FFF2-40B4-BE49-F238E27FC236}">
                  <a16:creationId xmlns:a16="http://schemas.microsoft.com/office/drawing/2014/main" id="{1D73543B-AFB9-417A-B636-13EFA6B58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15718" y="1723281"/>
              <a:ext cx="5113576" cy="511357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031" name="Graphic 18">
              <a:extLst>
                <a:ext uri="{FF2B5EF4-FFF2-40B4-BE49-F238E27FC236}">
                  <a16:creationId xmlns:a16="http://schemas.microsoft.com/office/drawing/2014/main" id="{7706CBA2-68DA-4EEA-8553-1E2DEA3A7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007460">
              <a:off x="8912226" y="21507"/>
              <a:ext cx="958174" cy="146030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78" name="Oval 77">
              <a:extLst>
                <a:ext uri="{FF2B5EF4-FFF2-40B4-BE49-F238E27FC236}">
                  <a16:creationId xmlns:a16="http://schemas.microsoft.com/office/drawing/2014/main" id="{359CEB65-181C-4A08-84C1-900DD539A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46265" y="1054209"/>
              <a:ext cx="296462" cy="2964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BD739CE8-0044-4E29-A3E2-4A660BD2E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0326" y="0"/>
              <a:ext cx="1610111" cy="2327087"/>
            </a:xfrm>
            <a:custGeom>
              <a:avLst/>
              <a:gdLst>
                <a:gd name="connsiteX0" fmla="*/ 0 w 1610111"/>
                <a:gd name="connsiteY0" fmla="*/ 0 h 2327087"/>
                <a:gd name="connsiteX1" fmla="*/ 1610111 w 1610111"/>
                <a:gd name="connsiteY1" fmla="*/ 0 h 2327087"/>
                <a:gd name="connsiteX2" fmla="*/ 1610111 w 1610111"/>
                <a:gd name="connsiteY2" fmla="*/ 2324325 h 2327087"/>
                <a:gd name="connsiteX3" fmla="*/ 1606169 w 1610111"/>
                <a:gd name="connsiteY3" fmla="*/ 2327087 h 2327087"/>
                <a:gd name="connsiteX4" fmla="*/ 8368 w 1610111"/>
                <a:gd name="connsiteY4" fmla="*/ 116098 h 2327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111" h="2327087">
                  <a:moveTo>
                    <a:pt x="0" y="0"/>
                  </a:moveTo>
                  <a:lnTo>
                    <a:pt x="1610111" y="0"/>
                  </a:lnTo>
                  <a:lnTo>
                    <a:pt x="1610111" y="2324325"/>
                  </a:lnTo>
                  <a:lnTo>
                    <a:pt x="1606169" y="2327087"/>
                  </a:lnTo>
                  <a:cubicBezTo>
                    <a:pt x="1606169" y="2327087"/>
                    <a:pt x="185901" y="1357961"/>
                    <a:pt x="8368" y="116098"/>
                  </a:cubicBezTo>
                  <a:close/>
                </a:path>
              </a:pathLst>
            </a:custGeom>
            <a:blipFill dpi="0" rotWithShape="1">
              <a:blip r:embed="rId2">
                <a:alphaModFix amt="6000"/>
              </a:blip>
              <a:srcRect/>
              <a:tile tx="0" ty="0" sx="100000" sy="100000" flip="none" algn="tl"/>
            </a:blipFill>
            <a:ln w="9525" cap="flat">
              <a:noFill/>
              <a:prstDash val="solid"/>
              <a:miter/>
            </a:ln>
          </p:spPr>
          <p:txBody>
            <a:bodyPr wrap="square" rtlCol="0" anchor="ctr">
              <a:noAutofit/>
            </a:bodyPr>
            <a:lstStyle/>
            <a:p>
              <a:endParaRPr lang="en-US" dirty="0"/>
            </a:p>
          </p:txBody>
        </p:sp>
        <p:sp>
          <p:nvSpPr>
            <p:cNvPr id="80" name="Freeform: Shape 79">
              <a:extLst>
                <a:ext uri="{FF2B5EF4-FFF2-40B4-BE49-F238E27FC236}">
                  <a16:creationId xmlns:a16="http://schemas.microsoft.com/office/drawing/2014/main" id="{BF589D34-480E-4EBD-B77D-955465FEB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9580" y="0"/>
              <a:ext cx="4776075" cy="1569643"/>
            </a:xfrm>
            <a:custGeom>
              <a:avLst/>
              <a:gdLst>
                <a:gd name="connsiteX0" fmla="*/ 0 w 4776075"/>
                <a:gd name="connsiteY0" fmla="*/ 0 h 1569643"/>
                <a:gd name="connsiteX1" fmla="*/ 4776075 w 4776075"/>
                <a:gd name="connsiteY1" fmla="*/ 0 h 1569643"/>
                <a:gd name="connsiteX2" fmla="*/ 4776075 w 4776075"/>
                <a:gd name="connsiteY2" fmla="*/ 1569643 h 1569643"/>
                <a:gd name="connsiteX3" fmla="*/ 2319291 w 4776075"/>
                <a:gd name="connsiteY3" fmla="*/ 1569643 h 1569643"/>
                <a:gd name="connsiteX4" fmla="*/ 48913 w 4776075"/>
                <a:gd name="connsiteY4" fmla="*/ 128022 h 1569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6075" h="1569643">
                  <a:moveTo>
                    <a:pt x="0" y="0"/>
                  </a:moveTo>
                  <a:lnTo>
                    <a:pt x="4776075" y="0"/>
                  </a:lnTo>
                  <a:lnTo>
                    <a:pt x="4776075" y="1569643"/>
                  </a:lnTo>
                  <a:lnTo>
                    <a:pt x="2319291" y="1569643"/>
                  </a:lnTo>
                  <a:cubicBezTo>
                    <a:pt x="1298654" y="1569643"/>
                    <a:pt x="422966" y="975207"/>
                    <a:pt x="48913" y="128022"/>
                  </a:cubicBezTo>
                  <a:close/>
                </a:path>
              </a:pathLst>
            </a:custGeom>
            <a:solidFill>
              <a:schemeClr val="accent4">
                <a:lumMod val="75000"/>
                <a:alpha val="28000"/>
              </a:schemeClr>
            </a:solidFill>
            <a:ln w="9525" cap="flat">
              <a:noFill/>
              <a:prstDash val="solid"/>
              <a:miter/>
            </a:ln>
          </p:spPr>
          <p:txBody>
            <a:bodyPr wrap="square" rtlCol="0" anchor="ctr">
              <a:noAutofit/>
            </a:bodyPr>
            <a:lstStyle/>
            <a:p>
              <a:endParaRPr lang="en-US" dirty="0"/>
            </a:p>
          </p:txBody>
        </p:sp>
      </p:grpSp>
      <p:sp>
        <p:nvSpPr>
          <p:cNvPr id="82" name="Texture">
            <a:extLst>
              <a:ext uri="{FF2B5EF4-FFF2-40B4-BE49-F238E27FC236}">
                <a16:creationId xmlns:a16="http://schemas.microsoft.com/office/drawing/2014/main" id="{E81A6D98-2A79-43ED-9D02-D6826F621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97C701DA-EB79-4430-B2BB-45EAC340CE70}"/>
              </a:ext>
            </a:extLst>
          </p:cNvPr>
          <p:cNvSpPr>
            <a:spLocks noGrp="1"/>
          </p:cNvSpPr>
          <p:nvPr>
            <p:ph type="title"/>
          </p:nvPr>
        </p:nvSpPr>
        <p:spPr>
          <a:xfrm>
            <a:off x="457200" y="758952"/>
            <a:ext cx="6158753" cy="1325563"/>
          </a:xfrm>
        </p:spPr>
        <p:txBody>
          <a:bodyPr anchor="b">
            <a:normAutofit/>
          </a:bodyPr>
          <a:lstStyle/>
          <a:p>
            <a:r>
              <a:rPr lang="en-IN" b="1">
                <a:effectLst/>
                <a:latin typeface="Calibri" panose="020F0502020204030204" pitchFamily="34" charset="0"/>
                <a:ea typeface="Calibri" panose="020F0502020204030204" pitchFamily="34" charset="0"/>
                <a:cs typeface="Times New Roman" panose="02020603050405020304" pitchFamily="18" charset="0"/>
              </a:rPr>
              <a:t>Statistical Relationship </a:t>
            </a:r>
            <a:endParaRPr lang="en-IN"/>
          </a:p>
        </p:txBody>
      </p:sp>
      <p:sp>
        <p:nvSpPr>
          <p:cNvPr id="3" name="Content Placeholder 2">
            <a:extLst>
              <a:ext uri="{FF2B5EF4-FFF2-40B4-BE49-F238E27FC236}">
                <a16:creationId xmlns:a16="http://schemas.microsoft.com/office/drawing/2014/main" id="{8C70DD92-13B6-4ECA-B259-935F6F3D1832}"/>
              </a:ext>
            </a:extLst>
          </p:cNvPr>
          <p:cNvSpPr>
            <a:spLocks noGrp="1"/>
          </p:cNvSpPr>
          <p:nvPr>
            <p:ph idx="1"/>
          </p:nvPr>
        </p:nvSpPr>
        <p:spPr>
          <a:xfrm>
            <a:off x="457200" y="2286000"/>
            <a:ext cx="6158753" cy="3887585"/>
          </a:xfrm>
        </p:spPr>
        <p:txBody>
          <a:bodyPr>
            <a:normAutofit/>
          </a:bodyPr>
          <a:lstStyle/>
          <a:p>
            <a:pPr>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Continuous Vs Categorical relationship strength: Analysis of Variance (ANOVA)</a:t>
            </a:r>
          </a:p>
          <a:p>
            <a:pPr marL="342900" lvl="0" indent="-342900">
              <a:buFont typeface="Symbol" panose="05050102010706020507" pitchFamily="18" charset="2"/>
              <a:buChar char=""/>
            </a:pPr>
            <a:r>
              <a:rPr lang="en-IN" sz="1600">
                <a:effectLst/>
                <a:latin typeface="Calibri" panose="020F0502020204030204" pitchFamily="34" charset="0"/>
                <a:ea typeface="Calibri" panose="020F0502020204030204" pitchFamily="34" charset="0"/>
                <a:cs typeface="Times New Roman" panose="02020603050405020304" pitchFamily="18" charset="0"/>
              </a:rPr>
              <a:t>H0: Variables are NOT correlated</a:t>
            </a:r>
          </a:p>
          <a:p>
            <a:pPr marL="342900" lvl="0" indent="-342900">
              <a:buFont typeface="Symbol" panose="05050102010706020507" pitchFamily="18" charset="2"/>
              <a:buChar char=""/>
            </a:pPr>
            <a:r>
              <a:rPr lang="en-IN" sz="1600">
                <a:effectLst/>
                <a:latin typeface="Calibri" panose="020F0502020204030204" pitchFamily="34" charset="0"/>
                <a:ea typeface="Calibri" panose="020F0502020204030204" pitchFamily="34" charset="0"/>
                <a:cs typeface="Times New Roman" panose="02020603050405020304" pitchFamily="18" charset="0"/>
              </a:rPr>
              <a:t>Small P-Value &lt;5%--&gt; Variables are correlated (H0 is rejected)</a:t>
            </a:r>
          </a:p>
          <a:p>
            <a:pPr marL="342900" lvl="0" indent="-342900">
              <a:spcAft>
                <a:spcPts val="800"/>
              </a:spcAft>
              <a:buFont typeface="Symbol" panose="05050102010706020507" pitchFamily="18" charset="2"/>
              <a:buChar char=""/>
            </a:pPr>
            <a:r>
              <a:rPr lang="en-IN" sz="1600">
                <a:effectLst/>
                <a:latin typeface="Calibri" panose="020F0502020204030204" pitchFamily="34" charset="0"/>
                <a:ea typeface="Calibri" panose="020F0502020204030204" pitchFamily="34" charset="0"/>
                <a:cs typeface="Times New Roman" panose="02020603050405020304" pitchFamily="18" charset="0"/>
              </a:rPr>
              <a:t>Large P-Value--&gt; Variables are NOT correlated (H0 is accepted)</a:t>
            </a:r>
          </a:p>
          <a:p>
            <a:pPr marL="228600">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All variables are good for prediction because p-value less than 0.05</a:t>
            </a:r>
          </a:p>
          <a:p>
            <a:pPr>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Categorical variables Vs Categorical variables -- Chi-square test</a:t>
            </a:r>
          </a:p>
          <a:p>
            <a:pPr marL="342900" lvl="0" indent="-342900">
              <a:spcAft>
                <a:spcPts val="800"/>
              </a:spcAft>
              <a:buFont typeface="Symbol" panose="05050102010706020507" pitchFamily="18" charset="2"/>
              <a:buChar char=""/>
            </a:pPr>
            <a:r>
              <a:rPr lang="en-IN" sz="1600">
                <a:effectLst/>
                <a:latin typeface="Calibri" panose="020F0502020204030204" pitchFamily="34" charset="0"/>
                <a:ea typeface="Calibri" panose="020F0502020204030204" pitchFamily="34" charset="0"/>
                <a:cs typeface="Times New Roman" panose="02020603050405020304" pitchFamily="18" charset="0"/>
              </a:rPr>
              <a:t>Column weekdays: p-value = 0.7226 and Column Month: p-value = 0.4229, We will not be considering these two variables in further analysis because the p- value is greater than 0.05</a:t>
            </a:r>
          </a:p>
          <a:p>
            <a:endParaRPr lang="en-IN" sz="1600"/>
          </a:p>
        </p:txBody>
      </p:sp>
      <p:pic>
        <p:nvPicPr>
          <p:cNvPr id="1026" name="Picture 2" descr="A p-value | Mastering Python for Data Science">
            <a:extLst>
              <a:ext uri="{FF2B5EF4-FFF2-40B4-BE49-F238E27FC236}">
                <a16:creationId xmlns:a16="http://schemas.microsoft.com/office/drawing/2014/main" id="{184D0317-D6D4-4DFB-8313-571B2311E95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4549" y="3069154"/>
            <a:ext cx="3482386" cy="2315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150061"/>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emplate/>
  <TotalTime>280</TotalTime>
  <Words>1199</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Nova</vt:lpstr>
      <vt:lpstr>Symbol</vt:lpstr>
      <vt:lpstr>TropicVTI</vt:lpstr>
      <vt:lpstr> Predictive Analysis of Ad-click Website data </vt:lpstr>
      <vt:lpstr>Aim of the project </vt:lpstr>
      <vt:lpstr>Univariate analysis: </vt:lpstr>
      <vt:lpstr>Univariate analysis: </vt:lpstr>
      <vt:lpstr>Univariate analysis </vt:lpstr>
      <vt:lpstr>Bivariate analysis </vt:lpstr>
      <vt:lpstr>Bivariate analysis  </vt:lpstr>
      <vt:lpstr>Bivariate analysis</vt:lpstr>
      <vt:lpstr>Statistical Relationship </vt:lpstr>
      <vt:lpstr>Significant variables: </vt:lpstr>
      <vt:lpstr>Model Building Logistic Regression </vt:lpstr>
      <vt:lpstr>Predictions of the model </vt:lpstr>
      <vt:lpstr>Interpretation </vt:lpstr>
      <vt:lpstr>Interpretation  </vt:lpstr>
      <vt:lpstr>Business Recommendation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Predictive Analysis of Ad-click Website data </dc:title>
  <dc:creator>Rohit Kumar</dc:creator>
  <cp:lastModifiedBy>Rohit Kumar</cp:lastModifiedBy>
  <cp:revision>19</cp:revision>
  <dcterms:created xsi:type="dcterms:W3CDTF">2021-08-23T17:21:36Z</dcterms:created>
  <dcterms:modified xsi:type="dcterms:W3CDTF">2021-08-28T12:51:36Z</dcterms:modified>
</cp:coreProperties>
</file>