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2274E-53F4-4BF6-A042-51E084BE6DB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3412A70-268C-4650-8CDA-EB2EB41B22A6}">
      <dgm:prSet/>
      <dgm:spPr/>
      <dgm:t>
        <a:bodyPr/>
        <a:lstStyle/>
        <a:p>
          <a:r>
            <a:rPr lang="en-IN"/>
            <a:t>The goal of the case study is to Predict who is likely going to click on the Advertisement so it can contribute to the more revenue generation to the organization</a:t>
          </a:r>
          <a:endParaRPr lang="en-US"/>
        </a:p>
      </dgm:t>
    </dgm:pt>
    <dgm:pt modelId="{AD3B769A-D267-4786-96CA-C4FED5E34100}" type="parTrans" cxnId="{7ADD5C8C-792F-4733-9E00-E495FAFC2C15}">
      <dgm:prSet/>
      <dgm:spPr/>
      <dgm:t>
        <a:bodyPr/>
        <a:lstStyle/>
        <a:p>
          <a:endParaRPr lang="en-US"/>
        </a:p>
      </dgm:t>
    </dgm:pt>
    <dgm:pt modelId="{E4890965-4C5F-4624-8012-AE1A540FAA84}" type="sibTrans" cxnId="{7ADD5C8C-792F-4733-9E00-E495FAFC2C15}">
      <dgm:prSet/>
      <dgm:spPr/>
      <dgm:t>
        <a:bodyPr/>
        <a:lstStyle/>
        <a:p>
          <a:endParaRPr lang="en-US"/>
        </a:p>
      </dgm:t>
    </dgm:pt>
    <dgm:pt modelId="{7424AA87-6520-4C09-8DDD-2EC7B8B42C15}">
      <dgm:prSet/>
      <dgm:spPr/>
      <dgm:t>
        <a:bodyPr/>
        <a:lstStyle/>
        <a:p>
          <a:r>
            <a:rPr lang="en-US"/>
            <a:t>Considering this objective, we are running a **Logistic regression model** on target/dependent variable to analyze the influence of several independent factors that affect our target variables . </a:t>
          </a:r>
        </a:p>
      </dgm:t>
    </dgm:pt>
    <dgm:pt modelId="{2D9D4762-E1C0-4EA6-867F-507D301A2584}" type="parTrans" cxnId="{034CBF5F-2967-4084-825E-7BB4BF9E1C70}">
      <dgm:prSet/>
      <dgm:spPr/>
      <dgm:t>
        <a:bodyPr/>
        <a:lstStyle/>
        <a:p>
          <a:endParaRPr lang="en-US"/>
        </a:p>
      </dgm:t>
    </dgm:pt>
    <dgm:pt modelId="{2F4409DF-EFDB-4C39-8BED-1CDD87655C4F}" type="sibTrans" cxnId="{034CBF5F-2967-4084-825E-7BB4BF9E1C70}">
      <dgm:prSet/>
      <dgm:spPr/>
      <dgm:t>
        <a:bodyPr/>
        <a:lstStyle/>
        <a:p>
          <a:endParaRPr lang="en-US"/>
        </a:p>
      </dgm:t>
    </dgm:pt>
    <dgm:pt modelId="{9FD778D1-2490-44F3-8F2A-49D4EB54B026}" type="pres">
      <dgm:prSet presAssocID="{3962274E-53F4-4BF6-A042-51E084BE6DB8}" presName="hierChild1" presStyleCnt="0">
        <dgm:presLayoutVars>
          <dgm:chPref val="1"/>
          <dgm:dir/>
          <dgm:animOne val="branch"/>
          <dgm:animLvl val="lvl"/>
          <dgm:resizeHandles/>
        </dgm:presLayoutVars>
      </dgm:prSet>
      <dgm:spPr/>
    </dgm:pt>
    <dgm:pt modelId="{B810194A-E387-40E4-B498-696C82D89974}" type="pres">
      <dgm:prSet presAssocID="{63412A70-268C-4650-8CDA-EB2EB41B22A6}" presName="hierRoot1" presStyleCnt="0"/>
      <dgm:spPr/>
    </dgm:pt>
    <dgm:pt modelId="{4FA8BAF6-6E4B-4E81-B97D-4A49CC800609}" type="pres">
      <dgm:prSet presAssocID="{63412A70-268C-4650-8CDA-EB2EB41B22A6}" presName="composite" presStyleCnt="0"/>
      <dgm:spPr/>
    </dgm:pt>
    <dgm:pt modelId="{142A3498-920C-4653-831C-686BB82ECE87}" type="pres">
      <dgm:prSet presAssocID="{63412A70-268C-4650-8CDA-EB2EB41B22A6}" presName="background" presStyleLbl="node0" presStyleIdx="0" presStyleCnt="2"/>
      <dgm:spPr/>
    </dgm:pt>
    <dgm:pt modelId="{F61348E0-493B-4A0C-A39B-DDB72AAB1258}" type="pres">
      <dgm:prSet presAssocID="{63412A70-268C-4650-8CDA-EB2EB41B22A6}" presName="text" presStyleLbl="fgAcc0" presStyleIdx="0" presStyleCnt="2" custLinFactNeighborX="-28" custLinFactNeighborY="-54209">
        <dgm:presLayoutVars>
          <dgm:chPref val="3"/>
        </dgm:presLayoutVars>
      </dgm:prSet>
      <dgm:spPr/>
    </dgm:pt>
    <dgm:pt modelId="{7105C597-46C5-4D57-91ED-6822B0D14C7B}" type="pres">
      <dgm:prSet presAssocID="{63412A70-268C-4650-8CDA-EB2EB41B22A6}" presName="hierChild2" presStyleCnt="0"/>
      <dgm:spPr/>
    </dgm:pt>
    <dgm:pt modelId="{87162D79-9A57-4D43-AED2-D3D7B86F153E}" type="pres">
      <dgm:prSet presAssocID="{7424AA87-6520-4C09-8DDD-2EC7B8B42C15}" presName="hierRoot1" presStyleCnt="0"/>
      <dgm:spPr/>
    </dgm:pt>
    <dgm:pt modelId="{0E294AA2-5458-4B77-8137-CC8F2577A16C}" type="pres">
      <dgm:prSet presAssocID="{7424AA87-6520-4C09-8DDD-2EC7B8B42C15}" presName="composite" presStyleCnt="0"/>
      <dgm:spPr/>
    </dgm:pt>
    <dgm:pt modelId="{F5063084-83DE-4865-8925-A63F273DFED6}" type="pres">
      <dgm:prSet presAssocID="{7424AA87-6520-4C09-8DDD-2EC7B8B42C15}" presName="background" presStyleLbl="node0" presStyleIdx="1" presStyleCnt="2"/>
      <dgm:spPr/>
    </dgm:pt>
    <dgm:pt modelId="{ED170556-DE21-49C9-81CE-67507620E400}" type="pres">
      <dgm:prSet presAssocID="{7424AA87-6520-4C09-8DDD-2EC7B8B42C15}" presName="text" presStyleLbl="fgAcc0" presStyleIdx="1" presStyleCnt="2" custLinFactNeighborX="-5556" custLinFactNeighborY="-55882">
        <dgm:presLayoutVars>
          <dgm:chPref val="3"/>
        </dgm:presLayoutVars>
      </dgm:prSet>
      <dgm:spPr/>
    </dgm:pt>
    <dgm:pt modelId="{B74C0285-1C17-4329-9B4E-D56BD4B541B2}" type="pres">
      <dgm:prSet presAssocID="{7424AA87-6520-4C09-8DDD-2EC7B8B42C15}" presName="hierChild2" presStyleCnt="0"/>
      <dgm:spPr/>
    </dgm:pt>
  </dgm:ptLst>
  <dgm:cxnLst>
    <dgm:cxn modelId="{034CBF5F-2967-4084-825E-7BB4BF9E1C70}" srcId="{3962274E-53F4-4BF6-A042-51E084BE6DB8}" destId="{7424AA87-6520-4C09-8DDD-2EC7B8B42C15}" srcOrd="1" destOrd="0" parTransId="{2D9D4762-E1C0-4EA6-867F-507D301A2584}" sibTransId="{2F4409DF-EFDB-4C39-8BED-1CDD87655C4F}"/>
    <dgm:cxn modelId="{7ADD5C8C-792F-4733-9E00-E495FAFC2C15}" srcId="{3962274E-53F4-4BF6-A042-51E084BE6DB8}" destId="{63412A70-268C-4650-8CDA-EB2EB41B22A6}" srcOrd="0" destOrd="0" parTransId="{AD3B769A-D267-4786-96CA-C4FED5E34100}" sibTransId="{E4890965-4C5F-4624-8012-AE1A540FAA84}"/>
    <dgm:cxn modelId="{7BF257D3-3300-45DA-95E1-836CAD665290}" type="presOf" srcId="{7424AA87-6520-4C09-8DDD-2EC7B8B42C15}" destId="{ED170556-DE21-49C9-81CE-67507620E400}" srcOrd="0" destOrd="0" presId="urn:microsoft.com/office/officeart/2005/8/layout/hierarchy1"/>
    <dgm:cxn modelId="{77DA77ED-497F-4DBE-90C2-C72D388AEC6E}" type="presOf" srcId="{63412A70-268C-4650-8CDA-EB2EB41B22A6}" destId="{F61348E0-493B-4A0C-A39B-DDB72AAB1258}" srcOrd="0" destOrd="0" presId="urn:microsoft.com/office/officeart/2005/8/layout/hierarchy1"/>
    <dgm:cxn modelId="{3AF0A9FD-9871-41D8-BC83-9FBB0FF2B556}" type="presOf" srcId="{3962274E-53F4-4BF6-A042-51E084BE6DB8}" destId="{9FD778D1-2490-44F3-8F2A-49D4EB54B026}" srcOrd="0" destOrd="0" presId="urn:microsoft.com/office/officeart/2005/8/layout/hierarchy1"/>
    <dgm:cxn modelId="{A0B72CFD-5403-4683-B2AB-0A72C20B9304}" type="presParOf" srcId="{9FD778D1-2490-44F3-8F2A-49D4EB54B026}" destId="{B810194A-E387-40E4-B498-696C82D89974}" srcOrd="0" destOrd="0" presId="urn:microsoft.com/office/officeart/2005/8/layout/hierarchy1"/>
    <dgm:cxn modelId="{FDD7AAAB-CFD7-4D22-9148-0B19499C611B}" type="presParOf" srcId="{B810194A-E387-40E4-B498-696C82D89974}" destId="{4FA8BAF6-6E4B-4E81-B97D-4A49CC800609}" srcOrd="0" destOrd="0" presId="urn:microsoft.com/office/officeart/2005/8/layout/hierarchy1"/>
    <dgm:cxn modelId="{71F92C20-0E8F-42DC-94C4-C1C32C2B15F8}" type="presParOf" srcId="{4FA8BAF6-6E4B-4E81-B97D-4A49CC800609}" destId="{142A3498-920C-4653-831C-686BB82ECE87}" srcOrd="0" destOrd="0" presId="urn:microsoft.com/office/officeart/2005/8/layout/hierarchy1"/>
    <dgm:cxn modelId="{7FC6C352-EBE5-45EB-9BB7-310575718AEC}" type="presParOf" srcId="{4FA8BAF6-6E4B-4E81-B97D-4A49CC800609}" destId="{F61348E0-493B-4A0C-A39B-DDB72AAB1258}" srcOrd="1" destOrd="0" presId="urn:microsoft.com/office/officeart/2005/8/layout/hierarchy1"/>
    <dgm:cxn modelId="{A88BCF64-BC19-4877-8A69-34F849DEA33E}" type="presParOf" srcId="{B810194A-E387-40E4-B498-696C82D89974}" destId="{7105C597-46C5-4D57-91ED-6822B0D14C7B}" srcOrd="1" destOrd="0" presId="urn:microsoft.com/office/officeart/2005/8/layout/hierarchy1"/>
    <dgm:cxn modelId="{98EA21CF-0E23-4B3A-9B78-13BA7FB96E19}" type="presParOf" srcId="{9FD778D1-2490-44F3-8F2A-49D4EB54B026}" destId="{87162D79-9A57-4D43-AED2-D3D7B86F153E}" srcOrd="1" destOrd="0" presId="urn:microsoft.com/office/officeart/2005/8/layout/hierarchy1"/>
    <dgm:cxn modelId="{A3370DF5-BEEE-49B7-8EE1-E4E8F4830B30}" type="presParOf" srcId="{87162D79-9A57-4D43-AED2-D3D7B86F153E}" destId="{0E294AA2-5458-4B77-8137-CC8F2577A16C}" srcOrd="0" destOrd="0" presId="urn:microsoft.com/office/officeart/2005/8/layout/hierarchy1"/>
    <dgm:cxn modelId="{3F3C350B-17C3-4103-964F-B1BD5D738241}" type="presParOf" srcId="{0E294AA2-5458-4B77-8137-CC8F2577A16C}" destId="{F5063084-83DE-4865-8925-A63F273DFED6}" srcOrd="0" destOrd="0" presId="urn:microsoft.com/office/officeart/2005/8/layout/hierarchy1"/>
    <dgm:cxn modelId="{CE2D0AF9-DB9F-4FA1-BBFD-CBD3BCF7750B}" type="presParOf" srcId="{0E294AA2-5458-4B77-8137-CC8F2577A16C}" destId="{ED170556-DE21-49C9-81CE-67507620E400}" srcOrd="1" destOrd="0" presId="urn:microsoft.com/office/officeart/2005/8/layout/hierarchy1"/>
    <dgm:cxn modelId="{7504CBA2-4281-4C36-989E-E2BE412D1082}" type="presParOf" srcId="{87162D79-9A57-4D43-AED2-D3D7B86F153E}" destId="{B74C0285-1C17-4329-9B4E-D56BD4B541B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A3498-920C-4653-831C-686BB82ECE87}">
      <dsp:nvSpPr>
        <dsp:cNvPr id="0" name=""/>
        <dsp:cNvSpPr/>
      </dsp:nvSpPr>
      <dsp:spPr>
        <a:xfrm>
          <a:off x="16" y="-312584"/>
          <a:ext cx="3292783" cy="209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348E0-493B-4A0C-A39B-DDB72AAB1258}">
      <dsp:nvSpPr>
        <dsp:cNvPr id="0" name=""/>
        <dsp:cNvSpPr/>
      </dsp:nvSpPr>
      <dsp:spPr>
        <a:xfrm>
          <a:off x="365880" y="34986"/>
          <a:ext cx="3292783" cy="20909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The goal of the case study is to Predict who is likely going to click on the Advertisement so it can contribute to the more revenue generation to the organization</a:t>
          </a:r>
          <a:endParaRPr lang="en-US" sz="1700" kern="1200"/>
        </a:p>
      </dsp:txBody>
      <dsp:txXfrm>
        <a:off x="427121" y="96227"/>
        <a:ext cx="3170301" cy="1968435"/>
      </dsp:txXfrm>
    </dsp:sp>
    <dsp:sp modelId="{F5063084-83DE-4865-8925-A63F273DFED6}">
      <dsp:nvSpPr>
        <dsp:cNvPr id="0" name=""/>
        <dsp:cNvSpPr/>
      </dsp:nvSpPr>
      <dsp:spPr>
        <a:xfrm>
          <a:off x="3842503" y="-347565"/>
          <a:ext cx="3292783" cy="20909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70556-DE21-49C9-81CE-67507620E400}">
      <dsp:nvSpPr>
        <dsp:cNvPr id="0" name=""/>
        <dsp:cNvSpPr/>
      </dsp:nvSpPr>
      <dsp:spPr>
        <a:xfrm>
          <a:off x="4208368" y="5"/>
          <a:ext cx="3292783" cy="20909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Considering this objective, we are running a **Logistic regression model** on target/dependent variable to analyze the influence of several independent factors that affect our target variables . </a:t>
          </a:r>
        </a:p>
      </dsp:txBody>
      <dsp:txXfrm>
        <a:off x="4269609" y="61246"/>
        <a:ext cx="3170301" cy="1968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4749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027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9912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3757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936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6326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5701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1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310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6446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8/24/2021</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274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8/24/2021</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49443130"/>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26" r:id="rId6"/>
    <p:sldLayoutId id="2147483831"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3" name="Color Fill">
            <a:extLst>
              <a:ext uri="{FF2B5EF4-FFF2-40B4-BE49-F238E27FC236}">
                <a16:creationId xmlns:a16="http://schemas.microsoft.com/office/drawing/2014/main" id="{96AE4BD0-E2D6-4FE1-9295-59E338A45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5"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1"/>
            <a:ext cx="12195048"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7396C39-FC0C-40C1-870D-A1E12BD115A8}"/>
              </a:ext>
            </a:extLst>
          </p:cNvPr>
          <p:cNvSpPr>
            <a:spLocks noGrp="1"/>
          </p:cNvSpPr>
          <p:nvPr>
            <p:ph type="ctrTitle"/>
          </p:nvPr>
        </p:nvSpPr>
        <p:spPr>
          <a:xfrm>
            <a:off x="457200" y="676656"/>
            <a:ext cx="3277432" cy="3063240"/>
          </a:xfrm>
        </p:spPr>
        <p:txBody>
          <a:bodyPr>
            <a:normAutofit/>
          </a:bodyPr>
          <a:lstStyle/>
          <a:p>
            <a:br>
              <a:rPr lang="en-IN" sz="3400"/>
            </a:br>
            <a:r>
              <a:rPr lang="en-IN" sz="3400"/>
              <a:t>Predictive Analysis of Ad-click Website data</a:t>
            </a:r>
            <a:br>
              <a:rPr lang="en-IN" sz="3400"/>
            </a:br>
            <a:endParaRPr lang="en-IN" sz="3400"/>
          </a:p>
        </p:txBody>
      </p:sp>
      <p:sp>
        <p:nvSpPr>
          <p:cNvPr id="3" name="Subtitle 2">
            <a:extLst>
              <a:ext uri="{FF2B5EF4-FFF2-40B4-BE49-F238E27FC236}">
                <a16:creationId xmlns:a16="http://schemas.microsoft.com/office/drawing/2014/main" id="{02295922-BF5C-4121-9B1D-E40E3A467BB3}"/>
              </a:ext>
            </a:extLst>
          </p:cNvPr>
          <p:cNvSpPr>
            <a:spLocks noGrp="1"/>
          </p:cNvSpPr>
          <p:nvPr>
            <p:ph type="subTitle" idx="1"/>
          </p:nvPr>
        </p:nvSpPr>
        <p:spPr>
          <a:xfrm>
            <a:off x="457200" y="3840481"/>
            <a:ext cx="3277432" cy="2347272"/>
          </a:xfrm>
        </p:spPr>
        <p:txBody>
          <a:bodyPr>
            <a:normAutofit/>
          </a:bodyPr>
          <a:lstStyle/>
          <a:p>
            <a:r>
              <a:rPr lang="en-IN"/>
              <a:t>Submitted by- Rahul Sisodia</a:t>
            </a:r>
          </a:p>
        </p:txBody>
      </p:sp>
      <p:pic>
        <p:nvPicPr>
          <p:cNvPr id="16" name="Picture 3" descr="School desk with books and pencils with chalkboard in background">
            <a:extLst>
              <a:ext uri="{FF2B5EF4-FFF2-40B4-BE49-F238E27FC236}">
                <a16:creationId xmlns:a16="http://schemas.microsoft.com/office/drawing/2014/main" id="{851C4365-12E5-4ECA-99E8-30689CD34709}"/>
              </a:ext>
            </a:extLst>
          </p:cNvPr>
          <p:cNvPicPr>
            <a:picLocks noChangeAspect="1"/>
          </p:cNvPicPr>
          <p:nvPr/>
        </p:nvPicPr>
        <p:blipFill rotWithShape="1">
          <a:blip r:embed="rId3"/>
          <a:srcRect l="9925" r="9923" b="-1"/>
          <a:stretch/>
        </p:blipFill>
        <p:spPr>
          <a:xfrm>
            <a:off x="3957208" y="10"/>
            <a:ext cx="8234792" cy="6857990"/>
          </a:xfrm>
          <a:custGeom>
            <a:avLst/>
            <a:gdLst/>
            <a:ahLst/>
            <a:cxnLst/>
            <a:rect l="l" t="t" r="r" b="b"/>
            <a:pathLst>
              <a:path w="8234792" h="6821666">
                <a:moveTo>
                  <a:pt x="2322410" y="0"/>
                </a:moveTo>
                <a:lnTo>
                  <a:pt x="8234792" y="0"/>
                </a:lnTo>
                <a:lnTo>
                  <a:pt x="8234792" y="4503719"/>
                </a:lnTo>
                <a:lnTo>
                  <a:pt x="8215888" y="4629599"/>
                </a:lnTo>
                <a:cubicBezTo>
                  <a:pt x="8049795" y="5454493"/>
                  <a:pt x="7647096" y="6191792"/>
                  <a:pt x="7082996" y="6765066"/>
                </a:cubicBezTo>
                <a:lnTo>
                  <a:pt x="7021717" y="6821666"/>
                </a:lnTo>
                <a:lnTo>
                  <a:pt x="0" y="6821666"/>
                </a:lnTo>
                <a:lnTo>
                  <a:pt x="0" y="3790727"/>
                </a:lnTo>
                <a:cubicBezTo>
                  <a:pt x="0" y="2186928"/>
                  <a:pt x="879517" y="791919"/>
                  <a:pt x="2175128" y="76659"/>
                </a:cubicBezTo>
                <a:close/>
              </a:path>
            </a:pathLst>
          </a:custGeom>
        </p:spPr>
      </p:pic>
    </p:spTree>
    <p:extLst>
      <p:ext uri="{BB962C8B-B14F-4D97-AF65-F5344CB8AC3E}">
        <p14:creationId xmlns:p14="http://schemas.microsoft.com/office/powerpoint/2010/main" val="143664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What Are SMART Goals?">
            <a:extLst>
              <a:ext uri="{FF2B5EF4-FFF2-40B4-BE49-F238E27FC236}">
                <a16:creationId xmlns:a16="http://schemas.microsoft.com/office/drawing/2014/main" id="{96976DCD-9240-4636-917F-AA2DAB134C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r="-1" b="5833"/>
          <a:stretch/>
        </p:blipFill>
        <p:spPr bwMode="auto">
          <a:xfrm>
            <a:off x="20" y="857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99104E-BA73-470A-BCA0-01D2E7504B27}"/>
              </a:ext>
            </a:extLst>
          </p:cNvPr>
          <p:cNvSpPr>
            <a:spLocks noGrp="1"/>
          </p:cNvSpPr>
          <p:nvPr>
            <p:ph type="title"/>
          </p:nvPr>
        </p:nvSpPr>
        <p:spPr/>
        <p:txBody>
          <a:bodyPr>
            <a:normAutofit/>
          </a:bodyPr>
          <a:lstStyle/>
          <a:p>
            <a:r>
              <a:rPr lang="en-IN">
                <a:solidFill>
                  <a:srgbClr val="FFFFFF"/>
                </a:solidFill>
              </a:rPr>
              <a:t>Aim of the project</a:t>
            </a:r>
            <a:br>
              <a:rPr lang="en-IN">
                <a:solidFill>
                  <a:srgbClr val="FFFFFF"/>
                </a:solidFill>
              </a:rPr>
            </a:br>
            <a:endParaRPr lang="en-IN">
              <a:solidFill>
                <a:srgbClr val="FFFFFF"/>
              </a:solidFill>
            </a:endParaRPr>
          </a:p>
        </p:txBody>
      </p:sp>
      <p:graphicFrame>
        <p:nvGraphicFramePr>
          <p:cNvPr id="1030" name="Content Placeholder 2">
            <a:extLst>
              <a:ext uri="{FF2B5EF4-FFF2-40B4-BE49-F238E27FC236}">
                <a16:creationId xmlns:a16="http://schemas.microsoft.com/office/drawing/2014/main" id="{1137814A-DE70-44F9-A086-0B729AEFE344}"/>
              </a:ext>
            </a:extLst>
          </p:cNvPr>
          <p:cNvGraphicFramePr>
            <a:graphicFrameLocks noGrp="1"/>
          </p:cNvGraphicFramePr>
          <p:nvPr>
            <p:ph idx="1"/>
            <p:extLst>
              <p:ext uri="{D42A27DB-BD31-4B8C-83A1-F6EECF244321}">
                <p14:modId xmlns:p14="http://schemas.microsoft.com/office/powerpoint/2010/main" val="2304539171"/>
              </p:ext>
            </p:extLst>
          </p:nvPr>
        </p:nvGraphicFramePr>
        <p:xfrm>
          <a:off x="457200" y="2096713"/>
          <a:ext cx="7685037" cy="408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57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C71A-782D-4B46-AFB0-3D39CB9280B8}"/>
              </a:ext>
            </a:extLst>
          </p:cNvPr>
          <p:cNvSpPr>
            <a:spLocks noGrp="1"/>
          </p:cNvSpPr>
          <p:nvPr>
            <p:ph type="title"/>
          </p:nvPr>
        </p:nvSpPr>
        <p:spPr>
          <a:xfrm>
            <a:off x="457201" y="758953"/>
            <a:ext cx="3850640" cy="891586"/>
          </a:xfrm>
        </p:spPr>
        <p:txBody>
          <a:bodyPr anchor="b">
            <a:normAutofit/>
          </a:bodyPr>
          <a:lstStyle/>
          <a:p>
            <a:r>
              <a:rPr lang="en-IN" sz="2800" dirty="0"/>
              <a:t>Univariate analysis:</a:t>
            </a:r>
            <a:br>
              <a:rPr lang="en-IN" sz="2800" dirty="0"/>
            </a:br>
            <a:endParaRPr lang="en-IN" sz="2800" dirty="0"/>
          </a:p>
        </p:txBody>
      </p:sp>
      <p:sp>
        <p:nvSpPr>
          <p:cNvPr id="3" name="Content Placeholder 2">
            <a:extLst>
              <a:ext uri="{FF2B5EF4-FFF2-40B4-BE49-F238E27FC236}">
                <a16:creationId xmlns:a16="http://schemas.microsoft.com/office/drawing/2014/main" id="{2D34EE32-B2D2-4B1F-8E97-47D31334D9EB}"/>
              </a:ext>
            </a:extLst>
          </p:cNvPr>
          <p:cNvSpPr>
            <a:spLocks noGrp="1"/>
          </p:cNvSpPr>
          <p:nvPr>
            <p:ph idx="1"/>
          </p:nvPr>
        </p:nvSpPr>
        <p:spPr>
          <a:xfrm>
            <a:off x="457200" y="2286000"/>
            <a:ext cx="4503557" cy="3804458"/>
          </a:xfrm>
        </p:spPr>
        <p:txBody>
          <a:bodyPr>
            <a:normAutofit/>
          </a:bodyPr>
          <a:lstStyle/>
          <a:p>
            <a:r>
              <a:rPr lang="en-US" dirty="0"/>
              <a:t>Graphical representations makes your variable description easier to explain</a:t>
            </a:r>
          </a:p>
          <a:p>
            <a:r>
              <a:rPr lang="en-IN" dirty="0"/>
              <a:t>Continuous variables – Histogram </a:t>
            </a:r>
          </a:p>
          <a:p>
            <a:r>
              <a:rPr lang="en-IN" dirty="0"/>
              <a:t>Categorical variables – Bar plot </a:t>
            </a:r>
          </a:p>
        </p:txBody>
      </p:sp>
      <p:pic>
        <p:nvPicPr>
          <p:cNvPr id="9" name="Picture 8" descr="Chart, bar chart&#10;&#10;Description automatically generated">
            <a:extLst>
              <a:ext uri="{FF2B5EF4-FFF2-40B4-BE49-F238E27FC236}">
                <a16:creationId xmlns:a16="http://schemas.microsoft.com/office/drawing/2014/main" id="{505B18DD-6BD1-4C4B-A878-2D46C2F504C6}"/>
              </a:ext>
            </a:extLst>
          </p:cNvPr>
          <p:cNvPicPr>
            <a:picLocks noChangeAspect="1"/>
          </p:cNvPicPr>
          <p:nvPr/>
        </p:nvPicPr>
        <p:blipFill rotWithShape="1">
          <a:blip r:embed="rId2">
            <a:extLst>
              <a:ext uri="{28A0092B-C50C-407E-A947-70E740481C1C}">
                <a14:useLocalDpi xmlns:a14="http://schemas.microsoft.com/office/drawing/2010/main" val="0"/>
              </a:ext>
            </a:extLst>
          </a:blip>
          <a:srcRect t="2962" r="1834" b="6815"/>
          <a:stretch/>
        </p:blipFill>
        <p:spPr>
          <a:xfrm>
            <a:off x="4805680" y="184479"/>
            <a:ext cx="6563359" cy="3188313"/>
          </a:xfrm>
          <a:prstGeom prst="rect">
            <a:avLst/>
          </a:prstGeom>
        </p:spPr>
      </p:pic>
      <p:pic>
        <p:nvPicPr>
          <p:cNvPr id="5" name="Picture 4" descr="Chart, bar chart&#10;&#10;Description automatically generated">
            <a:extLst>
              <a:ext uri="{FF2B5EF4-FFF2-40B4-BE49-F238E27FC236}">
                <a16:creationId xmlns:a16="http://schemas.microsoft.com/office/drawing/2014/main" id="{71B9B156-84D3-4E2E-801B-25DD54A81332}"/>
              </a:ext>
            </a:extLst>
          </p:cNvPr>
          <p:cNvPicPr>
            <a:picLocks noChangeAspect="1"/>
          </p:cNvPicPr>
          <p:nvPr/>
        </p:nvPicPr>
        <p:blipFill rotWithShape="1">
          <a:blip r:embed="rId3">
            <a:extLst>
              <a:ext uri="{28A0092B-C50C-407E-A947-70E740481C1C}">
                <a14:useLocalDpi xmlns:a14="http://schemas.microsoft.com/office/drawing/2010/main" val="0"/>
              </a:ext>
            </a:extLst>
          </a:blip>
          <a:srcRect r="1546" b="6165"/>
          <a:stretch/>
        </p:blipFill>
        <p:spPr>
          <a:xfrm>
            <a:off x="4716849" y="3428999"/>
            <a:ext cx="6652190" cy="3188313"/>
          </a:xfrm>
          <a:prstGeom prst="rect">
            <a:avLst/>
          </a:prstGeom>
        </p:spPr>
      </p:pic>
    </p:spTree>
    <p:extLst>
      <p:ext uri="{BB962C8B-B14F-4D97-AF65-F5344CB8AC3E}">
        <p14:creationId xmlns:p14="http://schemas.microsoft.com/office/powerpoint/2010/main" val="309879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113C-819A-48C4-8214-DFC57C6AA09C}"/>
              </a:ext>
            </a:extLst>
          </p:cNvPr>
          <p:cNvSpPr>
            <a:spLocks noGrp="1"/>
          </p:cNvSpPr>
          <p:nvPr>
            <p:ph type="title"/>
          </p:nvPr>
        </p:nvSpPr>
        <p:spPr>
          <a:xfrm>
            <a:off x="457200" y="17929"/>
            <a:ext cx="4501977" cy="1333352"/>
          </a:xfrm>
        </p:spPr>
        <p:txBody>
          <a:bodyPr anchor="b">
            <a:normAutofit/>
          </a:bodyPr>
          <a:lstStyle/>
          <a:p>
            <a:r>
              <a:rPr lang="en-IN" dirty="0"/>
              <a:t>Bivariate analysis</a:t>
            </a:r>
            <a:br>
              <a:rPr lang="en-IN" dirty="0"/>
            </a:br>
            <a:endParaRPr lang="en-IN" dirty="0"/>
          </a:p>
        </p:txBody>
      </p:sp>
      <p:sp>
        <p:nvSpPr>
          <p:cNvPr id="3" name="Content Placeholder 2">
            <a:extLst>
              <a:ext uri="{FF2B5EF4-FFF2-40B4-BE49-F238E27FC236}">
                <a16:creationId xmlns:a16="http://schemas.microsoft.com/office/drawing/2014/main" id="{397A9614-6EF4-4706-9247-EF94B129744D}"/>
              </a:ext>
            </a:extLst>
          </p:cNvPr>
          <p:cNvSpPr>
            <a:spLocks noGrp="1"/>
          </p:cNvSpPr>
          <p:nvPr>
            <p:ph idx="1"/>
          </p:nvPr>
        </p:nvSpPr>
        <p:spPr>
          <a:xfrm>
            <a:off x="457201" y="711200"/>
            <a:ext cx="4501976" cy="5453507"/>
          </a:xfrm>
        </p:spPr>
        <p:txBody>
          <a:bodyPr>
            <a:normAutofit/>
          </a:bodyPr>
          <a:lstStyle/>
          <a:p>
            <a:pPr marL="342900" lvl="0" indent="-342900">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the evening clicked are bit more as compared to other time.</a:t>
            </a:r>
          </a:p>
          <a:p>
            <a:pPr marL="342900" lvl="0" indent="-342900">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the city 1 has max no of clicked as compared to another city.</a:t>
            </a:r>
          </a:p>
          <a:p>
            <a:pPr marL="342900" lvl="0" indent="-342900">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Female has more clicked on Ad as compared to male Finally, if we are wondering whether the site is visited more by men or women, we can see that the situation is almost equal (52% in favour of women).</a:t>
            </a:r>
          </a:p>
          <a:p>
            <a:endParaRPr lang="en-IN" dirty="0"/>
          </a:p>
        </p:txBody>
      </p:sp>
      <p:pic>
        <p:nvPicPr>
          <p:cNvPr id="9" name="Picture 8" descr="Chart, bar chart&#10;&#10;Description automatically generated">
            <a:extLst>
              <a:ext uri="{FF2B5EF4-FFF2-40B4-BE49-F238E27FC236}">
                <a16:creationId xmlns:a16="http://schemas.microsoft.com/office/drawing/2014/main" id="{8CA76B2B-BAAA-49D9-88D1-60BEEB5FA8AE}"/>
              </a:ext>
            </a:extLst>
          </p:cNvPr>
          <p:cNvPicPr>
            <a:picLocks noChangeAspect="1"/>
          </p:cNvPicPr>
          <p:nvPr/>
        </p:nvPicPr>
        <p:blipFill rotWithShape="1">
          <a:blip r:embed="rId2">
            <a:extLst>
              <a:ext uri="{28A0092B-C50C-407E-A947-70E740481C1C}">
                <a14:useLocalDpi xmlns:a14="http://schemas.microsoft.com/office/drawing/2010/main" val="0"/>
              </a:ext>
            </a:extLst>
          </a:blip>
          <a:srcRect t="4444" r="667" b="5926"/>
          <a:stretch/>
        </p:blipFill>
        <p:spPr>
          <a:xfrm>
            <a:off x="6554028" y="17928"/>
            <a:ext cx="4693920" cy="2224039"/>
          </a:xfrm>
          <a:prstGeom prst="rect">
            <a:avLst/>
          </a:prstGeom>
        </p:spPr>
      </p:pic>
      <p:pic>
        <p:nvPicPr>
          <p:cNvPr id="5" name="Picture 4" descr="Chart, bar chart&#10;&#10;Description automatically generated">
            <a:extLst>
              <a:ext uri="{FF2B5EF4-FFF2-40B4-BE49-F238E27FC236}">
                <a16:creationId xmlns:a16="http://schemas.microsoft.com/office/drawing/2014/main" id="{26445BC2-8409-44A0-92E3-B0A662DF8C23}"/>
              </a:ext>
            </a:extLst>
          </p:cNvPr>
          <p:cNvPicPr>
            <a:picLocks noChangeAspect="1"/>
          </p:cNvPicPr>
          <p:nvPr/>
        </p:nvPicPr>
        <p:blipFill rotWithShape="1">
          <a:blip r:embed="rId3">
            <a:extLst>
              <a:ext uri="{28A0092B-C50C-407E-A947-70E740481C1C}">
                <a14:useLocalDpi xmlns:a14="http://schemas.microsoft.com/office/drawing/2010/main" val="0"/>
              </a:ext>
            </a:extLst>
          </a:blip>
          <a:srcRect l="1499" t="4444" r="668" b="5482"/>
          <a:stretch/>
        </p:blipFill>
        <p:spPr>
          <a:xfrm>
            <a:off x="6554028" y="2047806"/>
            <a:ext cx="5061631" cy="2180107"/>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10FBF23B-A1EF-4E90-8929-05A0D1C7F797}"/>
              </a:ext>
            </a:extLst>
          </p:cNvPr>
          <p:cNvPicPr>
            <a:picLocks noChangeAspect="1"/>
          </p:cNvPicPr>
          <p:nvPr/>
        </p:nvPicPr>
        <p:blipFill rotWithShape="1">
          <a:blip r:embed="rId4">
            <a:extLst>
              <a:ext uri="{28A0092B-C50C-407E-A947-70E740481C1C}">
                <a14:useLocalDpi xmlns:a14="http://schemas.microsoft.com/office/drawing/2010/main" val="0"/>
              </a:ext>
            </a:extLst>
          </a:blip>
          <a:srcRect l="1500" t="4445" r="1085" b="4445"/>
          <a:stretch/>
        </p:blipFill>
        <p:spPr>
          <a:xfrm>
            <a:off x="6228080" y="4402790"/>
            <a:ext cx="5788421" cy="2337420"/>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08FEC175-2B3A-4F3D-BF31-BCEA6A0C93D7}"/>
              </a:ext>
            </a:extLst>
          </p:cNvPr>
          <p:cNvPicPr>
            <a:picLocks noChangeAspect="1"/>
          </p:cNvPicPr>
          <p:nvPr/>
        </p:nvPicPr>
        <p:blipFill rotWithShape="1">
          <a:blip r:embed="rId5">
            <a:extLst>
              <a:ext uri="{28A0092B-C50C-407E-A947-70E740481C1C}">
                <a14:useLocalDpi xmlns:a14="http://schemas.microsoft.com/office/drawing/2010/main" val="0"/>
              </a:ext>
            </a:extLst>
          </a:blip>
          <a:srcRect l="1834" t="3111" r="1250" b="5334"/>
          <a:stretch/>
        </p:blipFill>
        <p:spPr>
          <a:xfrm>
            <a:off x="83610" y="2809239"/>
            <a:ext cx="5909547" cy="4022337"/>
          </a:xfrm>
          <a:prstGeom prst="rect">
            <a:avLst/>
          </a:prstGeom>
        </p:spPr>
      </p:pic>
    </p:spTree>
    <p:extLst>
      <p:ext uri="{BB962C8B-B14F-4D97-AF65-F5344CB8AC3E}">
        <p14:creationId xmlns:p14="http://schemas.microsoft.com/office/powerpoint/2010/main" val="348772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01DA-EB79-4430-B2BB-45EAC340CE70}"/>
              </a:ext>
            </a:extLst>
          </p:cNvPr>
          <p:cNvSpPr>
            <a:spLocks noGrp="1"/>
          </p:cNvSpPr>
          <p:nvPr>
            <p:ph type="title"/>
          </p:nvPr>
        </p:nvSpPr>
        <p:spPr/>
        <p:txBody>
          <a:bodyPr>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Statistical Relationship </a:t>
            </a:r>
            <a:endParaRPr lang="en-IN"/>
          </a:p>
        </p:txBody>
      </p:sp>
      <p:sp>
        <p:nvSpPr>
          <p:cNvPr id="3" name="Content Placeholder 2">
            <a:extLst>
              <a:ext uri="{FF2B5EF4-FFF2-40B4-BE49-F238E27FC236}">
                <a16:creationId xmlns:a16="http://schemas.microsoft.com/office/drawing/2014/main" id="{8C70DD92-13B6-4ECA-B259-935F6F3D1832}"/>
              </a:ext>
            </a:extLst>
          </p:cNvPr>
          <p:cNvSpPr>
            <a:spLocks noGrp="1"/>
          </p:cNvSpPr>
          <p:nvPr>
            <p:ph idx="1"/>
          </p:nvPr>
        </p:nvSpPr>
        <p:spPr/>
        <p:txBody>
          <a:bodyPr>
            <a:normAutofit/>
          </a:bodyPr>
          <a:lstStyle/>
          <a:p>
            <a:pPr>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Continuous Vs Categorical relationship strength: Analysis of Variance (ANOVA)</a:t>
            </a:r>
          </a:p>
          <a:p>
            <a:pPr marL="342900" lvl="0" indent="-342900">
              <a:buFont typeface="Symbol" panose="05050102010706020507" pitchFamily="18" charset="2"/>
              <a:buChar char=""/>
            </a:pPr>
            <a:r>
              <a:rPr lang="en-IN" sz="1900" dirty="0">
                <a:effectLst/>
                <a:latin typeface="Calibri" panose="020F0502020204030204" pitchFamily="34" charset="0"/>
                <a:ea typeface="Calibri" panose="020F0502020204030204" pitchFamily="34" charset="0"/>
                <a:cs typeface="Times New Roman" panose="02020603050405020304" pitchFamily="18" charset="0"/>
              </a:rPr>
              <a:t>H0: Variables are NOT correlated</a:t>
            </a:r>
          </a:p>
          <a:p>
            <a:pPr marL="342900" lvl="0" indent="-342900">
              <a:buFont typeface="Symbol" panose="05050102010706020507" pitchFamily="18" charset="2"/>
              <a:buChar char=""/>
            </a:pPr>
            <a:r>
              <a:rPr lang="en-IN" sz="1900" dirty="0">
                <a:effectLst/>
                <a:latin typeface="Calibri" panose="020F0502020204030204" pitchFamily="34" charset="0"/>
                <a:ea typeface="Calibri" panose="020F0502020204030204" pitchFamily="34" charset="0"/>
                <a:cs typeface="Times New Roman" panose="02020603050405020304" pitchFamily="18" charset="0"/>
              </a:rPr>
              <a:t>Small P-Value &lt;5%--&gt; Variables are correlated (H0 is rejected)</a:t>
            </a:r>
          </a:p>
          <a:p>
            <a:pPr marL="342900" lvl="0" indent="-342900">
              <a:spcAft>
                <a:spcPts val="800"/>
              </a:spcAft>
              <a:buFont typeface="Symbol" panose="05050102010706020507" pitchFamily="18" charset="2"/>
              <a:buChar char=""/>
            </a:pPr>
            <a:r>
              <a:rPr lang="en-IN" sz="1900" dirty="0">
                <a:effectLst/>
                <a:latin typeface="Calibri" panose="020F0502020204030204" pitchFamily="34" charset="0"/>
                <a:ea typeface="Calibri" panose="020F0502020204030204" pitchFamily="34" charset="0"/>
                <a:cs typeface="Times New Roman" panose="02020603050405020304" pitchFamily="18" charset="0"/>
              </a:rPr>
              <a:t>Large P-Value--&gt; Variables are NOT correlated (H0 is accepted)</a:t>
            </a:r>
          </a:p>
          <a:p>
            <a:pPr marL="228600">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All variables are good for prediction because p-value less than 0.05</a:t>
            </a:r>
          </a:p>
          <a:p>
            <a:pPr>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Categorical variables Vs Categorical variables -- Chi-square test</a:t>
            </a:r>
          </a:p>
          <a:p>
            <a:pPr marL="342900" lvl="0" indent="-342900">
              <a:spcAft>
                <a:spcPts val="800"/>
              </a:spcAft>
              <a:buFont typeface="Symbol" panose="05050102010706020507" pitchFamily="18" charset="2"/>
              <a:buChar char=""/>
            </a:pPr>
            <a:r>
              <a:rPr lang="en-IN" sz="1900" dirty="0">
                <a:effectLst/>
                <a:latin typeface="Calibri" panose="020F0502020204030204" pitchFamily="34" charset="0"/>
                <a:ea typeface="Calibri" panose="020F0502020204030204" pitchFamily="34" charset="0"/>
                <a:cs typeface="Times New Roman" panose="02020603050405020304" pitchFamily="18" charset="0"/>
              </a:rPr>
              <a:t>Column weekdays: p-value = 0.7226 and Column Month: p-value = 0.4229, We will not be considering these two variables in further analysis because the p- value is greater than 0.05</a:t>
            </a:r>
          </a:p>
          <a:p>
            <a:endParaRPr lang="en-IN" sz="1900" dirty="0"/>
          </a:p>
        </p:txBody>
      </p:sp>
    </p:spTree>
    <p:extLst>
      <p:ext uri="{BB962C8B-B14F-4D97-AF65-F5344CB8AC3E}">
        <p14:creationId xmlns:p14="http://schemas.microsoft.com/office/powerpoint/2010/main" val="428615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F417-1ED2-4D9C-B66E-66E906A5C7AA}"/>
              </a:ext>
            </a:extLst>
          </p:cNvPr>
          <p:cNvSpPr>
            <a:spLocks noGrp="1"/>
          </p:cNvSpPr>
          <p:nvPr>
            <p:ph type="title"/>
          </p:nvPr>
        </p:nvSpPr>
        <p:spPr>
          <a:xfrm>
            <a:off x="457200" y="758952"/>
            <a:ext cx="4640729" cy="1325563"/>
          </a:xfrm>
        </p:spPr>
        <p:txBody>
          <a:bodyPr anchor="b">
            <a:normAutofit/>
          </a:bodyPr>
          <a:lstStyle/>
          <a:p>
            <a:r>
              <a:rPr lang="en-IN" sz="4100"/>
              <a:t>Significant variables:</a:t>
            </a:r>
            <a:br>
              <a:rPr lang="en-IN" sz="4100"/>
            </a:br>
            <a:endParaRPr lang="en-IN" sz="4100"/>
          </a:p>
        </p:txBody>
      </p:sp>
      <p:sp>
        <p:nvSpPr>
          <p:cNvPr id="3" name="Content Placeholder 2">
            <a:extLst>
              <a:ext uri="{FF2B5EF4-FFF2-40B4-BE49-F238E27FC236}">
                <a16:creationId xmlns:a16="http://schemas.microsoft.com/office/drawing/2014/main" id="{E7E3BC2C-605B-4E7E-904A-F9707654574A}"/>
              </a:ext>
            </a:extLst>
          </p:cNvPr>
          <p:cNvSpPr>
            <a:spLocks noGrp="1"/>
          </p:cNvSpPr>
          <p:nvPr>
            <p:ph idx="1"/>
          </p:nvPr>
        </p:nvSpPr>
        <p:spPr>
          <a:xfrm>
            <a:off x="457200" y="2286000"/>
            <a:ext cx="4640729" cy="3887585"/>
          </a:xfrm>
        </p:spPr>
        <p:txBody>
          <a:bodyPr>
            <a:normAutofit/>
          </a:bodyPr>
          <a:lstStyle/>
          <a:p>
            <a:r>
              <a:rPr lang="en-US" dirty="0" err="1"/>
              <a:t>Time_Spent</a:t>
            </a:r>
            <a:r>
              <a:rPr lang="en-US" dirty="0"/>
              <a:t> </a:t>
            </a:r>
          </a:p>
          <a:p>
            <a:r>
              <a:rPr lang="en-US" dirty="0"/>
              <a:t>Age </a:t>
            </a:r>
          </a:p>
          <a:p>
            <a:r>
              <a:rPr lang="en-US" dirty="0" err="1"/>
              <a:t>Avg_Income</a:t>
            </a:r>
            <a:r>
              <a:rPr lang="en-US" dirty="0"/>
              <a:t> </a:t>
            </a:r>
          </a:p>
          <a:p>
            <a:r>
              <a:rPr lang="en-US" dirty="0" err="1"/>
              <a:t>Internet_Usage</a:t>
            </a:r>
            <a:r>
              <a:rPr lang="en-US" dirty="0"/>
              <a:t> </a:t>
            </a:r>
          </a:p>
          <a:p>
            <a:r>
              <a:rPr lang="en-US" dirty="0" err="1"/>
              <a:t>City_code</a:t>
            </a:r>
            <a:r>
              <a:rPr lang="en-US" dirty="0"/>
              <a:t> </a:t>
            </a:r>
          </a:p>
          <a:p>
            <a:r>
              <a:rPr lang="en-US" dirty="0" err="1"/>
              <a:t>Time_Period</a:t>
            </a:r>
            <a:endParaRPr lang="en-US" dirty="0"/>
          </a:p>
          <a:p>
            <a:r>
              <a:rPr lang="en-US" b="0" i="0" dirty="0">
                <a:effectLst/>
                <a:latin typeface="Inter"/>
              </a:rPr>
              <a:t>It can be concluded that the variable 'Age' has a normal distribution of data</a:t>
            </a:r>
          </a:p>
          <a:p>
            <a:endParaRPr lang="en-IN" dirty="0"/>
          </a:p>
        </p:txBody>
      </p:sp>
      <p:pic>
        <p:nvPicPr>
          <p:cNvPr id="5" name="Picture 4" descr="Chart, histogram&#10;&#10;Description automatically generated">
            <a:extLst>
              <a:ext uri="{FF2B5EF4-FFF2-40B4-BE49-F238E27FC236}">
                <a16:creationId xmlns:a16="http://schemas.microsoft.com/office/drawing/2014/main" id="{2AEA8F29-4049-4164-B22A-906079EFF508}"/>
              </a:ext>
            </a:extLst>
          </p:cNvPr>
          <p:cNvPicPr>
            <a:picLocks noChangeAspect="1"/>
          </p:cNvPicPr>
          <p:nvPr/>
        </p:nvPicPr>
        <p:blipFill rotWithShape="1">
          <a:blip r:embed="rId2">
            <a:extLst>
              <a:ext uri="{28A0092B-C50C-407E-A947-70E740481C1C}">
                <a14:useLocalDpi xmlns:a14="http://schemas.microsoft.com/office/drawing/2010/main" val="0"/>
              </a:ext>
            </a:extLst>
          </a:blip>
          <a:srcRect l="30333" t="44444" r="36967" b="17037"/>
          <a:stretch/>
        </p:blipFill>
        <p:spPr>
          <a:xfrm>
            <a:off x="6529388" y="1950219"/>
            <a:ext cx="5205412" cy="3449090"/>
          </a:xfrm>
          <a:prstGeom prst="rect">
            <a:avLst/>
          </a:prstGeom>
        </p:spPr>
      </p:pic>
    </p:spTree>
    <p:extLst>
      <p:ext uri="{BB962C8B-B14F-4D97-AF65-F5344CB8AC3E}">
        <p14:creationId xmlns:p14="http://schemas.microsoft.com/office/powerpoint/2010/main" val="254525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782E-F318-44AE-BF8D-8A5D3B174E6A}"/>
              </a:ext>
            </a:extLst>
          </p:cNvPr>
          <p:cNvSpPr>
            <a:spLocks noGrp="1"/>
          </p:cNvSpPr>
          <p:nvPr>
            <p:ph type="title"/>
          </p:nvPr>
        </p:nvSpPr>
        <p:spPr>
          <a:xfrm>
            <a:off x="457200" y="758952"/>
            <a:ext cx="6943725" cy="1325563"/>
          </a:xfrm>
        </p:spPr>
        <p:txBody>
          <a:bodyPr anchor="b">
            <a:normAutofit/>
          </a:bodyPr>
          <a:lstStyle/>
          <a:p>
            <a:r>
              <a:rPr lang="en-IN" b="1">
                <a:effectLst/>
                <a:latin typeface="Calibri" panose="020F0502020204030204" pitchFamily="34" charset="0"/>
                <a:ea typeface="Calibri" panose="020F0502020204030204" pitchFamily="34" charset="0"/>
                <a:cs typeface="Times New Roman" panose="02020603050405020304" pitchFamily="18" charset="0"/>
              </a:rPr>
              <a:t>Predictions of the model</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5E9803-716C-4D82-8894-C07EA579C7B6}"/>
              </a:ext>
            </a:extLst>
          </p:cNvPr>
          <p:cNvSpPr>
            <a:spLocks noGrp="1"/>
          </p:cNvSpPr>
          <p:nvPr>
            <p:ph idx="1"/>
          </p:nvPr>
        </p:nvSpPr>
        <p:spPr>
          <a:xfrm>
            <a:off x="457200" y="2286000"/>
            <a:ext cx="6943725" cy="3878712"/>
          </a:xfrm>
        </p:spPr>
        <p:txBody>
          <a:bodyPr>
            <a:normAutofit/>
          </a:bodyPr>
          <a:lstStyle/>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Using the obtained model, generate the prediction probabilities on the test data. Considering the threshold, obtain the predictions on the test data set.</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considering the thresholds value 0.50</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our model is 91% accuracy based on 95% of confidence interval accuracy lies between (0.8991, 0.9244) </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Sensitivity/Recall: 0.9000          </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Specificity: 0.9229</a:t>
            </a:r>
          </a:p>
          <a:p>
            <a:pPr marL="342900" lvl="0" indent="-342900">
              <a:buFont typeface="Symbol" panose="05050102010706020507" pitchFamily="18" charset="2"/>
              <a:buChar char=""/>
            </a:pPr>
            <a:r>
              <a:rPr lang="en-IN" sz="1600" err="1">
                <a:effectLst/>
                <a:latin typeface="Calibri" panose="020F0502020204030204" pitchFamily="34" charset="0"/>
                <a:ea typeface="Calibri" panose="020F0502020204030204" pitchFamily="34" charset="0"/>
                <a:cs typeface="Times New Roman" panose="02020603050405020304" pitchFamily="18" charset="0"/>
              </a:rPr>
              <a:t>Pos</a:t>
            </a:r>
            <a:r>
              <a:rPr lang="en-IN" sz="1600">
                <a:effectLst/>
                <a:latin typeface="Calibri" panose="020F0502020204030204" pitchFamily="34" charset="0"/>
                <a:ea typeface="Calibri" panose="020F0502020204030204" pitchFamily="34" charset="0"/>
                <a:cs typeface="Times New Roman" panose="02020603050405020304" pitchFamily="18" charset="0"/>
              </a:rPr>
              <a:t> Pred Value/precision: 0.9089</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we will calculate F1-score= 2*(recall* precision)/recall + precision </a:t>
            </a:r>
          </a:p>
          <a:p>
            <a:pPr marL="342900" lvl="0" indent="-342900">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f1&lt;- 2*(0.9000* 0.9089)/ (0.9000+0.9089)</a:t>
            </a:r>
          </a:p>
          <a:p>
            <a:pPr marL="342900" lvl="0" indent="-342900">
              <a:spcAft>
                <a:spcPts val="800"/>
              </a:spcAft>
              <a:buFont typeface="Symbol" panose="05050102010706020507" pitchFamily="18" charset="2"/>
              <a:buChar char=""/>
            </a:pPr>
            <a:r>
              <a:rPr lang="en-IN" sz="1600">
                <a:effectLst/>
                <a:latin typeface="Calibri" panose="020F0502020204030204" pitchFamily="34" charset="0"/>
                <a:ea typeface="Calibri" panose="020F0502020204030204" pitchFamily="34" charset="0"/>
                <a:cs typeface="Times New Roman" panose="02020603050405020304" pitchFamily="18" charset="0"/>
              </a:rPr>
              <a:t>f1 =0.9044281</a:t>
            </a:r>
          </a:p>
          <a:p>
            <a:pPr marL="342900" lvl="0" indent="-342900">
              <a:spcAft>
                <a:spcPts val="800"/>
              </a:spcAft>
              <a:buFont typeface="Symbol" panose="05050102010706020507" pitchFamily="18" charset="2"/>
              <a:buChar char=""/>
            </a:pP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a:p>
        </p:txBody>
      </p:sp>
      <p:pic>
        <p:nvPicPr>
          <p:cNvPr id="1026" name="Picture 2" descr="Confusion Matrix “Un-confused”. Breaking down the confusion matrix | by  Kurtis Pykes | Towards Data Science">
            <a:extLst>
              <a:ext uri="{FF2B5EF4-FFF2-40B4-BE49-F238E27FC236}">
                <a16:creationId xmlns:a16="http://schemas.microsoft.com/office/drawing/2014/main" id="{CCBE650B-A096-41EE-8752-5180D2CCCB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70228" y="2590801"/>
            <a:ext cx="2864572" cy="199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93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F6EC-6BAB-4A27-BA58-9EB11719B786}"/>
              </a:ext>
            </a:extLst>
          </p:cNvPr>
          <p:cNvSpPr>
            <a:spLocks noGrp="1"/>
          </p:cNvSpPr>
          <p:nvPr>
            <p:ph type="title"/>
          </p:nvPr>
        </p:nvSpPr>
        <p:spPr>
          <a:xfrm>
            <a:off x="457200" y="668049"/>
            <a:ext cx="5895581" cy="1325563"/>
          </a:xfrm>
        </p:spPr>
        <p:txBody>
          <a:bodyPr>
            <a:normAutofit/>
          </a:bodyPr>
          <a:lstStyle/>
          <a:p>
            <a:r>
              <a:rPr lang="en-IN"/>
              <a:t>Business Recommendation </a:t>
            </a:r>
            <a:endParaRPr lang="en-IN" dirty="0"/>
          </a:p>
        </p:txBody>
      </p:sp>
      <p:sp>
        <p:nvSpPr>
          <p:cNvPr id="3" name="Content Placeholder 2">
            <a:extLst>
              <a:ext uri="{FF2B5EF4-FFF2-40B4-BE49-F238E27FC236}">
                <a16:creationId xmlns:a16="http://schemas.microsoft.com/office/drawing/2014/main" id="{CA08111A-6D14-46BC-B487-EA8CA91A3A13}"/>
              </a:ext>
            </a:extLst>
          </p:cNvPr>
          <p:cNvSpPr>
            <a:spLocks noGrp="1"/>
          </p:cNvSpPr>
          <p:nvPr>
            <p:ph idx="1"/>
          </p:nvPr>
        </p:nvSpPr>
        <p:spPr>
          <a:xfrm>
            <a:off x="457200" y="2096713"/>
            <a:ext cx="5895581" cy="4080250"/>
          </a:xfrm>
        </p:spPr>
        <p:txBody>
          <a:bodyPr>
            <a:normAutofit/>
          </a:bodyPr>
          <a:lstStyle/>
          <a:p>
            <a:pPr marL="342900" lvl="0" indent="-342900">
              <a:buFont typeface="Symbol" panose="05050102010706020507" pitchFamily="18" charset="2"/>
              <a:buChar char=""/>
            </a:pPr>
            <a:r>
              <a:rPr lang="en-IN">
                <a:effectLst/>
                <a:latin typeface="Calibri" panose="020F0502020204030204" pitchFamily="34" charset="0"/>
                <a:ea typeface="Calibri" panose="020F0502020204030204" pitchFamily="34" charset="0"/>
                <a:cs typeface="Times New Roman" panose="02020603050405020304" pitchFamily="18" charset="0"/>
              </a:rPr>
              <a:t>It can be concluded that the variable 'Age' has a normal distribution of data. we can conclude that younger users spend more time on the site. This implies that users of the age between 20 and 40 years can be the main target group for the marketing campaign. </a:t>
            </a:r>
          </a:p>
          <a:p>
            <a:pPr marL="342900" lvl="0" indent="-342900">
              <a:buFont typeface="Symbol" panose="05050102010706020507" pitchFamily="18" charset="2"/>
              <a:buChar char=""/>
            </a:pPr>
            <a:r>
              <a:rPr lang="en-IN">
                <a:effectLst/>
                <a:latin typeface="Calibri" panose="020F0502020204030204" pitchFamily="34" charset="0"/>
                <a:ea typeface="Calibri" panose="020F0502020204030204" pitchFamily="34" charset="0"/>
                <a:cs typeface="Times New Roman" panose="02020603050405020304" pitchFamily="18" charset="0"/>
              </a:rPr>
              <a:t>Hypothetically, if we have a product intended for middle-aged people, this is the right site for advertising. </a:t>
            </a:r>
          </a:p>
          <a:p>
            <a:pPr marL="342900" lvl="0" indent="-342900">
              <a:spcAft>
                <a:spcPts val="800"/>
              </a:spcAft>
              <a:buFont typeface="Symbol" panose="05050102010706020507" pitchFamily="18" charset="2"/>
              <a:buChar char=""/>
            </a:pPr>
            <a:r>
              <a:rPr lang="en-IN">
                <a:effectLst/>
                <a:latin typeface="Calibri" panose="020F0502020204030204" pitchFamily="34" charset="0"/>
                <a:ea typeface="Calibri" panose="020F0502020204030204" pitchFamily="34" charset="0"/>
                <a:cs typeface="Times New Roman" panose="02020603050405020304" pitchFamily="18" charset="0"/>
              </a:rPr>
              <a:t>Conversely, if we have a product intended for people over the age of 60, it would be a mistake to advertise on this site.</a:t>
            </a:r>
          </a:p>
          <a:p>
            <a:endParaRPr lang="en-IN" dirty="0"/>
          </a:p>
        </p:txBody>
      </p:sp>
      <p:pic>
        <p:nvPicPr>
          <p:cNvPr id="2050" name="Picture 2" descr="How Business Analytics Can Help Your Business - Internal Improvements | MSU  Online">
            <a:extLst>
              <a:ext uri="{FF2B5EF4-FFF2-40B4-BE49-F238E27FC236}">
                <a16:creationId xmlns:a16="http://schemas.microsoft.com/office/drawing/2014/main" id="{8345D7FE-137D-47AC-8BA9-06CAEF105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10" r="19741" b="1"/>
          <a:stretch/>
        </p:blipFill>
        <p:spPr bwMode="auto">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4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9"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31"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3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5CDB80AD-9BE6-464A-A504-2608C6DF2077}"/>
              </a:ext>
            </a:extLst>
          </p:cNvPr>
          <p:cNvSpPr>
            <a:spLocks noGrp="1"/>
          </p:cNvSpPr>
          <p:nvPr>
            <p:ph idx="1"/>
          </p:nvPr>
        </p:nvSpPr>
        <p:spPr>
          <a:xfrm>
            <a:off x="457200" y="2286000"/>
            <a:ext cx="4640729" cy="3887585"/>
          </a:xfrm>
        </p:spPr>
        <p:txBody>
          <a:bodyPr>
            <a:normAutofit/>
          </a:bodyPr>
          <a:lstStyle/>
          <a:p>
            <a:endParaRPr lang="en-IN" dirty="0"/>
          </a:p>
          <a:p>
            <a:pPr marL="0" indent="0">
              <a:buNone/>
            </a:pPr>
            <a:r>
              <a:rPr lang="en-IN" sz="4800" dirty="0"/>
              <a:t>Thank You</a:t>
            </a:r>
          </a:p>
          <a:p>
            <a:endParaRPr lang="en-IN" dirty="0"/>
          </a:p>
        </p:txBody>
      </p:sp>
      <p:pic>
        <p:nvPicPr>
          <p:cNvPr id="7" name="Graphic 6" descr="Handshake">
            <a:extLst>
              <a:ext uri="{FF2B5EF4-FFF2-40B4-BE49-F238E27FC236}">
                <a16:creationId xmlns:a16="http://schemas.microsoft.com/office/drawing/2014/main" id="{BE27416F-BEF8-4112-8D71-F15AAC82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9388" y="1164092"/>
            <a:ext cx="4659872" cy="4659872"/>
          </a:xfrm>
          <a:prstGeom prst="rect">
            <a:avLst/>
          </a:prstGeom>
        </p:spPr>
      </p:pic>
    </p:spTree>
    <p:extLst>
      <p:ext uri="{BB962C8B-B14F-4D97-AF65-F5344CB8AC3E}">
        <p14:creationId xmlns:p14="http://schemas.microsoft.com/office/powerpoint/2010/main" val="2645037638"/>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
  <TotalTime>111</TotalTime>
  <Words>512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Nova</vt:lpstr>
      <vt:lpstr>Inter</vt:lpstr>
      <vt:lpstr>Symbol</vt:lpstr>
      <vt:lpstr>TropicVTI</vt:lpstr>
      <vt:lpstr> Predictive Analysis of Ad-click Website data </vt:lpstr>
      <vt:lpstr>Aim of the project </vt:lpstr>
      <vt:lpstr>Univariate analysis: </vt:lpstr>
      <vt:lpstr>Bivariate analysis </vt:lpstr>
      <vt:lpstr>Statistical Relationship </vt:lpstr>
      <vt:lpstr>Significant variables: </vt:lpstr>
      <vt:lpstr>Predictions of the model </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Ad-click Website data </dc:title>
  <dc:creator>Rohit Kumar</dc:creator>
  <cp:lastModifiedBy>Rohit Kumar</cp:lastModifiedBy>
  <cp:revision>5</cp:revision>
  <dcterms:created xsi:type="dcterms:W3CDTF">2021-08-23T17:21:36Z</dcterms:created>
  <dcterms:modified xsi:type="dcterms:W3CDTF">2021-08-24T12:12:27Z</dcterms:modified>
</cp:coreProperties>
</file>