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6" r:id="rId2"/>
    <p:sldId id="257" r:id="rId3"/>
    <p:sldId id="258" r:id="rId4"/>
    <p:sldId id="259" r:id="rId5"/>
    <p:sldId id="260" r:id="rId6"/>
    <p:sldId id="262" r:id="rId7"/>
    <p:sldId id="261" r:id="rId8"/>
    <p:sldId id="264"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DA32A5-A826-4DC7-A23D-CEDCAA9C92A3}"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FD8854D8-E238-4003-B51D-573B8696741D}">
      <dgm:prSet/>
      <dgm:spPr/>
      <dgm:t>
        <a:bodyPr/>
        <a:lstStyle/>
        <a:p>
          <a:r>
            <a:rPr lang="en-IN"/>
            <a:t>Temperature </a:t>
          </a:r>
          <a:endParaRPr lang="en-US"/>
        </a:p>
      </dgm:t>
    </dgm:pt>
    <dgm:pt modelId="{D7E8DFA2-CBDE-402C-B98F-8D2C4798ACAE}" type="parTrans" cxnId="{1403BC62-1170-4EAD-AA92-68BDCAED24F7}">
      <dgm:prSet/>
      <dgm:spPr/>
      <dgm:t>
        <a:bodyPr/>
        <a:lstStyle/>
        <a:p>
          <a:endParaRPr lang="en-US"/>
        </a:p>
      </dgm:t>
    </dgm:pt>
    <dgm:pt modelId="{B3E79446-C083-4FEC-8C2E-0B4CF876D7CC}" type="sibTrans" cxnId="{1403BC62-1170-4EAD-AA92-68BDCAED24F7}">
      <dgm:prSet/>
      <dgm:spPr/>
      <dgm:t>
        <a:bodyPr/>
        <a:lstStyle/>
        <a:p>
          <a:endParaRPr lang="en-US"/>
        </a:p>
      </dgm:t>
    </dgm:pt>
    <dgm:pt modelId="{747C0B2A-A4BF-42CD-8299-26405D3DE3D1}">
      <dgm:prSet/>
      <dgm:spPr/>
      <dgm:t>
        <a:bodyPr/>
        <a:lstStyle/>
        <a:p>
          <a:r>
            <a:rPr lang="en-IN"/>
            <a:t>Unemployment rate</a:t>
          </a:r>
          <a:endParaRPr lang="en-US"/>
        </a:p>
      </dgm:t>
    </dgm:pt>
    <dgm:pt modelId="{42409AEF-6226-47E7-B690-495EC906688D}" type="parTrans" cxnId="{1E24CD36-6427-4787-8415-249F706CC7E1}">
      <dgm:prSet/>
      <dgm:spPr/>
      <dgm:t>
        <a:bodyPr/>
        <a:lstStyle/>
        <a:p>
          <a:endParaRPr lang="en-US"/>
        </a:p>
      </dgm:t>
    </dgm:pt>
    <dgm:pt modelId="{1B0BE861-CC0C-47F6-A65F-2BE907212C6C}" type="sibTrans" cxnId="{1E24CD36-6427-4787-8415-249F706CC7E1}">
      <dgm:prSet/>
      <dgm:spPr/>
      <dgm:t>
        <a:bodyPr/>
        <a:lstStyle/>
        <a:p>
          <a:endParaRPr lang="en-US"/>
        </a:p>
      </dgm:t>
    </dgm:pt>
    <dgm:pt modelId="{D8E2F69B-64F0-40D8-B969-D8866AE3992F}">
      <dgm:prSet/>
      <dgm:spPr/>
      <dgm:t>
        <a:bodyPr/>
        <a:lstStyle/>
        <a:p>
          <a:r>
            <a:rPr lang="en-IN" dirty="0"/>
            <a:t>CPI</a:t>
          </a:r>
          <a:endParaRPr lang="en-US" dirty="0"/>
        </a:p>
      </dgm:t>
    </dgm:pt>
    <dgm:pt modelId="{4BF6194D-D080-4062-B977-FFEF1337126E}" type="parTrans" cxnId="{E1DF77E0-41F9-4F47-9E14-C277317DB2DD}">
      <dgm:prSet/>
      <dgm:spPr/>
      <dgm:t>
        <a:bodyPr/>
        <a:lstStyle/>
        <a:p>
          <a:endParaRPr lang="en-US"/>
        </a:p>
      </dgm:t>
    </dgm:pt>
    <dgm:pt modelId="{5A2ECF6E-4A83-45A8-9098-E86AFFDF473C}" type="sibTrans" cxnId="{E1DF77E0-41F9-4F47-9E14-C277317DB2DD}">
      <dgm:prSet/>
      <dgm:spPr/>
      <dgm:t>
        <a:bodyPr/>
        <a:lstStyle/>
        <a:p>
          <a:endParaRPr lang="en-US"/>
        </a:p>
      </dgm:t>
    </dgm:pt>
    <dgm:pt modelId="{48EF4A6B-9578-43B3-ADCC-D27019E03859}">
      <dgm:prSet/>
      <dgm:spPr/>
      <dgm:t>
        <a:bodyPr/>
        <a:lstStyle/>
        <a:p>
          <a:r>
            <a:rPr lang="en-IN"/>
            <a:t>Size of store</a:t>
          </a:r>
          <a:endParaRPr lang="en-US"/>
        </a:p>
      </dgm:t>
    </dgm:pt>
    <dgm:pt modelId="{6D4340DA-9EE5-473C-8E8F-F13C9D960987}" type="parTrans" cxnId="{7053DC6C-F4FE-409C-B1C2-BE44F286ED75}">
      <dgm:prSet/>
      <dgm:spPr/>
      <dgm:t>
        <a:bodyPr/>
        <a:lstStyle/>
        <a:p>
          <a:endParaRPr lang="en-US"/>
        </a:p>
      </dgm:t>
    </dgm:pt>
    <dgm:pt modelId="{640B1EED-1626-48C8-BD3C-82A335CAFBBD}" type="sibTrans" cxnId="{7053DC6C-F4FE-409C-B1C2-BE44F286ED75}">
      <dgm:prSet/>
      <dgm:spPr/>
      <dgm:t>
        <a:bodyPr/>
        <a:lstStyle/>
        <a:p>
          <a:endParaRPr lang="en-US"/>
        </a:p>
      </dgm:t>
    </dgm:pt>
    <dgm:pt modelId="{EED1E7A0-ADF9-4920-B398-6F37A8AFC300}">
      <dgm:prSet/>
      <dgm:spPr/>
      <dgm:t>
        <a:bodyPr/>
        <a:lstStyle/>
        <a:p>
          <a:r>
            <a:rPr lang="en-IN"/>
            <a:t>Holidays</a:t>
          </a:r>
          <a:endParaRPr lang="en-US"/>
        </a:p>
      </dgm:t>
    </dgm:pt>
    <dgm:pt modelId="{0CBB9538-4090-4A45-9BD8-CE6C879D30EE}" type="parTrans" cxnId="{02BBCDC8-E79D-4E21-99FA-9D8114DC16ED}">
      <dgm:prSet/>
      <dgm:spPr/>
      <dgm:t>
        <a:bodyPr/>
        <a:lstStyle/>
        <a:p>
          <a:endParaRPr lang="en-US"/>
        </a:p>
      </dgm:t>
    </dgm:pt>
    <dgm:pt modelId="{AF91148C-1F20-4052-A19D-920B23D7A491}" type="sibTrans" cxnId="{02BBCDC8-E79D-4E21-99FA-9D8114DC16ED}">
      <dgm:prSet/>
      <dgm:spPr/>
      <dgm:t>
        <a:bodyPr/>
        <a:lstStyle/>
        <a:p>
          <a:endParaRPr lang="en-US"/>
        </a:p>
      </dgm:t>
    </dgm:pt>
    <dgm:pt modelId="{BAF546BC-99A1-4D59-AF33-DFDAEE9E6665}">
      <dgm:prSet/>
      <dgm:spPr/>
      <dgm:t>
        <a:bodyPr/>
        <a:lstStyle/>
        <a:p>
          <a:r>
            <a:rPr lang="en-IN"/>
            <a:t>Week number</a:t>
          </a:r>
          <a:endParaRPr lang="en-US"/>
        </a:p>
      </dgm:t>
    </dgm:pt>
    <dgm:pt modelId="{23EE9D9E-1F69-4D16-B52D-D0AEEB19EE98}" type="parTrans" cxnId="{7B9F1028-8017-47CC-82C8-F5A67C109FE3}">
      <dgm:prSet/>
      <dgm:spPr/>
      <dgm:t>
        <a:bodyPr/>
        <a:lstStyle/>
        <a:p>
          <a:endParaRPr lang="en-US"/>
        </a:p>
      </dgm:t>
    </dgm:pt>
    <dgm:pt modelId="{C36E5F34-8C5C-4B32-A8A0-F3E0FF0D3C51}" type="sibTrans" cxnId="{7B9F1028-8017-47CC-82C8-F5A67C109FE3}">
      <dgm:prSet/>
      <dgm:spPr/>
      <dgm:t>
        <a:bodyPr/>
        <a:lstStyle/>
        <a:p>
          <a:endParaRPr lang="en-US"/>
        </a:p>
      </dgm:t>
    </dgm:pt>
    <dgm:pt modelId="{0AD89727-3307-4B19-99AD-0D2E8AE69EF6}" type="pres">
      <dgm:prSet presAssocID="{66DA32A5-A826-4DC7-A23D-CEDCAA9C92A3}" presName="diagram" presStyleCnt="0">
        <dgm:presLayoutVars>
          <dgm:dir/>
          <dgm:resizeHandles val="exact"/>
        </dgm:presLayoutVars>
      </dgm:prSet>
      <dgm:spPr/>
    </dgm:pt>
    <dgm:pt modelId="{A5CFFF84-7E02-4549-A9BE-617C80D39C9B}" type="pres">
      <dgm:prSet presAssocID="{FD8854D8-E238-4003-B51D-573B8696741D}" presName="node" presStyleLbl="node1" presStyleIdx="0" presStyleCnt="6">
        <dgm:presLayoutVars>
          <dgm:bulletEnabled val="1"/>
        </dgm:presLayoutVars>
      </dgm:prSet>
      <dgm:spPr/>
    </dgm:pt>
    <dgm:pt modelId="{53656749-A70D-48C4-9717-B275201F62EA}" type="pres">
      <dgm:prSet presAssocID="{B3E79446-C083-4FEC-8C2E-0B4CF876D7CC}" presName="sibTrans" presStyleCnt="0"/>
      <dgm:spPr/>
    </dgm:pt>
    <dgm:pt modelId="{6B6C0E59-D4D3-4E64-8353-74A3C4BE0FBF}" type="pres">
      <dgm:prSet presAssocID="{747C0B2A-A4BF-42CD-8299-26405D3DE3D1}" presName="node" presStyleLbl="node1" presStyleIdx="1" presStyleCnt="6">
        <dgm:presLayoutVars>
          <dgm:bulletEnabled val="1"/>
        </dgm:presLayoutVars>
      </dgm:prSet>
      <dgm:spPr/>
    </dgm:pt>
    <dgm:pt modelId="{A501FBB8-0599-4C9A-A3BB-9EAD8C64A423}" type="pres">
      <dgm:prSet presAssocID="{1B0BE861-CC0C-47F6-A65F-2BE907212C6C}" presName="sibTrans" presStyleCnt="0"/>
      <dgm:spPr/>
    </dgm:pt>
    <dgm:pt modelId="{3FEA869A-A674-46BC-8018-140894A23451}" type="pres">
      <dgm:prSet presAssocID="{D8E2F69B-64F0-40D8-B969-D8866AE3992F}" presName="node" presStyleLbl="node1" presStyleIdx="2" presStyleCnt="6">
        <dgm:presLayoutVars>
          <dgm:bulletEnabled val="1"/>
        </dgm:presLayoutVars>
      </dgm:prSet>
      <dgm:spPr/>
    </dgm:pt>
    <dgm:pt modelId="{3B65FF74-B6F5-4199-A1B3-E4369A32EC2E}" type="pres">
      <dgm:prSet presAssocID="{5A2ECF6E-4A83-45A8-9098-E86AFFDF473C}" presName="sibTrans" presStyleCnt="0"/>
      <dgm:spPr/>
    </dgm:pt>
    <dgm:pt modelId="{444A1D08-A857-41DE-9886-0EF3C1490120}" type="pres">
      <dgm:prSet presAssocID="{48EF4A6B-9578-43B3-ADCC-D27019E03859}" presName="node" presStyleLbl="node1" presStyleIdx="3" presStyleCnt="6">
        <dgm:presLayoutVars>
          <dgm:bulletEnabled val="1"/>
        </dgm:presLayoutVars>
      </dgm:prSet>
      <dgm:spPr/>
    </dgm:pt>
    <dgm:pt modelId="{DE802431-59C8-4DBE-84F6-4CC125FD9710}" type="pres">
      <dgm:prSet presAssocID="{640B1EED-1626-48C8-BD3C-82A335CAFBBD}" presName="sibTrans" presStyleCnt="0"/>
      <dgm:spPr/>
    </dgm:pt>
    <dgm:pt modelId="{CA0D98A6-F3BC-4CF0-BD7B-D5980D614C92}" type="pres">
      <dgm:prSet presAssocID="{EED1E7A0-ADF9-4920-B398-6F37A8AFC300}" presName="node" presStyleLbl="node1" presStyleIdx="4" presStyleCnt="6">
        <dgm:presLayoutVars>
          <dgm:bulletEnabled val="1"/>
        </dgm:presLayoutVars>
      </dgm:prSet>
      <dgm:spPr/>
    </dgm:pt>
    <dgm:pt modelId="{DC6A158B-CAA3-4D47-A92D-BFCA133D6B52}" type="pres">
      <dgm:prSet presAssocID="{AF91148C-1F20-4052-A19D-920B23D7A491}" presName="sibTrans" presStyleCnt="0"/>
      <dgm:spPr/>
    </dgm:pt>
    <dgm:pt modelId="{79574690-A0AF-4B93-8AE5-FC1810DA9C61}" type="pres">
      <dgm:prSet presAssocID="{BAF546BC-99A1-4D59-AF33-DFDAEE9E6665}" presName="node" presStyleLbl="node1" presStyleIdx="5" presStyleCnt="6">
        <dgm:presLayoutVars>
          <dgm:bulletEnabled val="1"/>
        </dgm:presLayoutVars>
      </dgm:prSet>
      <dgm:spPr/>
    </dgm:pt>
  </dgm:ptLst>
  <dgm:cxnLst>
    <dgm:cxn modelId="{2DACFC21-37AC-4549-B45F-27C6AD5D544E}" type="presOf" srcId="{EED1E7A0-ADF9-4920-B398-6F37A8AFC300}" destId="{CA0D98A6-F3BC-4CF0-BD7B-D5980D614C92}" srcOrd="0" destOrd="0" presId="urn:microsoft.com/office/officeart/2005/8/layout/default"/>
    <dgm:cxn modelId="{7B9F1028-8017-47CC-82C8-F5A67C109FE3}" srcId="{66DA32A5-A826-4DC7-A23D-CEDCAA9C92A3}" destId="{BAF546BC-99A1-4D59-AF33-DFDAEE9E6665}" srcOrd="5" destOrd="0" parTransId="{23EE9D9E-1F69-4D16-B52D-D0AEEB19EE98}" sibTransId="{C36E5F34-8C5C-4B32-A8A0-F3E0FF0D3C51}"/>
    <dgm:cxn modelId="{1E24CD36-6427-4787-8415-249F706CC7E1}" srcId="{66DA32A5-A826-4DC7-A23D-CEDCAA9C92A3}" destId="{747C0B2A-A4BF-42CD-8299-26405D3DE3D1}" srcOrd="1" destOrd="0" parTransId="{42409AEF-6226-47E7-B690-495EC906688D}" sibTransId="{1B0BE861-CC0C-47F6-A65F-2BE907212C6C}"/>
    <dgm:cxn modelId="{4C9A845F-CB18-49BF-A76E-E5114BC67F54}" type="presOf" srcId="{BAF546BC-99A1-4D59-AF33-DFDAEE9E6665}" destId="{79574690-A0AF-4B93-8AE5-FC1810DA9C61}" srcOrd="0" destOrd="0" presId="urn:microsoft.com/office/officeart/2005/8/layout/default"/>
    <dgm:cxn modelId="{1403BC62-1170-4EAD-AA92-68BDCAED24F7}" srcId="{66DA32A5-A826-4DC7-A23D-CEDCAA9C92A3}" destId="{FD8854D8-E238-4003-B51D-573B8696741D}" srcOrd="0" destOrd="0" parTransId="{D7E8DFA2-CBDE-402C-B98F-8D2C4798ACAE}" sibTransId="{B3E79446-C083-4FEC-8C2E-0B4CF876D7CC}"/>
    <dgm:cxn modelId="{66507E44-810D-4EFA-8881-BC5DE0CDDBBD}" type="presOf" srcId="{66DA32A5-A826-4DC7-A23D-CEDCAA9C92A3}" destId="{0AD89727-3307-4B19-99AD-0D2E8AE69EF6}" srcOrd="0" destOrd="0" presId="urn:microsoft.com/office/officeart/2005/8/layout/default"/>
    <dgm:cxn modelId="{7053DC6C-F4FE-409C-B1C2-BE44F286ED75}" srcId="{66DA32A5-A826-4DC7-A23D-CEDCAA9C92A3}" destId="{48EF4A6B-9578-43B3-ADCC-D27019E03859}" srcOrd="3" destOrd="0" parTransId="{6D4340DA-9EE5-473C-8E8F-F13C9D960987}" sibTransId="{640B1EED-1626-48C8-BD3C-82A335CAFBBD}"/>
    <dgm:cxn modelId="{1F40739D-E9EA-4B09-B704-3D112BA9ED50}" type="presOf" srcId="{FD8854D8-E238-4003-B51D-573B8696741D}" destId="{A5CFFF84-7E02-4549-A9BE-617C80D39C9B}" srcOrd="0" destOrd="0" presId="urn:microsoft.com/office/officeart/2005/8/layout/default"/>
    <dgm:cxn modelId="{25218FA9-0C3E-4F74-A634-F9DFCBE386E1}" type="presOf" srcId="{747C0B2A-A4BF-42CD-8299-26405D3DE3D1}" destId="{6B6C0E59-D4D3-4E64-8353-74A3C4BE0FBF}" srcOrd="0" destOrd="0" presId="urn:microsoft.com/office/officeart/2005/8/layout/default"/>
    <dgm:cxn modelId="{AC6CFEB0-BBA6-4C14-A53A-F1D1E04373A3}" type="presOf" srcId="{48EF4A6B-9578-43B3-ADCC-D27019E03859}" destId="{444A1D08-A857-41DE-9886-0EF3C1490120}" srcOrd="0" destOrd="0" presId="urn:microsoft.com/office/officeart/2005/8/layout/default"/>
    <dgm:cxn modelId="{AD7F7CBE-EFE4-4318-A578-9B6438903E17}" type="presOf" srcId="{D8E2F69B-64F0-40D8-B969-D8866AE3992F}" destId="{3FEA869A-A674-46BC-8018-140894A23451}" srcOrd="0" destOrd="0" presId="urn:microsoft.com/office/officeart/2005/8/layout/default"/>
    <dgm:cxn modelId="{02BBCDC8-E79D-4E21-99FA-9D8114DC16ED}" srcId="{66DA32A5-A826-4DC7-A23D-CEDCAA9C92A3}" destId="{EED1E7A0-ADF9-4920-B398-6F37A8AFC300}" srcOrd="4" destOrd="0" parTransId="{0CBB9538-4090-4A45-9BD8-CE6C879D30EE}" sibTransId="{AF91148C-1F20-4052-A19D-920B23D7A491}"/>
    <dgm:cxn modelId="{E1DF77E0-41F9-4F47-9E14-C277317DB2DD}" srcId="{66DA32A5-A826-4DC7-A23D-CEDCAA9C92A3}" destId="{D8E2F69B-64F0-40D8-B969-D8866AE3992F}" srcOrd="2" destOrd="0" parTransId="{4BF6194D-D080-4062-B977-FFEF1337126E}" sibTransId="{5A2ECF6E-4A83-45A8-9098-E86AFFDF473C}"/>
    <dgm:cxn modelId="{0B37269F-EE1B-4DCA-8D7B-8D30DA851B52}" type="presParOf" srcId="{0AD89727-3307-4B19-99AD-0D2E8AE69EF6}" destId="{A5CFFF84-7E02-4549-A9BE-617C80D39C9B}" srcOrd="0" destOrd="0" presId="urn:microsoft.com/office/officeart/2005/8/layout/default"/>
    <dgm:cxn modelId="{EA5B7EB7-7115-463D-B9B4-851A0B1D8930}" type="presParOf" srcId="{0AD89727-3307-4B19-99AD-0D2E8AE69EF6}" destId="{53656749-A70D-48C4-9717-B275201F62EA}" srcOrd="1" destOrd="0" presId="urn:microsoft.com/office/officeart/2005/8/layout/default"/>
    <dgm:cxn modelId="{F97BA606-3B38-4A9B-96A2-B5EEA4F665E7}" type="presParOf" srcId="{0AD89727-3307-4B19-99AD-0D2E8AE69EF6}" destId="{6B6C0E59-D4D3-4E64-8353-74A3C4BE0FBF}" srcOrd="2" destOrd="0" presId="urn:microsoft.com/office/officeart/2005/8/layout/default"/>
    <dgm:cxn modelId="{F1744262-B162-45B8-976F-097DB245C4D0}" type="presParOf" srcId="{0AD89727-3307-4B19-99AD-0D2E8AE69EF6}" destId="{A501FBB8-0599-4C9A-A3BB-9EAD8C64A423}" srcOrd="3" destOrd="0" presId="urn:microsoft.com/office/officeart/2005/8/layout/default"/>
    <dgm:cxn modelId="{0E803D75-7D50-4F72-AC02-72E40C72EFA7}" type="presParOf" srcId="{0AD89727-3307-4B19-99AD-0D2E8AE69EF6}" destId="{3FEA869A-A674-46BC-8018-140894A23451}" srcOrd="4" destOrd="0" presId="urn:microsoft.com/office/officeart/2005/8/layout/default"/>
    <dgm:cxn modelId="{952F50DF-114A-4ECC-A9E8-101B634703CE}" type="presParOf" srcId="{0AD89727-3307-4B19-99AD-0D2E8AE69EF6}" destId="{3B65FF74-B6F5-4199-A1B3-E4369A32EC2E}" srcOrd="5" destOrd="0" presId="urn:microsoft.com/office/officeart/2005/8/layout/default"/>
    <dgm:cxn modelId="{820C3C08-5B94-452F-BC1B-7D86F84BDF44}" type="presParOf" srcId="{0AD89727-3307-4B19-99AD-0D2E8AE69EF6}" destId="{444A1D08-A857-41DE-9886-0EF3C1490120}" srcOrd="6" destOrd="0" presId="urn:microsoft.com/office/officeart/2005/8/layout/default"/>
    <dgm:cxn modelId="{43E6ABED-7379-4944-9E5B-82106928DA33}" type="presParOf" srcId="{0AD89727-3307-4B19-99AD-0D2E8AE69EF6}" destId="{DE802431-59C8-4DBE-84F6-4CC125FD9710}" srcOrd="7" destOrd="0" presId="urn:microsoft.com/office/officeart/2005/8/layout/default"/>
    <dgm:cxn modelId="{4245650D-F828-4D65-9492-60E92E097DD6}" type="presParOf" srcId="{0AD89727-3307-4B19-99AD-0D2E8AE69EF6}" destId="{CA0D98A6-F3BC-4CF0-BD7B-D5980D614C92}" srcOrd="8" destOrd="0" presId="urn:microsoft.com/office/officeart/2005/8/layout/default"/>
    <dgm:cxn modelId="{019493B2-AB1D-41B6-9382-8AF6B88FCDB1}" type="presParOf" srcId="{0AD89727-3307-4B19-99AD-0D2E8AE69EF6}" destId="{DC6A158B-CAA3-4D47-A92D-BFCA133D6B52}" srcOrd="9" destOrd="0" presId="urn:microsoft.com/office/officeart/2005/8/layout/default"/>
    <dgm:cxn modelId="{B1FDF314-A260-4DB8-B806-78A0FCA948A1}" type="presParOf" srcId="{0AD89727-3307-4B19-99AD-0D2E8AE69EF6}" destId="{79574690-A0AF-4B93-8AE5-FC1810DA9C61}"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CFFF84-7E02-4549-A9BE-617C80D39C9B}">
      <dsp:nvSpPr>
        <dsp:cNvPr id="0" name=""/>
        <dsp:cNvSpPr/>
      </dsp:nvSpPr>
      <dsp:spPr>
        <a:xfrm>
          <a:off x="567" y="177227"/>
          <a:ext cx="2212404" cy="132744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a:t>Temperature </a:t>
          </a:r>
          <a:endParaRPr lang="en-US" sz="2200" kern="1200"/>
        </a:p>
      </dsp:txBody>
      <dsp:txXfrm>
        <a:off x="567" y="177227"/>
        <a:ext cx="2212404" cy="1327442"/>
      </dsp:txXfrm>
    </dsp:sp>
    <dsp:sp modelId="{6B6C0E59-D4D3-4E64-8353-74A3C4BE0FBF}">
      <dsp:nvSpPr>
        <dsp:cNvPr id="0" name=""/>
        <dsp:cNvSpPr/>
      </dsp:nvSpPr>
      <dsp:spPr>
        <a:xfrm>
          <a:off x="2434212" y="177227"/>
          <a:ext cx="2212404" cy="132744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a:t>Unemployment rate</a:t>
          </a:r>
          <a:endParaRPr lang="en-US" sz="2200" kern="1200"/>
        </a:p>
      </dsp:txBody>
      <dsp:txXfrm>
        <a:off x="2434212" y="177227"/>
        <a:ext cx="2212404" cy="1327442"/>
      </dsp:txXfrm>
    </dsp:sp>
    <dsp:sp modelId="{3FEA869A-A674-46BC-8018-140894A23451}">
      <dsp:nvSpPr>
        <dsp:cNvPr id="0" name=""/>
        <dsp:cNvSpPr/>
      </dsp:nvSpPr>
      <dsp:spPr>
        <a:xfrm>
          <a:off x="567" y="1725910"/>
          <a:ext cx="2212404" cy="132744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CPI</a:t>
          </a:r>
          <a:endParaRPr lang="en-US" sz="2200" kern="1200" dirty="0"/>
        </a:p>
      </dsp:txBody>
      <dsp:txXfrm>
        <a:off x="567" y="1725910"/>
        <a:ext cx="2212404" cy="1327442"/>
      </dsp:txXfrm>
    </dsp:sp>
    <dsp:sp modelId="{444A1D08-A857-41DE-9886-0EF3C1490120}">
      <dsp:nvSpPr>
        <dsp:cNvPr id="0" name=""/>
        <dsp:cNvSpPr/>
      </dsp:nvSpPr>
      <dsp:spPr>
        <a:xfrm>
          <a:off x="2434212" y="1725910"/>
          <a:ext cx="2212404" cy="132744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a:t>Size of store</a:t>
          </a:r>
          <a:endParaRPr lang="en-US" sz="2200" kern="1200"/>
        </a:p>
      </dsp:txBody>
      <dsp:txXfrm>
        <a:off x="2434212" y="1725910"/>
        <a:ext cx="2212404" cy="1327442"/>
      </dsp:txXfrm>
    </dsp:sp>
    <dsp:sp modelId="{CA0D98A6-F3BC-4CF0-BD7B-D5980D614C92}">
      <dsp:nvSpPr>
        <dsp:cNvPr id="0" name=""/>
        <dsp:cNvSpPr/>
      </dsp:nvSpPr>
      <dsp:spPr>
        <a:xfrm>
          <a:off x="567" y="3274593"/>
          <a:ext cx="2212404" cy="132744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a:t>Holidays</a:t>
          </a:r>
          <a:endParaRPr lang="en-US" sz="2200" kern="1200"/>
        </a:p>
      </dsp:txBody>
      <dsp:txXfrm>
        <a:off x="567" y="3274593"/>
        <a:ext cx="2212404" cy="1327442"/>
      </dsp:txXfrm>
    </dsp:sp>
    <dsp:sp modelId="{79574690-A0AF-4B93-8AE5-FC1810DA9C61}">
      <dsp:nvSpPr>
        <dsp:cNvPr id="0" name=""/>
        <dsp:cNvSpPr/>
      </dsp:nvSpPr>
      <dsp:spPr>
        <a:xfrm>
          <a:off x="2434212" y="3274593"/>
          <a:ext cx="2212404" cy="132744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a:t>Week number</a:t>
          </a:r>
          <a:endParaRPr lang="en-US" sz="2200" kern="1200"/>
        </a:p>
      </dsp:txBody>
      <dsp:txXfrm>
        <a:off x="2434212" y="3274593"/>
        <a:ext cx="2212404" cy="132744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10/29/2021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1571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10/29/2021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9446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10/29/2021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77956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10/29/2021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03709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10/29/2021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44646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10/29/2021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44819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10/29/2021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14477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10/29/2021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49652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10/29/2021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26673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10/29/2021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15031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10/29/2021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34976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10/29/2021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509068100"/>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2" r:id="rId6"/>
    <p:sldLayoutId id="2147483698" r:id="rId7"/>
    <p:sldLayoutId id="2147483699" r:id="rId8"/>
    <p:sldLayoutId id="2147483700" r:id="rId9"/>
    <p:sldLayoutId id="2147483701" r:id="rId10"/>
    <p:sldLayoutId id="2147483703"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Ordinary_least_squares"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3" descr="Tent with light on in grassy mountain terrain">
            <a:extLst>
              <a:ext uri="{FF2B5EF4-FFF2-40B4-BE49-F238E27FC236}">
                <a16:creationId xmlns:a16="http://schemas.microsoft.com/office/drawing/2014/main" id="{CC55CA09-36FF-4A1F-8D71-C65D1E4FABC5}"/>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8"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8974873-26D6-4362-92C7-B1D018C89BE3}"/>
              </a:ext>
            </a:extLst>
          </p:cNvPr>
          <p:cNvSpPr>
            <a:spLocks noGrp="1"/>
          </p:cNvSpPr>
          <p:nvPr>
            <p:ph type="ctrTitle"/>
          </p:nvPr>
        </p:nvSpPr>
        <p:spPr>
          <a:xfrm>
            <a:off x="477981" y="1122363"/>
            <a:ext cx="4023360" cy="2306637"/>
          </a:xfrm>
        </p:spPr>
        <p:txBody>
          <a:bodyPr anchor="b">
            <a:normAutofit/>
          </a:bodyPr>
          <a:lstStyle/>
          <a:p>
            <a:r>
              <a:rPr lang="en-IN" sz="4800" dirty="0"/>
              <a:t>Target store sales prediction</a:t>
            </a:r>
          </a:p>
        </p:txBody>
      </p:sp>
      <p:sp>
        <p:nvSpPr>
          <p:cNvPr id="3" name="Subtitle 2">
            <a:extLst>
              <a:ext uri="{FF2B5EF4-FFF2-40B4-BE49-F238E27FC236}">
                <a16:creationId xmlns:a16="http://schemas.microsoft.com/office/drawing/2014/main" id="{9FE4A695-4D52-4404-B024-5561070451C3}"/>
              </a:ext>
            </a:extLst>
          </p:cNvPr>
          <p:cNvSpPr>
            <a:spLocks noGrp="1"/>
          </p:cNvSpPr>
          <p:nvPr>
            <p:ph type="subTitle" idx="1"/>
          </p:nvPr>
        </p:nvSpPr>
        <p:spPr>
          <a:xfrm>
            <a:off x="477980" y="4872922"/>
            <a:ext cx="4023359" cy="1208141"/>
          </a:xfrm>
        </p:spPr>
        <p:txBody>
          <a:bodyPr>
            <a:normAutofit/>
          </a:bodyPr>
          <a:lstStyle/>
          <a:p>
            <a:r>
              <a:rPr lang="en-IN" sz="2000" dirty="0"/>
              <a:t>Rahul Sisodia</a:t>
            </a:r>
          </a:p>
          <a:p>
            <a:r>
              <a:rPr lang="en-IN" sz="2000" dirty="0"/>
              <a:t>IDE- Python</a:t>
            </a:r>
          </a:p>
        </p:txBody>
      </p:sp>
      <p:sp>
        <p:nvSpPr>
          <p:cNvPr id="19"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0251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 name="Rectangle 142">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5" name="Rectangle 144">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1FFA48-B82D-44F5-96D2-083D0169544B}"/>
              </a:ext>
            </a:extLst>
          </p:cNvPr>
          <p:cNvSpPr>
            <a:spLocks noGrp="1"/>
          </p:cNvSpPr>
          <p:nvPr>
            <p:ph type="title"/>
          </p:nvPr>
        </p:nvSpPr>
        <p:spPr>
          <a:xfrm>
            <a:off x="841246" y="978619"/>
            <a:ext cx="5991244" cy="1106424"/>
          </a:xfrm>
        </p:spPr>
        <p:txBody>
          <a:bodyPr>
            <a:normAutofit/>
          </a:bodyPr>
          <a:lstStyle/>
          <a:p>
            <a:r>
              <a:rPr lang="en-IN" sz="3200"/>
              <a:t>Conclusion</a:t>
            </a:r>
          </a:p>
        </p:txBody>
      </p:sp>
      <p:sp>
        <p:nvSpPr>
          <p:cNvPr id="147" name="Rectangle 146">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9" name="Rectangle 148">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7C47AC0-9335-458C-B245-77F9E2E96240}"/>
              </a:ext>
            </a:extLst>
          </p:cNvPr>
          <p:cNvSpPr>
            <a:spLocks noGrp="1"/>
          </p:cNvSpPr>
          <p:nvPr>
            <p:ph idx="1"/>
          </p:nvPr>
        </p:nvSpPr>
        <p:spPr>
          <a:xfrm>
            <a:off x="841248" y="2252870"/>
            <a:ext cx="5993892" cy="3560251"/>
          </a:xfrm>
        </p:spPr>
        <p:txBody>
          <a:bodyPr>
            <a:normAutofit/>
          </a:bodyPr>
          <a:lstStyle/>
          <a:p>
            <a:pPr>
              <a:lnSpc>
                <a:spcPct val="100000"/>
              </a:lnSpc>
            </a:pPr>
            <a:r>
              <a:rPr lang="en-US" sz="1500" b="0" i="0">
                <a:effectLst/>
                <a:latin typeface="Times New Roman" panose="02020603050405020304" pitchFamily="18" charset="0"/>
                <a:cs typeface="Times New Roman" panose="02020603050405020304" pitchFamily="18" charset="0"/>
              </a:rPr>
              <a:t>we tried to predict the total sales of sales history data of store which is located on different location. We have built both sklearn and stat model , from sklearn model we got final accuracy of 96.6% and from stat model we achieved 64%. We have done  </a:t>
            </a:r>
          </a:p>
          <a:p>
            <a:pPr>
              <a:lnSpc>
                <a:spcPct val="100000"/>
              </a:lnSpc>
              <a:buFont typeface="Arial" panose="020B0604020202020204" pitchFamily="34" charset="0"/>
              <a:buChar char="•"/>
            </a:pPr>
            <a:r>
              <a:rPr lang="en-US" sz="1500" b="0" i="0">
                <a:effectLst/>
                <a:latin typeface="Helvetica Neue"/>
              </a:rPr>
              <a:t>Data preprocessing</a:t>
            </a:r>
          </a:p>
          <a:p>
            <a:pPr>
              <a:lnSpc>
                <a:spcPct val="100000"/>
              </a:lnSpc>
              <a:buFont typeface="Arial" panose="020B0604020202020204" pitchFamily="34" charset="0"/>
              <a:buChar char="•"/>
            </a:pPr>
            <a:r>
              <a:rPr lang="en-US" sz="1500" b="0" i="0">
                <a:effectLst/>
                <a:latin typeface="Helvetica Neue"/>
              </a:rPr>
              <a:t>Univariate/Bi-variate analysis</a:t>
            </a:r>
          </a:p>
          <a:p>
            <a:pPr>
              <a:lnSpc>
                <a:spcPct val="100000"/>
              </a:lnSpc>
              <a:buFont typeface="Arial" panose="020B0604020202020204" pitchFamily="34" charset="0"/>
              <a:buChar char="•"/>
            </a:pPr>
            <a:r>
              <a:rPr lang="en-US" sz="1500" b="0" i="0">
                <a:effectLst/>
                <a:latin typeface="Helvetica Neue"/>
              </a:rPr>
              <a:t>Feature selection</a:t>
            </a:r>
          </a:p>
          <a:p>
            <a:pPr>
              <a:lnSpc>
                <a:spcPct val="100000"/>
              </a:lnSpc>
              <a:buFont typeface="Arial" panose="020B0604020202020204" pitchFamily="34" charset="0"/>
              <a:buChar char="•"/>
            </a:pPr>
            <a:r>
              <a:rPr lang="en-US" sz="1500" b="0" i="0">
                <a:effectLst/>
                <a:latin typeface="Helvetica Neue"/>
              </a:rPr>
              <a:t>Feature engineering</a:t>
            </a:r>
          </a:p>
          <a:p>
            <a:pPr>
              <a:lnSpc>
                <a:spcPct val="100000"/>
              </a:lnSpc>
              <a:buFont typeface="Arial" panose="020B0604020202020204" pitchFamily="34" charset="0"/>
              <a:buChar char="•"/>
            </a:pPr>
            <a:r>
              <a:rPr lang="en-US" sz="1500" b="0" i="0">
                <a:effectLst/>
                <a:latin typeface="Helvetica Neue"/>
              </a:rPr>
              <a:t>Model Building</a:t>
            </a:r>
          </a:p>
          <a:p>
            <a:pPr>
              <a:lnSpc>
                <a:spcPct val="100000"/>
              </a:lnSpc>
              <a:buFont typeface="Arial" panose="020B0604020202020204" pitchFamily="34" charset="0"/>
              <a:buChar char="•"/>
            </a:pPr>
            <a:r>
              <a:rPr lang="en-US" sz="1500" b="0" i="0">
                <a:effectLst/>
                <a:latin typeface="Helvetica Neue"/>
              </a:rPr>
              <a:t>stat model building</a:t>
            </a:r>
          </a:p>
          <a:p>
            <a:pPr>
              <a:lnSpc>
                <a:spcPct val="100000"/>
              </a:lnSpc>
              <a:buFont typeface="Arial" panose="020B0604020202020204" pitchFamily="34" charset="0"/>
              <a:buChar char="•"/>
            </a:pPr>
            <a:r>
              <a:rPr lang="en-US" sz="1500" b="0" i="0">
                <a:effectLst/>
                <a:latin typeface="Helvetica Neue"/>
              </a:rPr>
              <a:t>prediction of test data</a:t>
            </a:r>
          </a:p>
          <a:p>
            <a:pPr>
              <a:lnSpc>
                <a:spcPct val="100000"/>
              </a:lnSpc>
            </a:pPr>
            <a:endParaRPr lang="en-IN" sz="1500">
              <a:latin typeface="Times New Roman" panose="02020603050405020304" pitchFamily="18" charset="0"/>
              <a:cs typeface="Times New Roman" panose="02020603050405020304" pitchFamily="18" charset="0"/>
            </a:endParaRPr>
          </a:p>
        </p:txBody>
      </p:sp>
      <p:pic>
        <p:nvPicPr>
          <p:cNvPr id="2058" name="Picture 10" descr="Conclusion Hand Black Marker">
            <a:extLst>
              <a:ext uri="{FF2B5EF4-FFF2-40B4-BE49-F238E27FC236}">
                <a16:creationId xmlns:a16="http://schemas.microsoft.com/office/drawing/2014/main" id="{4F13BABD-6286-44E4-9FFF-0F24CEB52F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79814" y="1872819"/>
            <a:ext cx="4097657" cy="3011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42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E53A02A-0A33-40D9-A04E-36FA92BFD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7" name="Rectangle 136">
            <a:extLst>
              <a:ext uri="{FF2B5EF4-FFF2-40B4-BE49-F238E27FC236}">
                <a16:creationId xmlns:a16="http://schemas.microsoft.com/office/drawing/2014/main" id="{216DD803-634F-4EF2-A1E7-B1911DEE9D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438860"/>
            <a:ext cx="11167447" cy="575276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How To Write A Thank You Note In Five Easy Steps">
            <a:extLst>
              <a:ext uri="{FF2B5EF4-FFF2-40B4-BE49-F238E27FC236}">
                <a16:creationId xmlns:a16="http://schemas.microsoft.com/office/drawing/2014/main" id="{2EBE6B8C-5691-4EB2-8F7D-D907E307C3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50" b="9811"/>
          <a:stretch/>
        </p:blipFill>
        <p:spPr bwMode="auto">
          <a:xfrm>
            <a:off x="796130" y="632129"/>
            <a:ext cx="10691603" cy="5330771"/>
          </a:xfrm>
          <a:prstGeom prst="rect">
            <a:avLst/>
          </a:prstGeom>
          <a:noFill/>
          <a:extLst>
            <a:ext uri="{909E8E84-426E-40DD-AFC4-6F175D3DCCD1}">
              <a14:hiddenFill xmlns:a14="http://schemas.microsoft.com/office/drawing/2010/main">
                <a:solidFill>
                  <a:srgbClr val="FFFFFF"/>
                </a:solidFill>
              </a14:hiddenFill>
            </a:ext>
          </a:extLst>
        </p:spPr>
      </p:pic>
      <p:sp>
        <p:nvSpPr>
          <p:cNvPr id="139" name="Rectangle 138">
            <a:extLst>
              <a:ext uri="{FF2B5EF4-FFF2-40B4-BE49-F238E27FC236}">
                <a16:creationId xmlns:a16="http://schemas.microsoft.com/office/drawing/2014/main" id="{A77B63F8-D1F3-4D40-B2D4-779BAE82B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12465" y="4081933"/>
            <a:ext cx="167069"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0156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3F95DA-F0D8-4820-9CFD-CF2101B53541}"/>
              </a:ext>
            </a:extLst>
          </p:cNvPr>
          <p:cNvSpPr>
            <a:spLocks noGrp="1"/>
          </p:cNvSpPr>
          <p:nvPr>
            <p:ph type="title"/>
          </p:nvPr>
        </p:nvSpPr>
        <p:spPr>
          <a:xfrm>
            <a:off x="411480" y="987552"/>
            <a:ext cx="4485861" cy="1088136"/>
          </a:xfrm>
        </p:spPr>
        <p:txBody>
          <a:bodyPr anchor="b">
            <a:normAutofit/>
          </a:bodyPr>
          <a:lstStyle/>
          <a:p>
            <a:r>
              <a:rPr lang="en-IN" sz="3400"/>
              <a:t>Problem Statement</a:t>
            </a:r>
          </a:p>
        </p:txBody>
      </p:sp>
      <p:sp>
        <p:nvSpPr>
          <p:cNvPr id="1029" name="Rectangle 72">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0" name="Rectangle 74">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B6717A5-5187-488E-8E1A-F2F5AD248EB9}"/>
              </a:ext>
            </a:extLst>
          </p:cNvPr>
          <p:cNvSpPr>
            <a:spLocks noGrp="1"/>
          </p:cNvSpPr>
          <p:nvPr>
            <p:ph idx="1"/>
          </p:nvPr>
        </p:nvSpPr>
        <p:spPr>
          <a:xfrm>
            <a:off x="411479" y="2688336"/>
            <a:ext cx="4498848" cy="3584448"/>
          </a:xfrm>
        </p:spPr>
        <p:txBody>
          <a:bodyPr anchor="t">
            <a:normAutofit/>
          </a:bodyPr>
          <a:lstStyle/>
          <a:p>
            <a:r>
              <a:rPr lang="en-US" sz="1600">
                <a:latin typeface="Times New Roman" panose="02020603050405020304" pitchFamily="18" charset="0"/>
                <a:cs typeface="Times New Roman" panose="02020603050405020304" pitchFamily="18" charset="0"/>
              </a:rPr>
              <a:t>Content: </a:t>
            </a:r>
          </a:p>
          <a:p>
            <a:pPr marL="0" indent="0">
              <a:buNone/>
            </a:pPr>
            <a:r>
              <a:rPr lang="en-US" sz="1600">
                <a:latin typeface="Times New Roman" panose="02020603050405020304" pitchFamily="18" charset="0"/>
                <a:cs typeface="Times New Roman" panose="02020603050405020304" pitchFamily="18" charset="0"/>
              </a:rPr>
              <a:t>Here provided with historical sales data for 45 stores located in different region search store contains several departments. The company also runs several promotional markdown events throughout the year. These markdowns precede prominent holidays, the four largest of which are the Super Bowl, Labor Day, Thanksgiving, and Christmas. The weeks including these holidays are weighted five times higher in the evaluation than non-holiday weeks.</a:t>
            </a:r>
          </a:p>
          <a:p>
            <a:pPr marL="0" indent="0">
              <a:buNone/>
            </a:pPr>
            <a:r>
              <a:rPr lang="en-IN" sz="1600" b="1">
                <a:latin typeface="Times New Roman" panose="02020603050405020304" pitchFamily="18" charset="0"/>
                <a:cs typeface="Times New Roman" panose="02020603050405020304" pitchFamily="18" charset="0"/>
              </a:rPr>
              <a:t>Goal:</a:t>
            </a:r>
            <a:r>
              <a:rPr lang="en-IN" sz="1600">
                <a:latin typeface="Times New Roman" panose="02020603050405020304" pitchFamily="18" charset="0"/>
                <a:cs typeface="Times New Roman" panose="02020603050405020304" pitchFamily="18" charset="0"/>
              </a:rPr>
              <a:t> To predict the target sales based on different independent variables </a:t>
            </a:r>
            <a:endParaRPr lang="en-US" sz="1600">
              <a:latin typeface="Times New Roman" panose="02020603050405020304" pitchFamily="18" charset="0"/>
              <a:cs typeface="Times New Roman" panose="02020603050405020304" pitchFamily="18" charset="0"/>
            </a:endParaRPr>
          </a:p>
        </p:txBody>
      </p:sp>
      <p:pic>
        <p:nvPicPr>
          <p:cNvPr id="1026" name="Picture 2" descr="AIM">
            <a:extLst>
              <a:ext uri="{FF2B5EF4-FFF2-40B4-BE49-F238E27FC236}">
                <a16:creationId xmlns:a16="http://schemas.microsoft.com/office/drawing/2014/main" id="{1FD3EF5C-AAE4-4317-8DCC-41EFC04CDC6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320" r="22316"/>
          <a:stretch/>
        </p:blipFill>
        <p:spPr bwMode="auto">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431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8B385E-95EB-43CB-AE7D-53DF9C2BC81D}"/>
              </a:ext>
            </a:extLst>
          </p:cNvPr>
          <p:cNvSpPr>
            <a:spLocks noGrp="1"/>
          </p:cNvSpPr>
          <p:nvPr>
            <p:ph type="title"/>
          </p:nvPr>
        </p:nvSpPr>
        <p:spPr>
          <a:xfrm>
            <a:off x="841247" y="978619"/>
            <a:ext cx="3410712" cy="1106424"/>
          </a:xfrm>
        </p:spPr>
        <p:txBody>
          <a:bodyPr>
            <a:normAutofit/>
          </a:bodyPr>
          <a:lstStyle/>
          <a:p>
            <a:r>
              <a:rPr lang="en-IN" sz="2800"/>
              <a:t>Approach:</a:t>
            </a:r>
          </a:p>
        </p:txBody>
      </p:sp>
      <p:sp>
        <p:nvSpPr>
          <p:cNvPr id="77" name="Rectangle 76">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4" name="Content Placeholder 2053">
            <a:extLst>
              <a:ext uri="{FF2B5EF4-FFF2-40B4-BE49-F238E27FC236}">
                <a16:creationId xmlns:a16="http://schemas.microsoft.com/office/drawing/2014/main" id="{5CB34DE3-686C-44A6-B4AC-E5610CE555E0}"/>
              </a:ext>
            </a:extLst>
          </p:cNvPr>
          <p:cNvSpPr>
            <a:spLocks noGrp="1"/>
          </p:cNvSpPr>
          <p:nvPr>
            <p:ph idx="1"/>
          </p:nvPr>
        </p:nvSpPr>
        <p:spPr>
          <a:xfrm>
            <a:off x="473583" y="2085044"/>
            <a:ext cx="4187951" cy="4139338"/>
          </a:xfrm>
        </p:spPr>
        <p:txBody>
          <a:bodyPr>
            <a:normAutofit/>
          </a:bodyPr>
          <a:lstStyle/>
          <a:p>
            <a:pPr algn="l">
              <a:buFont typeface="Arial" panose="020B0604020202020204" pitchFamily="34" charset="0"/>
              <a:buChar char="•"/>
            </a:pPr>
            <a:r>
              <a:rPr lang="en-US" sz="1400" b="1" i="0" dirty="0">
                <a:solidFill>
                  <a:srgbClr val="000000"/>
                </a:solidFill>
                <a:effectLst/>
                <a:latin typeface="Helvetica Neue"/>
              </a:rPr>
              <a:t>Understand the data variables properly</a:t>
            </a:r>
            <a:endParaRPr lang="en-US" sz="1400" b="0" i="0" dirty="0">
              <a:solidFill>
                <a:srgbClr val="000000"/>
              </a:solidFill>
              <a:effectLst/>
              <a:latin typeface="Helvetica Neue"/>
            </a:endParaRPr>
          </a:p>
          <a:p>
            <a:pPr algn="l">
              <a:buFont typeface="Arial" panose="020B0604020202020204" pitchFamily="34" charset="0"/>
              <a:buChar char="•"/>
            </a:pPr>
            <a:r>
              <a:rPr lang="en-US" sz="1400" b="1" i="0" dirty="0">
                <a:solidFill>
                  <a:srgbClr val="000000"/>
                </a:solidFill>
                <a:effectLst/>
                <a:latin typeface="Helvetica Neue"/>
              </a:rPr>
              <a:t>Cleaning the data</a:t>
            </a:r>
            <a:endParaRPr lang="en-US" sz="1400" b="0" i="0" dirty="0">
              <a:solidFill>
                <a:srgbClr val="000000"/>
              </a:solidFill>
              <a:effectLst/>
              <a:latin typeface="Helvetica Neue"/>
            </a:endParaRPr>
          </a:p>
          <a:p>
            <a:pPr algn="l">
              <a:buFont typeface="Arial" panose="020B0604020202020204" pitchFamily="34" charset="0"/>
              <a:buChar char="•"/>
            </a:pPr>
            <a:r>
              <a:rPr lang="en-US" sz="1400" b="1" i="0" dirty="0">
                <a:solidFill>
                  <a:srgbClr val="000000"/>
                </a:solidFill>
                <a:effectLst/>
                <a:latin typeface="Helvetica Neue"/>
              </a:rPr>
              <a:t>Conducting EDA (Exploratory Data Analysis) on the cleaned Data</a:t>
            </a:r>
            <a:endParaRPr lang="en-US" sz="1400" b="0" i="0" dirty="0">
              <a:solidFill>
                <a:srgbClr val="000000"/>
              </a:solidFill>
              <a:effectLst/>
              <a:latin typeface="Helvetica Neue"/>
            </a:endParaRPr>
          </a:p>
          <a:p>
            <a:pPr algn="l">
              <a:buFont typeface="Arial" panose="020B0604020202020204" pitchFamily="34" charset="0"/>
              <a:buChar char="•"/>
            </a:pPr>
            <a:r>
              <a:rPr lang="en-US" sz="1400" b="1" i="0" dirty="0">
                <a:solidFill>
                  <a:srgbClr val="000000"/>
                </a:solidFill>
                <a:effectLst/>
                <a:latin typeface="Helvetica Neue"/>
              </a:rPr>
              <a:t>Uni-variate and Bi-variate Analysis</a:t>
            </a:r>
          </a:p>
          <a:p>
            <a:r>
              <a:rPr lang="en-US" sz="1400" b="1" i="0" dirty="0">
                <a:solidFill>
                  <a:srgbClr val="000000"/>
                </a:solidFill>
                <a:effectLst/>
                <a:latin typeface="Helvetica Neue"/>
              </a:rPr>
              <a:t>Hypothesis Testing</a:t>
            </a:r>
            <a:endParaRPr lang="en-US" sz="1400" b="0" i="0" dirty="0">
              <a:solidFill>
                <a:srgbClr val="000000"/>
              </a:solidFill>
              <a:effectLst/>
              <a:latin typeface="Helvetica Neue"/>
            </a:endParaRPr>
          </a:p>
          <a:p>
            <a:r>
              <a:rPr lang="en-US" sz="1400" b="1" i="0" dirty="0">
                <a:solidFill>
                  <a:srgbClr val="000000"/>
                </a:solidFill>
                <a:effectLst/>
                <a:latin typeface="Helvetica Neue"/>
              </a:rPr>
              <a:t>Feature Engineering</a:t>
            </a:r>
            <a:endParaRPr lang="en-US" sz="1400" b="0" i="0" dirty="0">
              <a:solidFill>
                <a:srgbClr val="000000"/>
              </a:solidFill>
              <a:effectLst/>
              <a:latin typeface="Helvetica Neue"/>
            </a:endParaRPr>
          </a:p>
          <a:p>
            <a:pPr algn="l">
              <a:buFont typeface="Arial" panose="020B0604020202020204" pitchFamily="34" charset="0"/>
              <a:buChar char="•"/>
            </a:pPr>
            <a:r>
              <a:rPr lang="en-US" sz="1400" b="1" i="0" dirty="0">
                <a:solidFill>
                  <a:srgbClr val="000000"/>
                </a:solidFill>
                <a:effectLst/>
                <a:latin typeface="Helvetica Neue"/>
              </a:rPr>
              <a:t>Identify the most important variables (or data parameters) that affect the final decision Develop and Validate Samples</a:t>
            </a:r>
            <a:endParaRPr lang="en-US" sz="1400" b="0" i="0" dirty="0">
              <a:solidFill>
                <a:srgbClr val="000000"/>
              </a:solidFill>
              <a:effectLst/>
              <a:latin typeface="Helvetica Neue"/>
            </a:endParaRPr>
          </a:p>
          <a:p>
            <a:pPr algn="l">
              <a:buFont typeface="Arial" panose="020B0604020202020204" pitchFamily="34" charset="0"/>
              <a:buChar char="•"/>
            </a:pPr>
            <a:r>
              <a:rPr lang="en-US" sz="1400" b="1" i="0" dirty="0">
                <a:solidFill>
                  <a:srgbClr val="000000"/>
                </a:solidFill>
                <a:effectLst/>
                <a:latin typeface="Helvetica Neue"/>
              </a:rPr>
              <a:t>Model Building</a:t>
            </a:r>
            <a:endParaRPr lang="en-US" sz="1400" b="0" i="0" dirty="0">
              <a:solidFill>
                <a:srgbClr val="000000"/>
              </a:solidFill>
              <a:effectLst/>
              <a:latin typeface="Helvetica Neue"/>
            </a:endParaRPr>
          </a:p>
          <a:p>
            <a:pPr algn="l">
              <a:buFont typeface="Arial" panose="020B0604020202020204" pitchFamily="34" charset="0"/>
              <a:buChar char="•"/>
            </a:pPr>
            <a:r>
              <a:rPr lang="en-US" sz="1400" b="1" i="0" dirty="0">
                <a:solidFill>
                  <a:srgbClr val="000000"/>
                </a:solidFill>
                <a:effectLst/>
                <a:latin typeface="Helvetica Neue"/>
              </a:rPr>
              <a:t>Improving model accuracy:</a:t>
            </a:r>
            <a:r>
              <a:rPr lang="en-US" sz="1400" b="0" i="0" dirty="0">
                <a:solidFill>
                  <a:srgbClr val="000000"/>
                </a:solidFill>
                <a:effectLst/>
                <a:latin typeface="Helvetica Neue"/>
              </a:rPr>
              <a:t> </a:t>
            </a:r>
            <a:endParaRPr lang="en-US" sz="1700" dirty="0"/>
          </a:p>
        </p:txBody>
      </p:sp>
      <p:pic>
        <p:nvPicPr>
          <p:cNvPr id="2050" name="Picture 2" descr="Data Science Life Cycle. Hello!! | by Pooja Umathe | Medium">
            <a:extLst>
              <a:ext uri="{FF2B5EF4-FFF2-40B4-BE49-F238E27FC236}">
                <a16:creationId xmlns:a16="http://schemas.microsoft.com/office/drawing/2014/main" id="{FBB58DD2-00EE-4126-9DA0-01A72C6CBFB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87605" y="630936"/>
            <a:ext cx="6522901" cy="5495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43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11CA6726-6071-461E-8A94-86FD36CBF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1" name="Rectangle 80">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24334" y="633619"/>
            <a:ext cx="4520912"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EE09DE-61CF-4E56-8022-4A5252AEBB57}"/>
              </a:ext>
            </a:extLst>
          </p:cNvPr>
          <p:cNvSpPr>
            <a:spLocks noGrp="1"/>
          </p:cNvSpPr>
          <p:nvPr>
            <p:ph type="title"/>
          </p:nvPr>
        </p:nvSpPr>
        <p:spPr>
          <a:xfrm>
            <a:off x="7772400" y="978408"/>
            <a:ext cx="3721608" cy="1106424"/>
          </a:xfrm>
        </p:spPr>
        <p:txBody>
          <a:bodyPr>
            <a:normAutofit/>
          </a:bodyPr>
          <a:lstStyle/>
          <a:p>
            <a:r>
              <a:rPr lang="en-IN" sz="2800"/>
              <a:t>Univariate Analysis</a:t>
            </a:r>
          </a:p>
        </p:txBody>
      </p:sp>
      <p:pic>
        <p:nvPicPr>
          <p:cNvPr id="3078" name="Picture 6">
            <a:extLst>
              <a:ext uri="{FF2B5EF4-FFF2-40B4-BE49-F238E27FC236}">
                <a16:creationId xmlns:a16="http://schemas.microsoft.com/office/drawing/2014/main" id="{F3B3A732-D068-44E3-B5FC-8277B885B73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67042" y="834564"/>
            <a:ext cx="3388652" cy="219415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A23DF42-4974-42A8-A6C1-7D120301777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763988" y="943084"/>
            <a:ext cx="3388652" cy="2160265"/>
          </a:xfrm>
          <a:prstGeom prst="rect">
            <a:avLst/>
          </a:prstGeom>
          <a:noFill/>
          <a:extLst>
            <a:ext uri="{909E8E84-426E-40DD-AFC4-6F175D3DCCD1}">
              <a14:hiddenFill xmlns:a14="http://schemas.microsoft.com/office/drawing/2010/main">
                <a:solidFill>
                  <a:srgbClr val="FFFFFF"/>
                </a:solidFill>
              </a14:hiddenFill>
            </a:ext>
          </a:extLst>
        </p:spPr>
      </p:pic>
      <p:sp>
        <p:nvSpPr>
          <p:cNvPr id="83" name="Rectangle 82">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0325"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Rectangle 84">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80" name="Picture 8">
            <a:extLst>
              <a:ext uri="{FF2B5EF4-FFF2-40B4-BE49-F238E27FC236}">
                <a16:creationId xmlns:a16="http://schemas.microsoft.com/office/drawing/2014/main" id="{9BAAD8AC-A41F-47C3-A617-1815905892D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39338" y="3355766"/>
            <a:ext cx="2780729" cy="277377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A6EB2274-6704-437E-BFEE-590CF966B70C}"/>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191761" y="3385878"/>
            <a:ext cx="3960879" cy="2525060"/>
          </a:xfrm>
          <a:prstGeom prst="rect">
            <a:avLst/>
          </a:prstGeom>
          <a:noFill/>
          <a:extLst>
            <a:ext uri="{909E8E84-426E-40DD-AFC4-6F175D3DCCD1}">
              <a14:hiddenFill xmlns:a14="http://schemas.microsoft.com/office/drawing/2010/main">
                <a:solidFill>
                  <a:srgbClr val="FFFFFF"/>
                </a:solidFill>
              </a14:hiddenFill>
            </a:ext>
          </a:extLst>
        </p:spPr>
      </p:pic>
      <p:sp>
        <p:nvSpPr>
          <p:cNvPr id="3084" name="Content Placeholder 3083">
            <a:extLst>
              <a:ext uri="{FF2B5EF4-FFF2-40B4-BE49-F238E27FC236}">
                <a16:creationId xmlns:a16="http://schemas.microsoft.com/office/drawing/2014/main" id="{964161B8-CEC3-4C41-AA15-EF689AB8F454}"/>
              </a:ext>
            </a:extLst>
          </p:cNvPr>
          <p:cNvSpPr>
            <a:spLocks noGrp="1"/>
          </p:cNvSpPr>
          <p:nvPr>
            <p:ph idx="1"/>
          </p:nvPr>
        </p:nvSpPr>
        <p:spPr>
          <a:xfrm>
            <a:off x="7772400" y="2368296"/>
            <a:ext cx="3721608" cy="3502152"/>
          </a:xfrm>
        </p:spPr>
        <p:txBody>
          <a:bodyPr>
            <a:normAutofit/>
          </a:bodyPr>
          <a:lstStyle/>
          <a:p>
            <a:r>
              <a:rPr lang="en-US" sz="1700" dirty="0"/>
              <a:t>The Distribution of Temperature is almost normally distributed</a:t>
            </a:r>
          </a:p>
          <a:p>
            <a:r>
              <a:rPr lang="en-US" sz="1700" dirty="0"/>
              <a:t>By looking at Number of Holidays graph we conclude that the sales are mostly happened on Non holidays </a:t>
            </a:r>
          </a:p>
          <a:p>
            <a:pPr marL="0" indent="0">
              <a:buNone/>
            </a:pPr>
            <a:endParaRPr lang="en-US" sz="1700" dirty="0"/>
          </a:p>
        </p:txBody>
      </p:sp>
    </p:spTree>
    <p:extLst>
      <p:ext uri="{BB962C8B-B14F-4D97-AF65-F5344CB8AC3E}">
        <p14:creationId xmlns:p14="http://schemas.microsoft.com/office/powerpoint/2010/main" val="3654748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Shape 74">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7" name="Freeform: Shape 76">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E2045F4-BB7F-4BF3-AF0C-FE270E443C6A}"/>
              </a:ext>
            </a:extLst>
          </p:cNvPr>
          <p:cNvSpPr>
            <a:spLocks noGrp="1"/>
          </p:cNvSpPr>
          <p:nvPr>
            <p:ph type="title"/>
          </p:nvPr>
        </p:nvSpPr>
        <p:spPr>
          <a:xfrm>
            <a:off x="371094" y="1161288"/>
            <a:ext cx="3438144" cy="1239012"/>
          </a:xfrm>
        </p:spPr>
        <p:txBody>
          <a:bodyPr anchor="ctr">
            <a:normAutofit/>
          </a:bodyPr>
          <a:lstStyle/>
          <a:p>
            <a:r>
              <a:rPr lang="en-IN" sz="2800"/>
              <a:t>Bivariate Analysis</a:t>
            </a:r>
          </a:p>
        </p:txBody>
      </p:sp>
      <p:sp>
        <p:nvSpPr>
          <p:cNvPr id="79" name="Rectangle 78">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02" name="Content Placeholder 4101">
            <a:extLst>
              <a:ext uri="{FF2B5EF4-FFF2-40B4-BE49-F238E27FC236}">
                <a16:creationId xmlns:a16="http://schemas.microsoft.com/office/drawing/2014/main" id="{F1F2EC5F-964B-4390-AA5F-A52C132123EE}"/>
              </a:ext>
            </a:extLst>
          </p:cNvPr>
          <p:cNvSpPr>
            <a:spLocks noGrp="1"/>
          </p:cNvSpPr>
          <p:nvPr>
            <p:ph idx="1"/>
          </p:nvPr>
        </p:nvSpPr>
        <p:spPr>
          <a:xfrm>
            <a:off x="371094" y="2718054"/>
            <a:ext cx="3438906" cy="3207258"/>
          </a:xfrm>
        </p:spPr>
        <p:txBody>
          <a:bodyPr anchor="t">
            <a:normAutofit/>
          </a:bodyPr>
          <a:lstStyle/>
          <a:p>
            <a:r>
              <a:rPr lang="en-US" sz="1700" dirty="0"/>
              <a:t>By looking at graph sales vs size, we can say that there is positive correlation between them</a:t>
            </a:r>
          </a:p>
          <a:p>
            <a:r>
              <a:rPr lang="en-US" sz="1700" dirty="0"/>
              <a:t>Sales vs Fuel price, we conclude that there is no correlation </a:t>
            </a:r>
          </a:p>
          <a:p>
            <a:r>
              <a:rPr lang="en-US" sz="1700" dirty="0"/>
              <a:t>Temperature, CPI and Unemployment rate is weak correlation with sales </a:t>
            </a:r>
          </a:p>
        </p:txBody>
      </p:sp>
      <p:pic>
        <p:nvPicPr>
          <p:cNvPr id="4098" name="Picture 2">
            <a:extLst>
              <a:ext uri="{FF2B5EF4-FFF2-40B4-BE49-F238E27FC236}">
                <a16:creationId xmlns:a16="http://schemas.microsoft.com/office/drawing/2014/main" id="{57D7FE94-6D5A-40FE-8CCE-C382035D03A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75066" y="477520"/>
            <a:ext cx="7935654" cy="5947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60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Shape 72">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Freeform: Shape 74">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FE8471-528B-4EF0-B30B-2DF6A4EA9093}"/>
              </a:ext>
            </a:extLst>
          </p:cNvPr>
          <p:cNvSpPr>
            <a:spLocks noGrp="1"/>
          </p:cNvSpPr>
          <p:nvPr>
            <p:ph type="title"/>
          </p:nvPr>
        </p:nvSpPr>
        <p:spPr>
          <a:xfrm>
            <a:off x="371094" y="1161288"/>
            <a:ext cx="3438144" cy="1124712"/>
          </a:xfrm>
        </p:spPr>
        <p:txBody>
          <a:bodyPr anchor="b">
            <a:normAutofit/>
          </a:bodyPr>
          <a:lstStyle/>
          <a:p>
            <a:r>
              <a:rPr lang="en-IN" sz="2800"/>
              <a:t>Hypothesis testing</a:t>
            </a:r>
          </a:p>
        </p:txBody>
      </p:sp>
      <p:sp>
        <p:nvSpPr>
          <p:cNvPr id="77" name="Rectangle 7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D3BCA0F-404C-4C1C-A1D9-3AD08AADF616}"/>
              </a:ext>
            </a:extLst>
          </p:cNvPr>
          <p:cNvSpPr>
            <a:spLocks noGrp="1"/>
          </p:cNvSpPr>
          <p:nvPr>
            <p:ph idx="1"/>
          </p:nvPr>
        </p:nvSpPr>
        <p:spPr>
          <a:xfrm>
            <a:off x="371093" y="2718054"/>
            <a:ext cx="4075435" cy="3703066"/>
          </a:xfrm>
        </p:spPr>
        <p:txBody>
          <a:bodyPr anchor="t">
            <a:normAutofit lnSpcReduction="10000"/>
          </a:bodyPr>
          <a:lstStyle/>
          <a:p>
            <a:pPr>
              <a:lnSpc>
                <a:spcPct val="100000"/>
              </a:lnSpc>
            </a:pPr>
            <a:r>
              <a:rPr lang="en-US" sz="1200" b="1" i="0" dirty="0">
                <a:effectLst/>
                <a:latin typeface="Helvetica Neue"/>
              </a:rPr>
              <a:t>ANOVA</a:t>
            </a:r>
          </a:p>
          <a:p>
            <a:pPr>
              <a:lnSpc>
                <a:spcPct val="100000"/>
              </a:lnSpc>
            </a:pPr>
            <a:r>
              <a:rPr lang="en-US" sz="1200" b="0" i="0" dirty="0">
                <a:effectLst/>
                <a:latin typeface="Helvetica Neue"/>
              </a:rPr>
              <a:t>Since our dependent variable is continuous("Total Sales") and independents are both categorical as well as continuous so to</a:t>
            </a:r>
          </a:p>
          <a:p>
            <a:pPr>
              <a:lnSpc>
                <a:spcPct val="100000"/>
              </a:lnSpc>
              <a:buFont typeface="Arial" panose="020B0604020202020204" pitchFamily="34" charset="0"/>
              <a:buChar char="•"/>
            </a:pPr>
            <a:r>
              <a:rPr lang="en-US" sz="1200" b="0" i="0" dirty="0">
                <a:effectLst/>
                <a:latin typeface="Helvetica Neue"/>
              </a:rPr>
              <a:t>continuous vs continuous -----&gt; correlation</a:t>
            </a:r>
          </a:p>
          <a:p>
            <a:pPr>
              <a:lnSpc>
                <a:spcPct val="100000"/>
              </a:lnSpc>
              <a:buFont typeface="Arial" panose="020B0604020202020204" pitchFamily="34" charset="0"/>
              <a:buChar char="•"/>
            </a:pPr>
            <a:r>
              <a:rPr lang="en-US" sz="1200" b="0" i="0" dirty="0">
                <a:effectLst/>
                <a:latin typeface="Helvetica Neue"/>
              </a:rPr>
              <a:t>categorical vs continuous----&gt; ANOVA</a:t>
            </a:r>
          </a:p>
          <a:p>
            <a:pPr>
              <a:lnSpc>
                <a:spcPct val="100000"/>
              </a:lnSpc>
            </a:pPr>
            <a:r>
              <a:rPr lang="en-US" sz="1200" b="0" i="0" dirty="0">
                <a:effectLst/>
                <a:latin typeface="Helvetica Neue"/>
              </a:rPr>
              <a:t>In ANOVA test, we will find the p value and then we will try to reject or accept the null hypothesis to find whether the independent variable is correlated with the dependent variable or not.</a:t>
            </a:r>
          </a:p>
          <a:p>
            <a:pPr>
              <a:lnSpc>
                <a:spcPct val="100000"/>
              </a:lnSpc>
              <a:buFont typeface="Arial" panose="020B0604020202020204" pitchFamily="34" charset="0"/>
              <a:buChar char="•"/>
            </a:pPr>
            <a:r>
              <a:rPr lang="en-US" sz="1200" b="0" i="0" dirty="0">
                <a:effectLst/>
                <a:latin typeface="Helvetica Neue"/>
              </a:rPr>
              <a:t>Null: Independent and dependent variables are non-correlated.</a:t>
            </a:r>
          </a:p>
          <a:p>
            <a:pPr>
              <a:lnSpc>
                <a:spcPct val="100000"/>
              </a:lnSpc>
              <a:buFont typeface="Arial" panose="020B0604020202020204" pitchFamily="34" charset="0"/>
              <a:buChar char="•"/>
            </a:pPr>
            <a:r>
              <a:rPr lang="en-US" sz="1200" b="0" i="0" dirty="0">
                <a:effectLst/>
                <a:latin typeface="Helvetica Neue"/>
              </a:rPr>
              <a:t>Alternate: Independent and dependent variables are correlated.</a:t>
            </a:r>
          </a:p>
          <a:p>
            <a:pPr>
              <a:lnSpc>
                <a:spcPct val="100000"/>
              </a:lnSpc>
            </a:pPr>
            <a:r>
              <a:rPr lang="en-US" sz="1200" b="0" i="0" dirty="0">
                <a:effectLst/>
                <a:latin typeface="Helvetica Neue"/>
              </a:rPr>
              <a:t>If p&lt;0.05, we will reject null hypothesis</a:t>
            </a:r>
          </a:p>
          <a:p>
            <a:pPr>
              <a:lnSpc>
                <a:spcPct val="100000"/>
              </a:lnSpc>
            </a:pPr>
            <a:endParaRPr lang="en-IN" sz="900" dirty="0"/>
          </a:p>
        </p:txBody>
      </p:sp>
      <p:pic>
        <p:nvPicPr>
          <p:cNvPr id="6146" name="Picture 2" descr="Fig. 8.1, [Illustration of null hypothesis testing...]. - Fundamentals of  Clinical Data Science - NCBI Bookshelf">
            <a:extLst>
              <a:ext uri="{FF2B5EF4-FFF2-40B4-BE49-F238E27FC236}">
                <a16:creationId xmlns:a16="http://schemas.microsoft.com/office/drawing/2014/main" id="{6AD312DA-9C1F-4961-8F29-F2E14E1C40C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98967" y="1303209"/>
            <a:ext cx="6921940" cy="4360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540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Rectangle 76">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CBCA267-45B0-4A2A-A1D4-5EBFA576E00D}"/>
              </a:ext>
            </a:extLst>
          </p:cNvPr>
          <p:cNvSpPr>
            <a:spLocks noGrp="1"/>
          </p:cNvSpPr>
          <p:nvPr>
            <p:ph type="title"/>
          </p:nvPr>
        </p:nvSpPr>
        <p:spPr>
          <a:xfrm>
            <a:off x="1051560" y="586822"/>
            <a:ext cx="3538728" cy="1645920"/>
          </a:xfrm>
        </p:spPr>
        <p:txBody>
          <a:bodyPr>
            <a:normAutofit/>
          </a:bodyPr>
          <a:lstStyle/>
          <a:p>
            <a:r>
              <a:rPr lang="en-IN" sz="3200"/>
              <a:t>Features selection</a:t>
            </a:r>
          </a:p>
        </p:txBody>
      </p:sp>
      <p:sp>
        <p:nvSpPr>
          <p:cNvPr id="79" name="Rectangle 78">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134" name="Rectangle 80">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28" name="Content Placeholder 5127">
            <a:extLst>
              <a:ext uri="{FF2B5EF4-FFF2-40B4-BE49-F238E27FC236}">
                <a16:creationId xmlns:a16="http://schemas.microsoft.com/office/drawing/2014/main" id="{3210ED8A-A471-4B64-B29A-FB95F20144D4}"/>
              </a:ext>
            </a:extLst>
          </p:cNvPr>
          <p:cNvSpPr>
            <a:spLocks noGrp="1"/>
          </p:cNvSpPr>
          <p:nvPr>
            <p:ph idx="1"/>
          </p:nvPr>
        </p:nvSpPr>
        <p:spPr>
          <a:xfrm>
            <a:off x="5349240" y="586822"/>
            <a:ext cx="6007608" cy="1645920"/>
          </a:xfrm>
        </p:spPr>
        <p:txBody>
          <a:bodyPr anchor="ctr">
            <a:normAutofit/>
          </a:bodyPr>
          <a:lstStyle/>
          <a:p>
            <a:r>
              <a:rPr lang="en-US" sz="1800" dirty="0"/>
              <a:t>By looking at graph we could say that the size of store is important features for building the model followed by CPI, Week Number, unemployment rate and Holidays.</a:t>
            </a:r>
          </a:p>
        </p:txBody>
      </p:sp>
      <p:pic>
        <p:nvPicPr>
          <p:cNvPr id="5122" name="Picture 2">
            <a:extLst>
              <a:ext uri="{FF2B5EF4-FFF2-40B4-BE49-F238E27FC236}">
                <a16:creationId xmlns:a16="http://schemas.microsoft.com/office/drawing/2014/main" id="{1ED8EC7B-4972-4288-9CA6-6993049E65B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063" y="2450649"/>
            <a:ext cx="5518397" cy="404222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B6E4F3D5-FC25-4F9D-B9D1-6628CAA8C3A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35460" y="2442098"/>
            <a:ext cx="6186403" cy="3829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408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Freeform: Shape 28">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Freeform: Shape 30">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B938F4-8CA5-42F7-9DD3-A9210D86D2BE}"/>
              </a:ext>
            </a:extLst>
          </p:cNvPr>
          <p:cNvSpPr>
            <a:spLocks noGrp="1"/>
          </p:cNvSpPr>
          <p:nvPr>
            <p:ph type="title"/>
          </p:nvPr>
        </p:nvSpPr>
        <p:spPr>
          <a:xfrm>
            <a:off x="621792" y="1161288"/>
            <a:ext cx="3602736" cy="4526280"/>
          </a:xfrm>
        </p:spPr>
        <p:txBody>
          <a:bodyPr>
            <a:normAutofit/>
          </a:bodyPr>
          <a:lstStyle/>
          <a:p>
            <a:r>
              <a:rPr lang="en-IN" dirty="0"/>
              <a:t>Significant variables </a:t>
            </a:r>
          </a:p>
        </p:txBody>
      </p:sp>
      <p:sp>
        <p:nvSpPr>
          <p:cNvPr id="33" name="Rectangle 32">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161B1372-168C-4F69-A112-F430AC2B85FC}"/>
              </a:ext>
            </a:extLst>
          </p:cNvPr>
          <p:cNvGraphicFramePr>
            <a:graphicFrameLocks noGrp="1"/>
          </p:cNvGraphicFramePr>
          <p:nvPr>
            <p:ph idx="1"/>
            <p:extLst>
              <p:ext uri="{D42A27DB-BD31-4B8C-83A1-F6EECF244321}">
                <p14:modId xmlns:p14="http://schemas.microsoft.com/office/powerpoint/2010/main" val="3106824518"/>
              </p:ext>
            </p:extLst>
          </p:nvPr>
        </p:nvGraphicFramePr>
        <p:xfrm>
          <a:off x="7020560" y="676657"/>
          <a:ext cx="4647184" cy="4779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TextBox 20">
            <a:extLst>
              <a:ext uri="{FF2B5EF4-FFF2-40B4-BE49-F238E27FC236}">
                <a16:creationId xmlns:a16="http://schemas.microsoft.com/office/drawing/2014/main" id="{B8E35C74-02FD-4F47-8970-297A949EECD5}"/>
              </a:ext>
            </a:extLst>
          </p:cNvPr>
          <p:cNvSpPr txBox="1"/>
          <p:nvPr/>
        </p:nvSpPr>
        <p:spPr>
          <a:xfrm>
            <a:off x="243840" y="4591596"/>
            <a:ext cx="6614160" cy="1477328"/>
          </a:xfrm>
          <a:prstGeom prst="rect">
            <a:avLst/>
          </a:prstGeom>
          <a:noFill/>
        </p:spPr>
        <p:txBody>
          <a:bodyPr wrap="square">
            <a:spAutoFit/>
          </a:bodyPr>
          <a:lstStyle/>
          <a:p>
            <a:pPr marL="285750" indent="-285750" algn="just">
              <a:buFont typeface="Arial" panose="020B0604020202020204" pitchFamily="34" charset="0"/>
              <a:buChar char="•"/>
            </a:pPr>
            <a:r>
              <a:rPr lang="en-IN" dirty="0"/>
              <a:t>Features which are import for the building model </a:t>
            </a:r>
          </a:p>
          <a:p>
            <a:pPr marL="285750" indent="-285750" algn="just">
              <a:buFont typeface="Arial" panose="020B0604020202020204" pitchFamily="34" charset="0"/>
              <a:buChar char="•"/>
            </a:pPr>
            <a:r>
              <a:rPr lang="en-IN" dirty="0"/>
              <a:t>Independent features which is statistically significant with dependent features</a:t>
            </a:r>
          </a:p>
          <a:p>
            <a:pPr marL="285750" indent="-285750" algn="just">
              <a:buFont typeface="Arial" panose="020B0604020202020204" pitchFamily="34" charset="0"/>
              <a:buChar char="•"/>
            </a:pPr>
            <a:r>
              <a:rPr lang="en-IN" dirty="0"/>
              <a:t>These features are important for model predictions </a:t>
            </a:r>
          </a:p>
          <a:p>
            <a:pPr marL="285750" indent="-285750" algn="just">
              <a:buFont typeface="Arial" panose="020B0604020202020204" pitchFamily="34" charset="0"/>
              <a:buChar char="•"/>
            </a:pPr>
            <a:r>
              <a:rPr lang="en-IN" b="1" dirty="0"/>
              <a:t>Dependent features: Total sales </a:t>
            </a:r>
          </a:p>
        </p:txBody>
      </p:sp>
    </p:spTree>
    <p:extLst>
      <p:ext uri="{BB962C8B-B14F-4D97-AF65-F5344CB8AC3E}">
        <p14:creationId xmlns:p14="http://schemas.microsoft.com/office/powerpoint/2010/main" val="3926980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73">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2" name="Rectangle 75">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3857"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E8E0E4-4D20-41D2-80C6-BE3B67F9B498}"/>
              </a:ext>
            </a:extLst>
          </p:cNvPr>
          <p:cNvSpPr>
            <a:spLocks noGrp="1"/>
          </p:cNvSpPr>
          <p:nvPr>
            <p:ph type="title"/>
          </p:nvPr>
        </p:nvSpPr>
        <p:spPr>
          <a:xfrm>
            <a:off x="5359510" y="978619"/>
            <a:ext cx="5991244" cy="1106424"/>
          </a:xfrm>
        </p:spPr>
        <p:txBody>
          <a:bodyPr>
            <a:normAutofit/>
          </a:bodyPr>
          <a:lstStyle/>
          <a:p>
            <a:r>
              <a:rPr lang="en-IN" sz="3200"/>
              <a:t>Model Building &amp; Result</a:t>
            </a:r>
          </a:p>
        </p:txBody>
      </p:sp>
      <p:pic>
        <p:nvPicPr>
          <p:cNvPr id="1029" name="Picture 5" descr="Linear Regression Essentials in R - Articles - STHDA">
            <a:extLst>
              <a:ext uri="{FF2B5EF4-FFF2-40B4-BE49-F238E27FC236}">
                <a16:creationId xmlns:a16="http://schemas.microsoft.com/office/drawing/2014/main" id="{9084201A-638D-4891-8C90-5CE7ECE6A35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9668" y="1794536"/>
            <a:ext cx="4268508" cy="3265144"/>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77">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9848"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4" name="Rectangle 79">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859"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E65EE18-184B-466D-A058-9C82A86F7DD5}"/>
              </a:ext>
            </a:extLst>
          </p:cNvPr>
          <p:cNvSpPr>
            <a:spLocks noGrp="1"/>
          </p:cNvSpPr>
          <p:nvPr>
            <p:ph idx="1"/>
          </p:nvPr>
        </p:nvSpPr>
        <p:spPr>
          <a:xfrm>
            <a:off x="5007864" y="2252869"/>
            <a:ext cx="6342889" cy="3885607"/>
          </a:xfrm>
        </p:spPr>
        <p:txBody>
          <a:bodyPr>
            <a:normAutofit/>
          </a:bodyPr>
          <a:lstStyle/>
          <a:p>
            <a:pPr>
              <a:lnSpc>
                <a:spcPct val="100000"/>
              </a:lnSpc>
            </a:pPr>
            <a:r>
              <a:rPr lang="en-IN" sz="1200" dirty="0">
                <a:latin typeface="Times New Roman" panose="02020603050405020304" pitchFamily="18" charset="0"/>
                <a:cs typeface="Times New Roman" panose="02020603050405020304" pitchFamily="18" charset="0"/>
              </a:rPr>
              <a:t>Since the Target variables is continuous so, we have used Linear Regression model to predict the sales.</a:t>
            </a:r>
          </a:p>
          <a:p>
            <a:pPr fontAlgn="base">
              <a:lnSpc>
                <a:spcPct val="100000"/>
              </a:lnSpc>
            </a:pPr>
            <a:r>
              <a:rPr lang="en-US" sz="1200" dirty="0">
                <a:latin typeface="Times New Roman" panose="02020603050405020304" pitchFamily="18" charset="0"/>
                <a:cs typeface="Times New Roman" panose="02020603050405020304" pitchFamily="18" charset="0"/>
              </a:rPr>
              <a:t>When we have more than one input, we can use Ordinary Least Squares to estimate the values of the coefficients.</a:t>
            </a:r>
          </a:p>
          <a:p>
            <a:pPr fontAlgn="base">
              <a:lnSpc>
                <a:spcPct val="100000"/>
              </a:lnSpc>
            </a:pPr>
            <a:r>
              <a:rPr lang="en-US" sz="1200" dirty="0">
                <a:latin typeface="Times New Roman" panose="02020603050405020304" pitchFamily="18" charset="0"/>
                <a:cs typeface="Times New Roman" panose="02020603050405020304" pitchFamily="18" charset="0"/>
              </a:rPr>
              <a:t>The </a:t>
            </a:r>
            <a:r>
              <a:rPr lang="en-US" sz="1200" dirty="0">
                <a:latin typeface="Times New Roman" panose="02020603050405020304" pitchFamily="18" charset="0"/>
                <a:cs typeface="Times New Roman" panose="02020603050405020304" pitchFamily="18" charset="0"/>
                <a:hlinkClick r:id="rId3"/>
              </a:rPr>
              <a:t>Ordinary Least Squares</a:t>
            </a:r>
            <a:r>
              <a:rPr lang="en-US" sz="1200" dirty="0">
                <a:latin typeface="Times New Roman" panose="02020603050405020304" pitchFamily="18" charset="0"/>
                <a:cs typeface="Times New Roman" panose="02020603050405020304" pitchFamily="18" charset="0"/>
              </a:rPr>
              <a:t> procedure seeks to minimize the sum of the squared residuals. This means that given a regression line through the data we calculate the distance from each data point to the regression line, square it, and sum all the squared errors together. This is the quantity that ordinary least squares seeks to minimize</a:t>
            </a:r>
            <a:r>
              <a:rPr lang="en-US" sz="1200" b="0" dirty="0">
                <a:effectLst/>
                <a:latin typeface="Times New Roman" panose="02020603050405020304" pitchFamily="18" charset="0"/>
                <a:cs typeface="Times New Roman" panose="02020603050405020304" pitchFamily="18" charset="0"/>
              </a:rPr>
              <a:t>.</a:t>
            </a:r>
          </a:p>
          <a:p>
            <a:pPr fontAlgn="base">
              <a:lnSpc>
                <a:spcPct val="100000"/>
              </a:lnSpc>
            </a:pPr>
            <a:r>
              <a:rPr lang="en-US" sz="1200" dirty="0">
                <a:latin typeface="Times New Roman" panose="02020603050405020304" pitchFamily="18" charset="0"/>
                <a:cs typeface="Times New Roman" panose="02020603050405020304" pitchFamily="18" charset="0"/>
              </a:rPr>
              <a:t>By implementing the Linear Regression model, we have achieved the accuracy around 72%</a:t>
            </a:r>
          </a:p>
          <a:p>
            <a:pPr>
              <a:lnSpc>
                <a:spcPct val="100000"/>
              </a:lnSpc>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Mean Absolute Error: 224891.59628264653 </a:t>
            </a:r>
          </a:p>
          <a:p>
            <a:pPr>
              <a:lnSpc>
                <a:spcPct val="100000"/>
              </a:lnSpc>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Mean Squared Error: 90470646254.37038 </a:t>
            </a:r>
          </a:p>
          <a:p>
            <a:pPr>
              <a:lnSpc>
                <a:spcPct val="100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Root Mean Squared Error: 300783.3875970719 </a:t>
            </a:r>
          </a:p>
          <a:p>
            <a:pPr>
              <a:lnSpc>
                <a:spcPct val="100000"/>
              </a:lnSpc>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Mean Absolute percentage Error: 0.26108598877867656 </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8359984"/>
      </p:ext>
    </p:extLst>
  </p:cSld>
  <p:clrMapOvr>
    <a:masterClrMapping/>
  </p:clrMapOvr>
</p:sld>
</file>

<file path=ppt/theme/theme1.xml><?xml version="1.0" encoding="utf-8"?>
<a:theme xmlns:a="http://schemas.openxmlformats.org/drawingml/2006/main" name="AccentBoxVTI">
  <a:themeElements>
    <a:clrScheme name="AnalogousFromRegularSeedLeftStep">
      <a:dk1>
        <a:srgbClr val="000000"/>
      </a:dk1>
      <a:lt1>
        <a:srgbClr val="FFFFFF"/>
      </a:lt1>
      <a:dk2>
        <a:srgbClr val="2F1D1A"/>
      </a:dk2>
      <a:lt2>
        <a:srgbClr val="F0F0F3"/>
      </a:lt2>
      <a:accent1>
        <a:srgbClr val="ACA33D"/>
      </a:accent1>
      <a:accent2>
        <a:srgbClr val="B77735"/>
      </a:accent2>
      <a:accent3>
        <a:srgbClr val="C95347"/>
      </a:accent3>
      <a:accent4>
        <a:srgbClr val="B73560"/>
      </a:accent4>
      <a:accent5>
        <a:srgbClr val="C947A7"/>
      </a:accent5>
      <a:accent6>
        <a:srgbClr val="A235B7"/>
      </a:accent6>
      <a:hlink>
        <a:srgbClr val="5A63C8"/>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85</TotalTime>
  <Words>607</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Helvetica Neue</vt:lpstr>
      <vt:lpstr>Neue Haas Grotesk Text Pro</vt:lpstr>
      <vt:lpstr>Times New Roman</vt:lpstr>
      <vt:lpstr>AccentBoxVTI</vt:lpstr>
      <vt:lpstr>Target store sales prediction</vt:lpstr>
      <vt:lpstr>Problem Statement</vt:lpstr>
      <vt:lpstr>Approach:</vt:lpstr>
      <vt:lpstr>Univariate Analysis</vt:lpstr>
      <vt:lpstr>Bivariate Analysis</vt:lpstr>
      <vt:lpstr>Hypothesis testing</vt:lpstr>
      <vt:lpstr>Features selection</vt:lpstr>
      <vt:lpstr>Significant variables </vt:lpstr>
      <vt:lpstr>Model Building &amp; Result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Target store sales prediction</dc:title>
  <dc:creator>Rohit Kumar</dc:creator>
  <cp:lastModifiedBy>Rohit Kumar</cp:lastModifiedBy>
  <cp:revision>4</cp:revision>
  <dcterms:created xsi:type="dcterms:W3CDTF">2021-10-28T17:43:23Z</dcterms:created>
  <dcterms:modified xsi:type="dcterms:W3CDTF">2021-10-29T06:32:38Z</dcterms:modified>
</cp:coreProperties>
</file>