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4A0F-44AC-4F34-BF17-6C9757A03661}" type="datetimeFigureOut">
              <a:rPr lang="en-US" smtClean="0"/>
              <a:t>7/3/2016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A400B-F5FA-4B3B-A1A8-7DD81074E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57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4A0F-44AC-4F34-BF17-6C9757A03661}" type="datetimeFigureOut">
              <a:rPr lang="en-US" smtClean="0"/>
              <a:t>7/3/2016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A400B-F5FA-4B3B-A1A8-7DD81074E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2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4A0F-44AC-4F34-BF17-6C9757A03661}" type="datetimeFigureOut">
              <a:rPr lang="en-US" smtClean="0"/>
              <a:t>7/3/2016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A400B-F5FA-4B3B-A1A8-7DD81074E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45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4A0F-44AC-4F34-BF17-6C9757A03661}" type="datetimeFigureOut">
              <a:rPr lang="en-US" smtClean="0"/>
              <a:t>7/3/2016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A400B-F5FA-4B3B-A1A8-7DD81074E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53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4A0F-44AC-4F34-BF17-6C9757A03661}" type="datetimeFigureOut">
              <a:rPr lang="en-US" smtClean="0"/>
              <a:t>7/3/2016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A400B-F5FA-4B3B-A1A8-7DD81074E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55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4A0F-44AC-4F34-BF17-6C9757A03661}" type="datetimeFigureOut">
              <a:rPr lang="en-US" smtClean="0"/>
              <a:t>7/3/2016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A400B-F5FA-4B3B-A1A8-7DD81074E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3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4A0F-44AC-4F34-BF17-6C9757A03661}" type="datetimeFigureOut">
              <a:rPr lang="en-US" smtClean="0"/>
              <a:t>7/3/2016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A400B-F5FA-4B3B-A1A8-7DD81074E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83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4A0F-44AC-4F34-BF17-6C9757A03661}" type="datetimeFigureOut">
              <a:rPr lang="en-US" smtClean="0"/>
              <a:t>7/3/2016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A400B-F5FA-4B3B-A1A8-7DD81074E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66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4A0F-44AC-4F34-BF17-6C9757A03661}" type="datetimeFigureOut">
              <a:rPr lang="en-US" smtClean="0"/>
              <a:t>7/3/2016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A400B-F5FA-4B3B-A1A8-7DD81074E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17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4A0F-44AC-4F34-BF17-6C9757A03661}" type="datetimeFigureOut">
              <a:rPr lang="en-US" smtClean="0"/>
              <a:t>7/3/2016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A400B-F5FA-4B3B-A1A8-7DD81074E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17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4A0F-44AC-4F34-BF17-6C9757A03661}" type="datetimeFigureOut">
              <a:rPr lang="en-US" smtClean="0"/>
              <a:t>7/3/2016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A400B-F5FA-4B3B-A1A8-7DD81074E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3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04A0F-44AC-4F34-BF17-6C9757A03661}" type="datetimeFigureOut">
              <a:rPr lang="en-US" smtClean="0"/>
              <a:t>7/3/2016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A400B-F5FA-4B3B-A1A8-7DD81074E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7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GILD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Project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Linear Regression Model Building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</a:rPr>
              <a:t>-Rahul Deshpande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516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123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Simple Linear Univariate Regression Model-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Sales and Attractiveness-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We need to convert Attractiveness into a factor.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If </a:t>
            </a:r>
            <a:r>
              <a:rPr lang="en-US" dirty="0">
                <a:solidFill>
                  <a:schemeClr val="bg1"/>
                </a:solidFill>
              </a:rPr>
              <a:t>we use plot function , we get an insight that sales and advertise are positively correlated.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We created a model for Sales as a dependent variable and advertise as predictive variables.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We used the function </a:t>
            </a:r>
            <a:r>
              <a:rPr lang="en-US" dirty="0" smtClean="0">
                <a:solidFill>
                  <a:schemeClr val="bg1"/>
                </a:solidFill>
              </a:rPr>
              <a:t>lm(</a:t>
            </a:r>
            <a:r>
              <a:rPr lang="en-US" dirty="0" err="1" smtClean="0">
                <a:solidFill>
                  <a:schemeClr val="bg1"/>
                </a:solidFill>
              </a:rPr>
              <a:t>Sales~as.factor</a:t>
            </a:r>
            <a:r>
              <a:rPr lang="en-US" dirty="0" smtClean="0">
                <a:solidFill>
                  <a:schemeClr val="bg1"/>
                </a:solidFill>
              </a:rPr>
              <a:t>(attractiveness)) </a:t>
            </a:r>
            <a:r>
              <a:rPr lang="en-US" dirty="0">
                <a:solidFill>
                  <a:schemeClr val="bg1"/>
                </a:solidFill>
              </a:rPr>
              <a:t>to get the model into </a:t>
            </a:r>
            <a:r>
              <a:rPr lang="en-US" dirty="0" err="1" smtClean="0">
                <a:solidFill>
                  <a:schemeClr val="bg1"/>
                </a:solidFill>
              </a:rPr>
              <a:t>fit_sp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dataframe.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We used the </a:t>
            </a:r>
            <a:r>
              <a:rPr lang="en-US" dirty="0" smtClean="0">
                <a:solidFill>
                  <a:schemeClr val="bg1"/>
                </a:solidFill>
              </a:rPr>
              <a:t>summary(</a:t>
            </a:r>
            <a:r>
              <a:rPr lang="en-US" dirty="0" err="1" smtClean="0">
                <a:solidFill>
                  <a:schemeClr val="bg1"/>
                </a:solidFill>
              </a:rPr>
              <a:t>fit_sat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  <a:r>
              <a:rPr lang="en-US" dirty="0">
                <a:solidFill>
                  <a:schemeClr val="bg1"/>
                </a:solidFill>
              </a:rPr>
              <a:t>function to get the insights-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Residual standard </a:t>
            </a:r>
            <a:r>
              <a:rPr lang="en-US" dirty="0" smtClean="0">
                <a:solidFill>
                  <a:schemeClr val="bg1"/>
                </a:solidFill>
              </a:rPr>
              <a:t>error is 75.3 which </a:t>
            </a:r>
            <a:r>
              <a:rPr lang="en-US" dirty="0">
                <a:solidFill>
                  <a:schemeClr val="bg1"/>
                </a:solidFill>
              </a:rPr>
              <a:t>is not a good indication. Hence, the discrepancy between actual and predicted value would be more.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The multiple R-squared values is </a:t>
            </a:r>
            <a:r>
              <a:rPr lang="en-US" dirty="0" smtClean="0">
                <a:solidFill>
                  <a:schemeClr val="bg1"/>
                </a:solidFill>
              </a:rPr>
              <a:t>0.16, </a:t>
            </a:r>
            <a:r>
              <a:rPr lang="en-US" dirty="0">
                <a:solidFill>
                  <a:schemeClr val="bg1"/>
                </a:solidFill>
              </a:rPr>
              <a:t>i.e. only </a:t>
            </a:r>
            <a:r>
              <a:rPr lang="en-US" dirty="0" smtClean="0">
                <a:solidFill>
                  <a:schemeClr val="bg1"/>
                </a:solidFill>
              </a:rPr>
              <a:t>16% </a:t>
            </a:r>
            <a:r>
              <a:rPr lang="en-US" dirty="0">
                <a:solidFill>
                  <a:schemeClr val="bg1"/>
                </a:solidFill>
              </a:rPr>
              <a:t>of the variance in the dependent variable can be explained by the model which is not good. Hence we can conclude that this is not the best model.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Advertise has a significant impact on sales. 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P value is very less, hence null hypothesis is rejected and we can conclude that the Sales and Advertise are related to each other.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1432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Linear regression modelling-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954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1235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>
                <a:solidFill>
                  <a:schemeClr val="bg1"/>
                </a:solidFill>
              </a:rPr>
              <a:t>Linear Multivariate Regression Model-</a:t>
            </a:r>
            <a:endParaRPr lang="en-US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Sales as a target variable and rest all as predictor variables-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If </a:t>
            </a:r>
            <a:r>
              <a:rPr lang="en-US" dirty="0" smtClean="0">
                <a:solidFill>
                  <a:schemeClr val="bg1"/>
                </a:solidFill>
              </a:rPr>
              <a:t>we use the attractiveness as an integer, we get following results-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Residual standard </a:t>
            </a:r>
            <a:r>
              <a:rPr lang="en-US" dirty="0">
                <a:solidFill>
                  <a:schemeClr val="bg1"/>
                </a:solidFill>
              </a:rPr>
              <a:t>error </a:t>
            </a:r>
            <a:r>
              <a:rPr lang="en-US" dirty="0" smtClean="0">
                <a:solidFill>
                  <a:schemeClr val="bg1"/>
                </a:solidFill>
              </a:rPr>
              <a:t> is 47.1 which is fairly least in all models.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We can get the linear regression equation as-</a:t>
            </a:r>
          </a:p>
          <a:p>
            <a:pPr marL="1371600" lvl="3" indent="0">
              <a:buNone/>
            </a:pPr>
            <a:r>
              <a:rPr lang="en-US" i="1" dirty="0" smtClean="0">
                <a:solidFill>
                  <a:schemeClr val="bg1"/>
                </a:solidFill>
              </a:rPr>
              <a:t>Y=-28.14+0.84*Advertise+3.38*Plays+11.33Attractiveness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Multiple R squared value is 0.66 i.e. 66% of variance in the Sales can be explained by the model which is a good sign.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Advertise, plays and attractiveness is significant but attractiveness is a factor with invalid intercept value.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P value is very less than 0.05 , hence we reject the null hypothesis and conclude that the Sales and all other variables are have a positive relationship between them.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But we can’t say that this is correct model as Advertise is a factor variable and we need to convert it to factor for correct calculations.</a:t>
            </a:r>
          </a:p>
          <a:p>
            <a:pPr lvl="4"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</a:endParaRPr>
          </a:p>
          <a:p>
            <a:pPr lvl="3"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</a:endParaRPr>
          </a:p>
          <a:p>
            <a:pPr lvl="3"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</a:endParaRPr>
          </a:p>
          <a:p>
            <a:pPr lvl="3"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1432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Linear regression modelling-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167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123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Linear Multivariate Regression Model-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Sales as a target variable and rest all as predictor variables-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If we use the attractiveness as a factor variable , we get following results-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We get 11 variables out of which 9 are for attractiveness.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As we </a:t>
            </a:r>
            <a:r>
              <a:rPr lang="en-US" dirty="0">
                <a:solidFill>
                  <a:schemeClr val="bg1"/>
                </a:solidFill>
              </a:rPr>
              <a:t>have 9 variables created for attractiveness factor . We need to create dummy variables for attractiveness factor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Residual standard </a:t>
            </a:r>
            <a:r>
              <a:rPr lang="en-US" dirty="0">
                <a:solidFill>
                  <a:schemeClr val="bg1"/>
                </a:solidFill>
              </a:rPr>
              <a:t>error </a:t>
            </a:r>
            <a:r>
              <a:rPr lang="en-US" dirty="0" smtClean="0">
                <a:solidFill>
                  <a:schemeClr val="bg1"/>
                </a:solidFill>
              </a:rPr>
              <a:t> is 46.3 which is best of all models.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Multiple R squared value is 0.68 i.e. 68% of variance in the Sales can be explained by the model which is a good sign.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P value is very less than 0.05 , hence we reject the null hypothesis and conclude that the Sales and all other variables are have a positive relationship between them.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Creating dummy variables for attractiveness-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Make sure that attractiveness is a factor variable, if not then convert it into factor.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Now, create another dataframe for dummy variables of Attractiveness and save it as </a:t>
            </a:r>
            <a:r>
              <a:rPr lang="en-US" i="1" dirty="0" err="1" smtClean="0">
                <a:solidFill>
                  <a:schemeClr val="bg1"/>
                </a:solidFill>
              </a:rPr>
              <a:t>Sales_dummy</a:t>
            </a:r>
            <a:r>
              <a:rPr lang="en-US" i="1" dirty="0" smtClean="0">
                <a:solidFill>
                  <a:schemeClr val="bg1"/>
                </a:solidFill>
              </a:rPr>
              <a:t>.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We will use ‘dummy’ function from dummy library. </a:t>
            </a:r>
          </a:p>
          <a:p>
            <a:pPr marL="1828800" lvl="4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Sales_dummy</a:t>
            </a:r>
            <a:r>
              <a:rPr lang="en-US" dirty="0" smtClean="0">
                <a:solidFill>
                  <a:schemeClr val="bg1"/>
                </a:solidFill>
              </a:rPr>
              <a:t>&lt;-dummy(</a:t>
            </a:r>
            <a:r>
              <a:rPr lang="en-US" dirty="0" err="1" smtClean="0">
                <a:solidFill>
                  <a:schemeClr val="bg1"/>
                </a:solidFill>
              </a:rPr>
              <a:t>SalesData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lvl="4"/>
            <a:r>
              <a:rPr lang="en-US" dirty="0" smtClean="0">
                <a:solidFill>
                  <a:schemeClr val="bg1"/>
                </a:solidFill>
              </a:rPr>
              <a:t>Now we will exclude attractiveness variable from </a:t>
            </a:r>
            <a:r>
              <a:rPr lang="en-US" dirty="0" err="1" smtClean="0">
                <a:solidFill>
                  <a:schemeClr val="bg1"/>
                </a:solidFill>
              </a:rPr>
              <a:t>SalesData</a:t>
            </a:r>
            <a:r>
              <a:rPr lang="en-US" dirty="0" smtClean="0">
                <a:solidFill>
                  <a:schemeClr val="bg1"/>
                </a:solidFill>
              </a:rPr>
              <a:t> and attach the </a:t>
            </a:r>
            <a:r>
              <a:rPr lang="en-US" dirty="0" err="1" smtClean="0">
                <a:solidFill>
                  <a:schemeClr val="bg1"/>
                </a:solidFill>
              </a:rPr>
              <a:t>Sales_dummy</a:t>
            </a:r>
            <a:r>
              <a:rPr lang="en-US" dirty="0" smtClean="0">
                <a:solidFill>
                  <a:schemeClr val="bg1"/>
                </a:solidFill>
              </a:rPr>
              <a:t> dataframe to </a:t>
            </a:r>
            <a:r>
              <a:rPr lang="en-US" dirty="0" err="1" smtClean="0">
                <a:solidFill>
                  <a:schemeClr val="bg1"/>
                </a:solidFill>
              </a:rPr>
              <a:t>SalesData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wihout</a:t>
            </a:r>
            <a:r>
              <a:rPr lang="en-US" dirty="0" smtClean="0">
                <a:solidFill>
                  <a:schemeClr val="bg1"/>
                </a:solidFill>
              </a:rPr>
              <a:t> Attractiveness and store the result in another dataframe </a:t>
            </a:r>
            <a:r>
              <a:rPr lang="en-US" dirty="0" err="1" smtClean="0">
                <a:solidFill>
                  <a:schemeClr val="bg1"/>
                </a:solidFill>
              </a:rPr>
              <a:t>calles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New_SalesData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lvl="4"/>
            <a:r>
              <a:rPr lang="en-US" dirty="0" smtClean="0">
                <a:solidFill>
                  <a:schemeClr val="bg1"/>
                </a:solidFill>
              </a:rPr>
              <a:t>Now build a linear model on </a:t>
            </a:r>
            <a:r>
              <a:rPr lang="en-US" dirty="0" err="1" smtClean="0">
                <a:solidFill>
                  <a:schemeClr val="bg1"/>
                </a:solidFill>
              </a:rPr>
              <a:t>New_SalesData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lvl="3"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</a:endParaRPr>
          </a:p>
          <a:p>
            <a:pPr lvl="3"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</a:endParaRPr>
          </a:p>
          <a:p>
            <a:pPr lvl="3"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</a:endParaRPr>
          </a:p>
          <a:p>
            <a:pPr lvl="3"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1432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Linear regression modelling-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21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123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>
                <a:solidFill>
                  <a:schemeClr val="bg1"/>
                </a:solidFill>
              </a:rPr>
              <a:t>L</a:t>
            </a:r>
            <a:r>
              <a:rPr lang="en-US" smtClean="0">
                <a:solidFill>
                  <a:schemeClr val="bg1"/>
                </a:solidFill>
              </a:rPr>
              <a:t>inear Multivariate </a:t>
            </a:r>
            <a:r>
              <a:rPr lang="en-US" dirty="0" smtClean="0">
                <a:solidFill>
                  <a:schemeClr val="bg1"/>
                </a:solidFill>
              </a:rPr>
              <a:t>Regression Model-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Sales as a target variable and rest all as predictor variables-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Attractiveness is replaced by the dummy variables-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Residual follows the perfectly normal distribution with median value = 0.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Residual standard error is 46.3 that is the best of all models.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Coefficient of determination is 0.68 i.e. 68% of variance in target variable can be explained by the model.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All intercept values are valid and all variables are significant.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The p-value is very less than 0.05, hence we reject our null hypothesis and conclude that Sales and all other variables have a positive relation between them. 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As the attractiveness increases, the significance also increases.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This is the best fit model for given dataset.</a:t>
            </a:r>
          </a:p>
          <a:p>
            <a:pPr lvl="3"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</a:endParaRPr>
          </a:p>
          <a:p>
            <a:pPr lvl="3"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</a:endParaRPr>
          </a:p>
          <a:p>
            <a:pPr lvl="3"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</a:endParaRPr>
          </a:p>
          <a:p>
            <a:pPr lvl="3"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1432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Linear regression modelling-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99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Project statement-	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Create a Linear </a:t>
            </a:r>
            <a:r>
              <a:rPr lang="en-US" dirty="0" smtClean="0">
                <a:solidFill>
                  <a:schemeClr val="bg1"/>
                </a:solidFill>
              </a:rPr>
              <a:t>Regression Model </a:t>
            </a:r>
            <a:r>
              <a:rPr lang="en-US" dirty="0">
                <a:solidFill>
                  <a:schemeClr val="bg1"/>
                </a:solidFill>
              </a:rPr>
              <a:t>for DVD sales data </a:t>
            </a:r>
            <a:r>
              <a:rPr lang="en-US" dirty="0" smtClean="0">
                <a:solidFill>
                  <a:schemeClr val="bg1"/>
                </a:solidFill>
              </a:rPr>
              <a:t>set –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Advertising</a:t>
            </a:r>
            <a:r>
              <a:rPr lang="en-US" dirty="0">
                <a:solidFill>
                  <a:schemeClr val="bg1"/>
                </a:solidFill>
              </a:rPr>
              <a:t>: The budget spent on advertising. 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Sales</a:t>
            </a:r>
            <a:r>
              <a:rPr lang="en-US" dirty="0">
                <a:solidFill>
                  <a:schemeClr val="bg1"/>
                </a:solidFill>
              </a:rPr>
              <a:t>: Number of copies </a:t>
            </a:r>
            <a:r>
              <a:rPr lang="en-US" dirty="0" smtClean="0">
                <a:solidFill>
                  <a:schemeClr val="bg1"/>
                </a:solidFill>
              </a:rPr>
              <a:t>sold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Plays</a:t>
            </a:r>
            <a:r>
              <a:rPr lang="en-US" dirty="0">
                <a:solidFill>
                  <a:schemeClr val="bg1"/>
                </a:solidFill>
              </a:rPr>
              <a:t>: Number of plays on Radio </a:t>
            </a:r>
            <a:r>
              <a:rPr lang="en-US" dirty="0" err="1">
                <a:solidFill>
                  <a:schemeClr val="bg1"/>
                </a:solidFill>
              </a:rPr>
              <a:t>Mirchi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Attractiveness</a:t>
            </a:r>
            <a:r>
              <a:rPr lang="en-US" dirty="0">
                <a:solidFill>
                  <a:schemeClr val="bg1"/>
                </a:solidFill>
              </a:rPr>
              <a:t>: Attractiveness of the brand (rating scale from 1 to 10; 1 being the worst and 10 being the best)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724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Data Reading and Cleaning-	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701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Read the data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We imported the file into R using following command-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read.csv</a:t>
            </a:r>
            <a:r>
              <a:rPr lang="en-US" dirty="0">
                <a:solidFill>
                  <a:schemeClr val="bg1"/>
                </a:solidFill>
              </a:rPr>
              <a:t>("</a:t>
            </a:r>
            <a:r>
              <a:rPr lang="en-US" dirty="0" err="1">
                <a:solidFill>
                  <a:schemeClr val="bg1"/>
                </a:solidFill>
              </a:rPr>
              <a:t>Sales_dataset.csv",header</a:t>
            </a:r>
            <a:r>
              <a:rPr lang="en-US" dirty="0">
                <a:solidFill>
                  <a:schemeClr val="bg1"/>
                </a:solidFill>
              </a:rPr>
              <a:t> = 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Then we stored the data into a </a:t>
            </a:r>
            <a:r>
              <a:rPr lang="en-US" dirty="0" err="1" smtClean="0">
                <a:solidFill>
                  <a:schemeClr val="bg1"/>
                </a:solidFill>
              </a:rPr>
              <a:t>datafram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calles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SalesData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We attached the dataframe using attach() command so that we can access the data easily and quickly.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We ad a look at the data using head() command; we found that-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There are 4 variables namely, advertise, sales, plays and attractiveness.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We used </a:t>
            </a:r>
            <a:r>
              <a:rPr lang="en-US" dirty="0" err="1" smtClean="0">
                <a:solidFill>
                  <a:schemeClr val="bg1"/>
                </a:solidFill>
              </a:rPr>
              <a:t>str</a:t>
            </a:r>
            <a:r>
              <a:rPr lang="en-US" dirty="0" smtClean="0">
                <a:solidFill>
                  <a:schemeClr val="bg1"/>
                </a:solidFill>
              </a:rPr>
              <a:t>() command to get metadata of this file –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There are 200 records with 4 variables.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Attractiveness </a:t>
            </a:r>
            <a:r>
              <a:rPr lang="en-US" dirty="0">
                <a:solidFill>
                  <a:schemeClr val="bg1"/>
                </a:solidFill>
              </a:rPr>
              <a:t>is a continuous numeric variable, while sales, plays and advertise budget are discrete integers.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Attractiveness </a:t>
            </a:r>
            <a:r>
              <a:rPr lang="en-US" dirty="0">
                <a:solidFill>
                  <a:schemeClr val="bg1"/>
                </a:solidFill>
              </a:rPr>
              <a:t>seems like a factor as it has reparative digits ranging from 1 to </a:t>
            </a:r>
            <a:r>
              <a:rPr lang="en-US" dirty="0" smtClean="0">
                <a:solidFill>
                  <a:schemeClr val="bg1"/>
                </a:solidFill>
              </a:rPr>
              <a:t>10.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Now we used summary() command to get descriptive analytics insights.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Overall data looks clean without any invalid values.</a:t>
            </a:r>
          </a:p>
          <a:p>
            <a:pPr marL="914400" lvl="2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lvl="2">
              <a:buFont typeface="Wingdings" panose="05000000000000000000" pitchFamily="2" charset="2"/>
              <a:buChar char="ü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592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432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Descriptive analysis-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699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We used summary() command to get insights-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Advertisement-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bg1"/>
                </a:solidFill>
              </a:rPr>
              <a:t>minimum advertisement budget is 9 while 2272 is the most.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bg1"/>
                </a:solidFill>
              </a:rPr>
              <a:t>average budget is 608 per advertise. A density plot shows that 2272 is an outlier which is the highest budget.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It </a:t>
            </a:r>
            <a:r>
              <a:rPr lang="en-US" dirty="0">
                <a:solidFill>
                  <a:schemeClr val="bg1"/>
                </a:solidFill>
              </a:rPr>
              <a:t>is not a normal distribution; it shows a positive skewness with tail at right side.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It </a:t>
            </a:r>
            <a:r>
              <a:rPr lang="en-US" dirty="0">
                <a:solidFill>
                  <a:schemeClr val="bg1"/>
                </a:solidFill>
              </a:rPr>
              <a:t>shows a positive Kurtosis, the probability of extreme values is lower than the normal distribution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Sales-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Sales </a:t>
            </a:r>
            <a:r>
              <a:rPr lang="en-US" dirty="0">
                <a:solidFill>
                  <a:schemeClr val="bg1"/>
                </a:solidFill>
              </a:rPr>
              <a:t>are ranging from 10 to 360 with average sales of 193.2.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en-US" dirty="0">
                <a:solidFill>
                  <a:schemeClr val="bg1"/>
                </a:solidFill>
              </a:rPr>
              <a:t>density plot shows that Sales have bi-nodal approximately normal distribution.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We </a:t>
            </a:r>
            <a:r>
              <a:rPr lang="en-US" dirty="0">
                <a:solidFill>
                  <a:schemeClr val="bg1"/>
                </a:solidFill>
              </a:rPr>
              <a:t>can say that sales are approximately negatively skewed.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It </a:t>
            </a:r>
            <a:r>
              <a:rPr lang="en-US" dirty="0">
                <a:solidFill>
                  <a:schemeClr val="bg1"/>
                </a:solidFill>
              </a:rPr>
              <a:t>shows a negative kurtosis, the probability of normal distribution is higher than the extreme values.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649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Plays-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There </a:t>
            </a:r>
            <a:r>
              <a:rPr lang="en-US" dirty="0">
                <a:solidFill>
                  <a:schemeClr val="bg1"/>
                </a:solidFill>
              </a:rPr>
              <a:t>are some advertisements with 0 plays with maximum plays as 63.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Mean </a:t>
            </a:r>
            <a:r>
              <a:rPr lang="en-US" dirty="0">
                <a:solidFill>
                  <a:schemeClr val="bg1"/>
                </a:solidFill>
              </a:rPr>
              <a:t>is approximately equal to median, hence it is a normal distribution.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en-US" dirty="0">
                <a:solidFill>
                  <a:schemeClr val="bg1"/>
                </a:solidFill>
              </a:rPr>
              <a:t>density plot shows that Plays have imperfect normal distribution with flattened peak and thicker tails.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Plays </a:t>
            </a:r>
            <a:r>
              <a:rPr lang="en-US" dirty="0">
                <a:solidFill>
                  <a:schemeClr val="bg1"/>
                </a:solidFill>
              </a:rPr>
              <a:t>show negative Kurtosis.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 Attractiveness-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Attractiveness </a:t>
            </a:r>
            <a:r>
              <a:rPr lang="en-US" dirty="0">
                <a:solidFill>
                  <a:schemeClr val="bg1"/>
                </a:solidFill>
              </a:rPr>
              <a:t>is a factor with values ranging from 0 to 10.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On </a:t>
            </a:r>
            <a:r>
              <a:rPr lang="en-US" dirty="0">
                <a:solidFill>
                  <a:schemeClr val="bg1"/>
                </a:solidFill>
              </a:rPr>
              <a:t>an average, every play is rated with 6.77 rating. Best rated Play has 10 rating.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Density </a:t>
            </a:r>
            <a:r>
              <a:rPr lang="en-US" dirty="0">
                <a:solidFill>
                  <a:schemeClr val="bg1"/>
                </a:solidFill>
              </a:rPr>
              <a:t>plot shows that Attractiveness is negatively skewed.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It </a:t>
            </a:r>
            <a:r>
              <a:rPr lang="en-US" dirty="0">
                <a:solidFill>
                  <a:schemeClr val="bg1"/>
                </a:solidFill>
              </a:rPr>
              <a:t>has a positive Kurtosis that means the probability for normal distribution is higher than that for extreme values.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1432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Descriptive analysis (Cont..)-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07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Correlations between variables-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We have excluded Attractiveness for this calculations.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Advertise </a:t>
            </a:r>
            <a:r>
              <a:rPr lang="en-US" dirty="0">
                <a:solidFill>
                  <a:schemeClr val="bg1"/>
                </a:solidFill>
              </a:rPr>
              <a:t>budges and sales are positively correlated, that means if we increase advertise budget, sales will go up.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Advertisement </a:t>
            </a:r>
            <a:r>
              <a:rPr lang="en-US" dirty="0">
                <a:solidFill>
                  <a:schemeClr val="bg1"/>
                </a:solidFill>
              </a:rPr>
              <a:t>budget and Plays are weakly positively correlated. Advertisement budget has very less impact on number of plays.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Plays </a:t>
            </a:r>
            <a:r>
              <a:rPr lang="en-US" dirty="0">
                <a:solidFill>
                  <a:schemeClr val="bg1"/>
                </a:solidFill>
              </a:rPr>
              <a:t>and Sales have a strong correlation. If we increase the plays, there is a high chance that the sales will also go up.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1432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Descriptive analysis (Cont..)-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947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6995"/>
            <a:ext cx="10515600" cy="4351338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We need to find relationships between the variables from this dataset.  We will use linear regression to find the relationships.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Assumptions-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We assume that Sales data would be the dependent variable i.e. Target variable and others would be predictor variables.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All predictor variables are non-random.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Attractiveness is a factor variable that needs to be converted from integer to a factor.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1432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Linear regression modelling-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83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640" y="964990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Simple Linear Univariate Regression Model-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Sales and Advertise-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If we use plot function , we get an insight that sales and advertise are positively correlated.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We created a model for Sales as a dependent variable and advertise as predictive variables.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We used the function lm(</a:t>
            </a:r>
            <a:r>
              <a:rPr lang="en-US" dirty="0" err="1" smtClean="0">
                <a:solidFill>
                  <a:schemeClr val="bg1"/>
                </a:solidFill>
              </a:rPr>
              <a:t>Sales~Advertise</a:t>
            </a:r>
            <a:r>
              <a:rPr lang="en-US" dirty="0" smtClean="0">
                <a:solidFill>
                  <a:schemeClr val="bg1"/>
                </a:solidFill>
              </a:rPr>
              <a:t>) to get the model into </a:t>
            </a:r>
            <a:r>
              <a:rPr lang="en-US" dirty="0" err="1" smtClean="0">
                <a:solidFill>
                  <a:schemeClr val="bg1"/>
                </a:solidFill>
              </a:rPr>
              <a:t>fit_sa</a:t>
            </a:r>
            <a:r>
              <a:rPr lang="en-US" dirty="0" smtClean="0">
                <a:solidFill>
                  <a:schemeClr val="bg1"/>
                </a:solidFill>
              </a:rPr>
              <a:t> dataframe.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We used the summary(</a:t>
            </a:r>
            <a:r>
              <a:rPr lang="en-US" dirty="0" err="1" smtClean="0">
                <a:solidFill>
                  <a:schemeClr val="bg1"/>
                </a:solidFill>
              </a:rPr>
              <a:t>fit_sa</a:t>
            </a:r>
            <a:r>
              <a:rPr lang="en-US" dirty="0" smtClean="0">
                <a:solidFill>
                  <a:schemeClr val="bg1"/>
                </a:solidFill>
              </a:rPr>
              <a:t>) function to get the insights-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Residual standard error is 47.1 which is not a good indication. Hence, the discrepancy between actual and predicted value would be more.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The multiple R-squared values is 0.33, i.e. only 33% of the variance in the dependent variable can be explained by the model which is not good. Hence we can conclude that this is not the best model.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Advertise has a significant impact on sales. 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P value is very less, hence null hypothesis is rejected and we can conclude that the Sales and Advertise are related to each other.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If we plot a line on the scattered chart , we can clearly see that the model is not good. </a:t>
            </a:r>
          </a:p>
          <a:p>
            <a:pPr lvl="3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1432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Linear regression modelling-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40" y="5010893"/>
            <a:ext cx="9372600" cy="170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22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123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Simple Linear Univariate Regression Model-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Sales and Plays-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If we use plot function , we get an insight that sales and advertise are positively correlated.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We created a model for Sales as a dependent variable and advertise as predictive variables.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We used the function </a:t>
            </a:r>
            <a:r>
              <a:rPr lang="en-US" dirty="0" smtClean="0">
                <a:solidFill>
                  <a:schemeClr val="bg1"/>
                </a:solidFill>
              </a:rPr>
              <a:t>lm(</a:t>
            </a:r>
            <a:r>
              <a:rPr lang="en-US" dirty="0" err="1" smtClean="0">
                <a:solidFill>
                  <a:schemeClr val="bg1"/>
                </a:solidFill>
              </a:rPr>
              <a:t>Sales~Plays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  <a:r>
              <a:rPr lang="en-US" dirty="0">
                <a:solidFill>
                  <a:schemeClr val="bg1"/>
                </a:solidFill>
              </a:rPr>
              <a:t>to get the model into </a:t>
            </a:r>
            <a:r>
              <a:rPr lang="en-US" dirty="0" err="1" smtClean="0">
                <a:solidFill>
                  <a:schemeClr val="bg1"/>
                </a:solidFill>
              </a:rPr>
              <a:t>fit_sp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dataframe.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We used the </a:t>
            </a:r>
            <a:r>
              <a:rPr lang="en-US" dirty="0" smtClean="0">
                <a:solidFill>
                  <a:schemeClr val="bg1"/>
                </a:solidFill>
              </a:rPr>
              <a:t>summary(</a:t>
            </a:r>
            <a:r>
              <a:rPr lang="en-US" dirty="0" err="1" smtClean="0">
                <a:solidFill>
                  <a:schemeClr val="bg1"/>
                </a:solidFill>
              </a:rPr>
              <a:t>fit_sp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  <a:r>
              <a:rPr lang="en-US" dirty="0">
                <a:solidFill>
                  <a:schemeClr val="bg1"/>
                </a:solidFill>
              </a:rPr>
              <a:t>function to get the insights-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Residual standard </a:t>
            </a:r>
            <a:r>
              <a:rPr lang="en-US" dirty="0" smtClean="0">
                <a:solidFill>
                  <a:schemeClr val="bg1"/>
                </a:solidFill>
              </a:rPr>
              <a:t>error is 64.7 which </a:t>
            </a:r>
            <a:r>
              <a:rPr lang="en-US" dirty="0">
                <a:solidFill>
                  <a:schemeClr val="bg1"/>
                </a:solidFill>
              </a:rPr>
              <a:t>is not a good indication. Hence, the discrepancy between actual and predicted value would be more.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The multiple R-squared values is </a:t>
            </a:r>
            <a:r>
              <a:rPr lang="en-US" dirty="0" smtClean="0">
                <a:solidFill>
                  <a:schemeClr val="bg1"/>
                </a:solidFill>
              </a:rPr>
              <a:t>0.35, </a:t>
            </a:r>
            <a:r>
              <a:rPr lang="en-US" dirty="0">
                <a:solidFill>
                  <a:schemeClr val="bg1"/>
                </a:solidFill>
              </a:rPr>
              <a:t>i.e. only </a:t>
            </a:r>
            <a:r>
              <a:rPr lang="en-US" dirty="0" smtClean="0">
                <a:solidFill>
                  <a:schemeClr val="bg1"/>
                </a:solidFill>
              </a:rPr>
              <a:t>35% </a:t>
            </a:r>
            <a:r>
              <a:rPr lang="en-US" dirty="0">
                <a:solidFill>
                  <a:schemeClr val="bg1"/>
                </a:solidFill>
              </a:rPr>
              <a:t>of the variance in the dependent variable can be explained by the model which is not good. Hence we can conclude that this is not the best model.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Advertise has a significant impact on sales. 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P value is very less, hence null hypothesis is rejected and we can conclude that the Sales and Advertise are related to each other.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If we plot a line on the scattered chart , </a:t>
            </a:r>
            <a:r>
              <a:rPr lang="en-US" dirty="0" smtClean="0">
                <a:solidFill>
                  <a:schemeClr val="bg1"/>
                </a:solidFill>
              </a:rPr>
              <a:t>we don’t even see the line on the plot. Hence the model is not good. 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1432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Linear regression modelling-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7680" y="5098335"/>
            <a:ext cx="2836120" cy="175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240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1572</Words>
  <Application>Microsoft Office PowerPoint</Application>
  <PresentationFormat>Widescreen</PresentationFormat>
  <Paragraphs>147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ACADGILD Project </vt:lpstr>
      <vt:lpstr>Project statement- </vt:lpstr>
      <vt:lpstr>Data Reading and Cleaning- </vt:lpstr>
      <vt:lpstr>Descriptive analysis-</vt:lpstr>
      <vt:lpstr>Descriptive analysis (Cont..)-</vt:lpstr>
      <vt:lpstr>Descriptive analysis (Cont..)-</vt:lpstr>
      <vt:lpstr>Linear regression modelling-</vt:lpstr>
      <vt:lpstr>Linear regression modelling-</vt:lpstr>
      <vt:lpstr>Linear regression modelling-</vt:lpstr>
      <vt:lpstr>Linear regression modelling-</vt:lpstr>
      <vt:lpstr>Linear regression modelling-</vt:lpstr>
      <vt:lpstr>Linear regression modelling-</vt:lpstr>
      <vt:lpstr>Linear regression modelling-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AcadGild Project </dc:title>
  <dc:creator>Rahul Deshpande</dc:creator>
  <cp:lastModifiedBy>Rahul Deshpande</cp:lastModifiedBy>
  <cp:revision>87</cp:revision>
  <dcterms:created xsi:type="dcterms:W3CDTF">2016-07-03T07:10:35Z</dcterms:created>
  <dcterms:modified xsi:type="dcterms:W3CDTF">2016-07-03T11:26:13Z</dcterms:modified>
</cp:coreProperties>
</file>