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tistFeatheredViewBW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r="9292"/>
          <a:stretch>
            <a:fillRect/>
          </a:stretch>
        </p:blipFill>
        <p:spPr bwMode="auto">
          <a:xfrm>
            <a:off x="231630" y="949791"/>
            <a:ext cx="8895208" cy="566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018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6096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01117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6096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1283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62" y="8382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1148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045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290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262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97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2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0778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9386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6B230-000A-6C43-86F7-2B7D02CC42A5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B70AC0-75B1-AC45-BB4E-AB3533ED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585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251" y="767262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223103" cy="6858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25" descr="bigBrick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4" b="27476"/>
          <a:stretch/>
        </p:blipFill>
        <p:spPr bwMode="auto">
          <a:xfrm>
            <a:off x="7379000" y="25740"/>
            <a:ext cx="1747838" cy="27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51027" y="-2771"/>
            <a:ext cx="2292392" cy="79630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62560" y="255484"/>
            <a:ext cx="689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BF0A1E"/>
                </a:solidFill>
                <a:latin typeface="Arial"/>
                <a:cs typeface="Arial"/>
              </a:rPr>
              <a:t>Search-based SE</a:t>
            </a:r>
            <a:r>
              <a:rPr lang="en-US" sz="1600" b="1" dirty="0" smtClean="0">
                <a:solidFill>
                  <a:srgbClr val="BF0A1E"/>
                </a:solidFill>
                <a:latin typeface="Arial"/>
                <a:cs typeface="Arial"/>
              </a:rPr>
              <a:t>: </a:t>
            </a:r>
            <a:r>
              <a:rPr lang="en-US" sz="1600" b="1" i="1" dirty="0" smtClean="0">
                <a:solidFill>
                  <a:srgbClr val="BF0A1E"/>
                </a:solidFill>
                <a:latin typeface="Arial"/>
                <a:cs typeface="Arial"/>
              </a:rPr>
              <a:t>without search, you won’t find a thing</a:t>
            </a:r>
            <a:r>
              <a:rPr lang="en-US" b="1" i="1" dirty="0" smtClean="0">
                <a:solidFill>
                  <a:srgbClr val="BF0A1E"/>
                </a:solidFill>
                <a:latin typeface="Arial"/>
                <a:cs typeface="Arial"/>
              </a:rPr>
              <a:t>.</a:t>
            </a:r>
            <a:endParaRPr lang="en-US" b="1" i="1" dirty="0">
              <a:solidFill>
                <a:srgbClr val="BF0A1E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3103" y="756327"/>
            <a:ext cx="8920897" cy="18466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900" i="1" dirty="0" smtClean="0">
                <a:solidFill>
                  <a:schemeClr val="bg1"/>
                </a:solidFill>
                <a:latin typeface="Arial"/>
                <a:cs typeface="Arial"/>
              </a:rPr>
              <a:t>“Engineering is optimization and optimization is search.” 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816794" y="347817"/>
            <a:ext cx="88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CC0000"/>
                </a:solidFill>
                <a:latin typeface="Arial"/>
                <a:cs typeface="Arial"/>
              </a:rPr>
              <a:t>ai4se.net </a:t>
            </a:r>
            <a:endParaRPr lang="en-US" sz="1200" b="1" dirty="0">
              <a:solidFill>
                <a:srgbClr val="CC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Strategies To Improve Software Defect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Rahul Krishna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PhD Scholar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Dept. Computer Science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8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6623"/>
      </p:ext>
    </p:extLst>
  </p:cSld>
  <p:clrMapOvr>
    <a:masterClrMapping/>
  </p:clrMapOvr>
  <p:transition xmlns:p14="http://schemas.microsoft.com/office/powerpoint/2010/main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 Sets</a:t>
            </a:r>
          </a:p>
          <a:p>
            <a:r>
              <a:rPr lang="en-US" dirty="0" smtClean="0"/>
              <a:t>Experimental Setup</a:t>
            </a:r>
          </a:p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97882"/>
      </p:ext>
    </p:extLst>
  </p:cSld>
  <p:clrMapOvr>
    <a:masterClrMapping/>
  </p:clrMapOvr>
  <p:transition xmlns:p14="http://schemas.microsoft.com/office/powerpoint/2010/main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86615"/>
      </p:ext>
    </p:extLst>
  </p:cSld>
  <p:clrMapOvr>
    <a:masterClrMapping/>
  </p:clrMapOvr>
  <p:transition xmlns:p14="http://schemas.microsoft.com/office/powerpoint/2010/main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Defect Prediction?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0184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Boehm and Papaccio</a:t>
            </a:r>
            <a:r>
              <a:rPr lang="en-US" baseline="30000" dirty="0"/>
              <a:t>[1]</a:t>
            </a:r>
            <a:r>
              <a:rPr lang="en-US" dirty="0"/>
              <a:t> comment that </a:t>
            </a:r>
            <a:r>
              <a:rPr lang="en-US" dirty="0" smtClean="0"/>
              <a:t>early </a:t>
            </a:r>
            <a:r>
              <a:rPr lang="en-US" dirty="0"/>
              <a:t>detection helps reduce cost incurred to fix at a later </a:t>
            </a:r>
            <a:r>
              <a:rPr lang="en-US" dirty="0" smtClean="0"/>
              <a:t>stage </a:t>
            </a:r>
            <a:r>
              <a:rPr lang="en-US" i="1" dirty="0" smtClean="0"/>
              <a:t>“by a factor of </a:t>
            </a:r>
            <a:r>
              <a:rPr lang="en-US" i="1" dirty="0" err="1" smtClean="0"/>
              <a:t>upto</a:t>
            </a:r>
            <a:r>
              <a:rPr lang="en-US" i="1" dirty="0" smtClean="0"/>
              <a:t> 200”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IEEE Metrics 2002 concluded that “Finding and fixing bugs after delivery is usually 100 times more expensive that do so at the requirements and </a:t>
            </a:r>
            <a:r>
              <a:rPr lang="en-US" dirty="0" smtClean="0"/>
              <a:t>design </a:t>
            </a:r>
            <a:r>
              <a:rPr lang="en-US" dirty="0" smtClean="0"/>
              <a:t>phase”</a:t>
            </a:r>
            <a:r>
              <a:rPr lang="en-US" baseline="30000" dirty="0" smtClean="0"/>
              <a:t>[2]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Shull et al.</a:t>
            </a:r>
            <a:r>
              <a:rPr lang="en-US" baseline="30000" dirty="0" smtClean="0"/>
              <a:t>[2]</a:t>
            </a:r>
            <a:r>
              <a:rPr lang="en-US" dirty="0" smtClean="0"/>
              <a:t> claim that, </a:t>
            </a:r>
            <a:r>
              <a:rPr lang="en-US" i="1" dirty="0" smtClean="0"/>
              <a:t>“About 40-50% of the user programs enter use with nontrivial defects”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the agile world, code bases are more developed than tested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takeaway– </a:t>
            </a:r>
            <a:r>
              <a:rPr lang="en-US" b="1" dirty="0" smtClean="0"/>
              <a:t>Find Bugs Early!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9034" y="6071865"/>
            <a:ext cx="8779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 B</a:t>
            </a:r>
            <a:r>
              <a:rPr lang="en-US" sz="1050" dirty="0"/>
              <a:t>. W. Boehm and P. N. Papaccio, “Understanding </a:t>
            </a:r>
            <a:r>
              <a:rPr lang="en-US" sz="1050" dirty="0" smtClean="0"/>
              <a:t>and controlling </a:t>
            </a:r>
            <a:r>
              <a:rPr lang="en-US" sz="1050" dirty="0"/>
              <a:t>software costs,” IEEE Trans. </a:t>
            </a:r>
            <a:r>
              <a:rPr lang="en-US" sz="1050" dirty="0" err="1"/>
              <a:t>Softw</a:t>
            </a:r>
            <a:r>
              <a:rPr lang="en-US" sz="1050" dirty="0"/>
              <a:t>. Eng., vol. 14</a:t>
            </a:r>
            <a:r>
              <a:rPr lang="en-US" sz="1050" dirty="0" smtClean="0"/>
              <a:t>, no</a:t>
            </a:r>
            <a:r>
              <a:rPr lang="en-US" sz="1050" dirty="0"/>
              <a:t>. 10</a:t>
            </a:r>
            <a:r>
              <a:rPr lang="en-US" sz="1050" dirty="0" smtClean="0"/>
              <a:t>, pp</a:t>
            </a:r>
            <a:r>
              <a:rPr lang="en-US" sz="1050" dirty="0"/>
              <a:t>. 1462–1477, Oct</a:t>
            </a:r>
            <a:r>
              <a:rPr lang="en-US" sz="1050" dirty="0" smtClean="0"/>
              <a:t>.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1988. </a:t>
            </a:r>
          </a:p>
          <a:p>
            <a:r>
              <a:rPr lang="en-US" sz="1050" dirty="0" smtClean="0"/>
              <a:t>[2] </a:t>
            </a:r>
            <a:r>
              <a:rPr lang="pl-PL" sz="1050" dirty="0"/>
              <a:t>F. Shull, V. Basili, B. Boehm, A. W. Brown, P. Costa, M. Lindvall</a:t>
            </a:r>
            <a:r>
              <a:rPr lang="pl-PL" sz="1050" dirty="0" smtClean="0"/>
              <a:t>, D</a:t>
            </a:r>
            <a:r>
              <a:rPr lang="pl-PL" sz="1050" dirty="0"/>
              <a:t>. Port, I. Rus, R. </a:t>
            </a:r>
            <a:r>
              <a:rPr lang="pl-PL" sz="1050" dirty="0" err="1"/>
              <a:t>Tesoriero</a:t>
            </a:r>
            <a:r>
              <a:rPr lang="pl-PL" sz="1050" dirty="0"/>
              <a:t>, and M. </a:t>
            </a:r>
            <a:r>
              <a:rPr lang="pl-PL" sz="1050" dirty="0" err="1"/>
              <a:t>Zelkowitz</a:t>
            </a:r>
            <a:r>
              <a:rPr lang="pl-PL" sz="1050" dirty="0"/>
              <a:t>, “</a:t>
            </a:r>
            <a:r>
              <a:rPr lang="pl-PL" sz="1050" dirty="0" err="1" smtClean="0"/>
              <a:t>What</a:t>
            </a:r>
            <a:r>
              <a:rPr lang="pl-PL" sz="1050" dirty="0"/>
              <a:t> </a:t>
            </a:r>
            <a:r>
              <a:rPr lang="en-US" sz="1050" dirty="0" smtClean="0"/>
              <a:t>we have </a:t>
            </a:r>
            <a:r>
              <a:rPr lang="en-US" sz="1050" dirty="0"/>
              <a:t>learned about 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fighting </a:t>
            </a:r>
            <a:r>
              <a:rPr lang="en-US" sz="1050" dirty="0"/>
              <a:t>defects,” in Software Metrics</a:t>
            </a:r>
            <a:r>
              <a:rPr lang="en-US" sz="1050" dirty="0" smtClean="0"/>
              <a:t>, 2002</a:t>
            </a:r>
            <a:r>
              <a:rPr lang="en-US" sz="1050" dirty="0"/>
              <a:t>. Proceedings. Eighth IEEE </a:t>
            </a:r>
            <a:r>
              <a:rPr lang="en-US" sz="1050" dirty="0" err="1" smtClean="0"/>
              <a:t>Symp</a:t>
            </a:r>
            <a:r>
              <a:rPr lang="en-US" sz="1050" dirty="0" smtClean="0"/>
              <a:t>. </a:t>
            </a:r>
            <a:r>
              <a:rPr lang="en-US" sz="1050" dirty="0"/>
              <a:t>on. </a:t>
            </a:r>
            <a:r>
              <a:rPr lang="en-US" sz="1050" dirty="0" err="1"/>
              <a:t>IEEE</a:t>
            </a:r>
            <a:r>
              <a:rPr lang="en-US" sz="1050" dirty="0" err="1" smtClean="0"/>
              <a:t>,pp</a:t>
            </a:r>
            <a:r>
              <a:rPr lang="en-US" sz="1050" dirty="0"/>
              <a:t>. 249–258.</a:t>
            </a:r>
          </a:p>
        </p:txBody>
      </p:sp>
    </p:spTree>
    <p:extLst>
      <p:ext uri="{BB962C8B-B14F-4D97-AF65-F5344CB8AC3E}">
        <p14:creationId xmlns:p14="http://schemas.microsoft.com/office/powerpoint/2010/main" val="2930515059"/>
      </p:ext>
    </p:extLst>
  </p:cSld>
  <p:clrMapOvr>
    <a:masterClrMapping/>
  </p:clrMapOvr>
  <p:transition xmlns:p14="http://schemas.microsoft.com/office/powerpoint/2010/main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said than done..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246179"/>
          </a:xfrm>
        </p:spPr>
        <p:txBody>
          <a:bodyPr>
            <a:noAutofit/>
          </a:bodyPr>
          <a:lstStyle/>
          <a:p>
            <a:r>
              <a:rPr lang="en-US" sz="2400" dirty="0"/>
              <a:t>No </a:t>
            </a:r>
            <a:r>
              <a:rPr lang="en-US" sz="2400" dirty="0" smtClean="0"/>
              <a:t>oracles or closed </a:t>
            </a:r>
            <a:r>
              <a:rPr lang="en-US" sz="2400" dirty="0"/>
              <a:t>form mathematical models</a:t>
            </a:r>
            <a:r>
              <a:rPr lang="en-US" sz="2400" dirty="0" smtClean="0"/>
              <a:t>.</a:t>
            </a:r>
            <a:endParaRPr lang="en-US" sz="2000" dirty="0" smtClean="0"/>
          </a:p>
          <a:p>
            <a:r>
              <a:rPr lang="en-US" sz="2400" dirty="0" smtClean="0"/>
              <a:t>Expert opinion is </a:t>
            </a:r>
            <a:r>
              <a:rPr lang="en-US" sz="2400" dirty="0" smtClean="0"/>
              <a:t>would take too long.</a:t>
            </a:r>
            <a:endParaRPr lang="en-US" sz="2400" dirty="0" smtClean="0"/>
          </a:p>
          <a:p>
            <a:r>
              <a:rPr lang="en-US" sz="2400" dirty="0" smtClean="0"/>
              <a:t>There way </a:t>
            </a:r>
            <a:r>
              <a:rPr lang="en-US" sz="2400" dirty="0" smtClean="0"/>
              <a:t>too much data</a:t>
            </a:r>
          </a:p>
          <a:p>
            <a:pPr lvl="1"/>
            <a:r>
              <a:rPr lang="en-US" sz="2000" dirty="0" smtClean="0"/>
              <a:t>Github has over 9 million </a:t>
            </a:r>
            <a:r>
              <a:rPr lang="en-US" sz="2000" dirty="0" smtClean="0"/>
              <a:t>users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/>
              <a:t>21.1 </a:t>
            </a:r>
            <a:r>
              <a:rPr lang="en-US" sz="2000" dirty="0" smtClean="0"/>
              <a:t>million repositories.</a:t>
            </a:r>
          </a:p>
          <a:p>
            <a:r>
              <a:rPr lang="en-US" sz="2400" dirty="0" smtClean="0"/>
              <a:t>Develop efficient </a:t>
            </a:r>
            <a:r>
              <a:rPr lang="en-US" sz="2400" dirty="0" smtClean="0"/>
              <a:t>code analysis measures</a:t>
            </a:r>
          </a:p>
          <a:p>
            <a:r>
              <a:rPr lang="en-US" sz="2400" dirty="0" smtClean="0"/>
              <a:t>Use Machine Learning </a:t>
            </a:r>
            <a:r>
              <a:rPr lang="en-US" sz="2400" dirty="0" smtClean="0"/>
              <a:t>tools</a:t>
            </a:r>
          </a:p>
          <a:p>
            <a:pPr lvl="1"/>
            <a:r>
              <a:rPr lang="en-US" sz="2000" dirty="0" smtClean="0"/>
              <a:t>Algorithms are too generic, needs optimization</a:t>
            </a:r>
            <a:endParaRPr lang="en-US" sz="2000" dirty="0" smtClean="0"/>
          </a:p>
          <a:p>
            <a:r>
              <a:rPr lang="en-US" sz="2400" dirty="0" smtClean="0"/>
              <a:t>But real </a:t>
            </a:r>
            <a:r>
              <a:rPr lang="en-US" sz="2400" dirty="0"/>
              <a:t>world data is skewed</a:t>
            </a:r>
          </a:p>
          <a:p>
            <a:pPr lvl="1"/>
            <a:r>
              <a:rPr lang="en-US" sz="2000" i="1" dirty="0" smtClean="0"/>
              <a:t>“80% of the defects lie in only 20% of the modules”</a:t>
            </a:r>
          </a:p>
          <a:p>
            <a:pPr lvl="1"/>
            <a:r>
              <a:rPr lang="en-US" sz="2000" dirty="0" smtClean="0"/>
              <a:t>Not </a:t>
            </a:r>
            <a:r>
              <a:rPr lang="en-US" sz="2000" dirty="0"/>
              <a:t>enough defective samples in a project to learn meaningful patterns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694776"/>
      </p:ext>
    </p:extLst>
  </p:cSld>
  <p:clrMapOvr>
    <a:masterClrMapping/>
  </p:clrMapOvr>
  <p:transition xmlns:p14="http://schemas.microsoft.com/office/powerpoint/2010/main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62" y="1981200"/>
            <a:ext cx="8534400" cy="4114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RQ1</a:t>
            </a:r>
            <a:r>
              <a:rPr lang="en-US" dirty="0"/>
              <a:t>: </a:t>
            </a:r>
            <a:r>
              <a:rPr lang="en-US" dirty="0">
                <a:solidFill>
                  <a:srgbClr val="606060"/>
                </a:solidFill>
              </a:rPr>
              <a:t>Can </a:t>
            </a:r>
            <a:r>
              <a:rPr lang="en-US" dirty="0" smtClean="0">
                <a:solidFill>
                  <a:srgbClr val="606060"/>
                </a:solidFill>
              </a:rPr>
              <a:t>techniques such </a:t>
            </a:r>
            <a:r>
              <a:rPr lang="en-US" dirty="0">
                <a:solidFill>
                  <a:srgbClr val="606060"/>
                </a:solidFill>
              </a:rPr>
              <a:t>as SMOTE be used </a:t>
            </a:r>
            <a:r>
              <a:rPr lang="en-US" dirty="0" smtClean="0">
                <a:solidFill>
                  <a:srgbClr val="606060"/>
                </a:solidFill>
              </a:rPr>
              <a:t>to preprocess data to </a:t>
            </a:r>
            <a:r>
              <a:rPr lang="en-US" dirty="0">
                <a:solidFill>
                  <a:srgbClr val="606060"/>
                </a:solidFill>
              </a:rPr>
              <a:t>improve </a:t>
            </a:r>
            <a:r>
              <a:rPr lang="en-US" dirty="0" smtClean="0">
                <a:solidFill>
                  <a:srgbClr val="606060"/>
                </a:solidFill>
              </a:rPr>
              <a:t>prediction accuracy?</a:t>
            </a:r>
            <a:endParaRPr lang="en-US" dirty="0">
              <a:solidFill>
                <a:srgbClr val="606060"/>
              </a:solidFill>
            </a:endParaRPr>
          </a:p>
          <a:p>
            <a:pPr>
              <a:lnSpc>
                <a:spcPct val="130000"/>
              </a:lnSpc>
            </a:pPr>
            <a:r>
              <a:rPr lang="en-US" b="1" dirty="0"/>
              <a:t>RQ2: </a:t>
            </a:r>
            <a:r>
              <a:rPr lang="en-US" dirty="0">
                <a:solidFill>
                  <a:srgbClr val="606060"/>
                </a:solidFill>
              </a:rPr>
              <a:t>Does Tuning a data miner improve </a:t>
            </a:r>
            <a:r>
              <a:rPr lang="en-US" dirty="0" smtClean="0">
                <a:solidFill>
                  <a:srgbClr val="606060"/>
                </a:solidFill>
              </a:rPr>
              <a:t>it’s prediction </a:t>
            </a:r>
            <a:r>
              <a:rPr lang="en-US" dirty="0">
                <a:solidFill>
                  <a:srgbClr val="606060"/>
                </a:solidFill>
              </a:rPr>
              <a:t>accuracy?</a:t>
            </a:r>
          </a:p>
          <a:p>
            <a:pPr>
              <a:lnSpc>
                <a:spcPct val="130000"/>
              </a:lnSpc>
            </a:pPr>
            <a:r>
              <a:rPr lang="en-US" b="1" dirty="0"/>
              <a:t>RQ3: </a:t>
            </a:r>
            <a:r>
              <a:rPr lang="en-US" dirty="0" smtClean="0">
                <a:solidFill>
                  <a:srgbClr val="606060"/>
                </a:solidFill>
              </a:rPr>
              <a:t>Can tuning be </a:t>
            </a:r>
            <a:r>
              <a:rPr lang="en-US" dirty="0">
                <a:solidFill>
                  <a:srgbClr val="606060"/>
                </a:solidFill>
              </a:rPr>
              <a:t>performed in </a:t>
            </a:r>
            <a:r>
              <a:rPr lang="en-US" dirty="0" smtClean="0">
                <a:solidFill>
                  <a:srgbClr val="606060"/>
                </a:solidFill>
              </a:rPr>
              <a:t>conjunction with </a:t>
            </a:r>
            <a:r>
              <a:rPr lang="en-US" dirty="0">
                <a:solidFill>
                  <a:srgbClr val="606060"/>
                </a:solidFill>
              </a:rPr>
              <a:t>SMOTE </a:t>
            </a:r>
            <a:r>
              <a:rPr lang="en-US" dirty="0" smtClean="0">
                <a:solidFill>
                  <a:srgbClr val="606060"/>
                </a:solidFill>
              </a:rPr>
              <a:t>to further improve the prediction accuracy?</a:t>
            </a:r>
            <a:endParaRPr lang="en-US" dirty="0">
              <a:solidFill>
                <a:srgbClr val="606060"/>
              </a:solidFill>
            </a:endParaRPr>
          </a:p>
          <a:p>
            <a:pPr>
              <a:lnSpc>
                <a:spcPct val="130000"/>
              </a:lnSpc>
            </a:pPr>
            <a:r>
              <a:rPr lang="en-US" b="1" dirty="0"/>
              <a:t>RQ4</a:t>
            </a:r>
            <a:r>
              <a:rPr lang="en-US" dirty="0"/>
              <a:t>: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Is SMOTE limited only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defect prediction?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7180"/>
      </p:ext>
    </p:extLst>
  </p:cSld>
  <p:clrMapOvr>
    <a:masterClrMapping/>
  </p:clrMapOvr>
  <p:transition xmlns:p14="http://schemas.microsoft.com/office/powerpoint/2010/main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2686"/>
      </p:ext>
    </p:extLst>
  </p:cSld>
  <p:clrMapOvr>
    <a:masterClrMapping/>
  </p:clrMapOvr>
  <p:transition xmlns:p14="http://schemas.microsoft.com/office/powerpoint/2010/main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4162" y="1981201"/>
            <a:ext cx="8534400" cy="389583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Models are hard to obtain, to complex, and not aren’t reliable.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Different regions of the same data have different properties</a:t>
            </a:r>
            <a:r>
              <a:rPr lang="en-US" baseline="30000" dirty="0" smtClean="0"/>
              <a:t>[1]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plausible solution: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Use Case Based Reasoning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Learn from past data and reflect at new data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They’re pretty neat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 work with partial data (useful at early stages)</a:t>
            </a:r>
            <a:r>
              <a:rPr lang="en-US" baseline="30000" dirty="0" smtClean="0"/>
              <a:t>[2]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 work with sparse samples</a:t>
            </a:r>
            <a:r>
              <a:rPr lang="en-US" baseline="30000" dirty="0" smtClean="0"/>
              <a:t>[3]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Rather robust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034" y="5765300"/>
            <a:ext cx="87795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 </a:t>
            </a:r>
            <a:r>
              <a:rPr lang="pl-PL" sz="1050" dirty="0"/>
              <a:t>T. </a:t>
            </a:r>
            <a:r>
              <a:rPr lang="pl-PL" sz="1050" dirty="0" err="1"/>
              <a:t>Menzies</a:t>
            </a:r>
            <a:r>
              <a:rPr lang="pl-PL" sz="1050" dirty="0"/>
              <a:t>, A. </a:t>
            </a:r>
            <a:r>
              <a:rPr lang="pl-PL" sz="1050" dirty="0" err="1"/>
              <a:t>Butcher</a:t>
            </a:r>
            <a:r>
              <a:rPr lang="pl-PL" sz="1050" dirty="0"/>
              <a:t>, D. </a:t>
            </a:r>
            <a:r>
              <a:rPr lang="pl-PL" sz="1050" dirty="0" err="1"/>
              <a:t>Cok</a:t>
            </a:r>
            <a:r>
              <a:rPr lang="pl-PL" sz="1050" dirty="0"/>
              <a:t>, A. Marcus, L. </a:t>
            </a:r>
            <a:r>
              <a:rPr lang="pl-PL" sz="1050" dirty="0" err="1"/>
              <a:t>Layman</a:t>
            </a:r>
            <a:r>
              <a:rPr lang="pl-PL" sz="1050" dirty="0" smtClean="0"/>
              <a:t>, </a:t>
            </a:r>
            <a:r>
              <a:rPr lang="en-US" sz="1050" dirty="0" smtClean="0"/>
              <a:t>F</a:t>
            </a:r>
            <a:r>
              <a:rPr lang="en-US" sz="1050" dirty="0"/>
              <a:t>. Shull, B. </a:t>
            </a:r>
            <a:r>
              <a:rPr lang="en-US" sz="1050" dirty="0" err="1"/>
              <a:t>Turhan</a:t>
            </a:r>
            <a:r>
              <a:rPr lang="en-US" sz="1050" dirty="0"/>
              <a:t>, and T. Zimmermann, “Local versus </a:t>
            </a:r>
            <a:r>
              <a:rPr lang="en-US" sz="1050" dirty="0" smtClean="0"/>
              <a:t>global lessons </a:t>
            </a:r>
            <a:r>
              <a:rPr lang="en-US" sz="1050" dirty="0"/>
              <a:t>for </a:t>
            </a:r>
            <a:r>
              <a:rPr lang="en-US" sz="1050" dirty="0" smtClean="0"/>
              <a:t>defect 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prediction </a:t>
            </a:r>
            <a:r>
              <a:rPr lang="en-US" sz="1050" dirty="0"/>
              <a:t>and effort estimation,” </a:t>
            </a:r>
            <a:r>
              <a:rPr lang="en-US" sz="1050" dirty="0" smtClean="0"/>
              <a:t>Software Engineering</a:t>
            </a:r>
            <a:r>
              <a:rPr lang="en-US" sz="1050" dirty="0"/>
              <a:t>, IEEE Transactions on, vol. 39, no. 6, pp. </a:t>
            </a:r>
            <a:r>
              <a:rPr lang="en-US" sz="1050" dirty="0" smtClean="0"/>
              <a:t>822 – </a:t>
            </a:r>
            <a:r>
              <a:rPr lang="fr-FR" sz="1050" dirty="0" smtClean="0"/>
              <a:t>834</a:t>
            </a:r>
            <a:r>
              <a:rPr lang="fr-FR" sz="1050" dirty="0"/>
              <a:t>, </a:t>
            </a:r>
            <a:r>
              <a:rPr lang="fr-FR" sz="1050" dirty="0" err="1"/>
              <a:t>June</a:t>
            </a:r>
            <a:r>
              <a:rPr lang="fr-FR" sz="1050" dirty="0"/>
              <a:t> 2013.</a:t>
            </a:r>
            <a:endParaRPr lang="en-US" sz="1050" dirty="0" smtClean="0"/>
          </a:p>
          <a:p>
            <a:r>
              <a:rPr lang="en-US" sz="1050" dirty="0" smtClean="0"/>
              <a:t>[2] </a:t>
            </a:r>
            <a:r>
              <a:rPr lang="en-US" sz="1050" dirty="0"/>
              <a:t>F. </a:t>
            </a:r>
            <a:r>
              <a:rPr lang="en-US" sz="1050" dirty="0" err="1"/>
              <a:t>Walkerden</a:t>
            </a:r>
            <a:r>
              <a:rPr lang="en-US" sz="1050" dirty="0"/>
              <a:t> and R. Jeffery, “An empirical study of </a:t>
            </a:r>
            <a:r>
              <a:rPr lang="en-US" sz="1050" dirty="0" smtClean="0"/>
              <a:t>analogy based software </a:t>
            </a:r>
            <a:r>
              <a:rPr lang="en-US" sz="1050" dirty="0"/>
              <a:t>effort estimation,” Empirical software engineering</a:t>
            </a:r>
            <a:r>
              <a:rPr lang="en-US" sz="1050" dirty="0" smtClean="0"/>
              <a:t>, vol</a:t>
            </a:r>
            <a:r>
              <a:rPr lang="en-US" sz="1050" dirty="0"/>
              <a:t>. 4, no. 2, pp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      135</a:t>
            </a:r>
            <a:r>
              <a:rPr lang="en-US" sz="1050" dirty="0"/>
              <a:t>–158, 1999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[</a:t>
            </a:r>
            <a:r>
              <a:rPr lang="en-US" sz="1050" dirty="0"/>
              <a:t>3</a:t>
            </a:r>
            <a:r>
              <a:rPr lang="en-US" sz="1050" dirty="0" smtClean="0"/>
              <a:t>] </a:t>
            </a:r>
            <a:r>
              <a:rPr lang="en-US" sz="1050" dirty="0"/>
              <a:t>I. </a:t>
            </a:r>
            <a:r>
              <a:rPr lang="en-US" sz="1050" dirty="0" err="1"/>
              <a:t>Myrtveit</a:t>
            </a:r>
            <a:r>
              <a:rPr lang="en-US" sz="1050" dirty="0"/>
              <a:t>, E. </a:t>
            </a:r>
            <a:r>
              <a:rPr lang="en-US" sz="1050" dirty="0" err="1"/>
              <a:t>Stensrud</a:t>
            </a:r>
            <a:r>
              <a:rPr lang="en-US" sz="1050" dirty="0"/>
              <a:t>, and M. </a:t>
            </a:r>
            <a:r>
              <a:rPr lang="en-US" sz="1050" dirty="0" err="1"/>
              <a:t>Shepperd</a:t>
            </a:r>
            <a:r>
              <a:rPr lang="en-US" sz="1050" dirty="0"/>
              <a:t>, “Reliability </a:t>
            </a:r>
            <a:r>
              <a:rPr lang="en-US" sz="1050" dirty="0" smtClean="0"/>
              <a:t>and validity </a:t>
            </a:r>
            <a:r>
              <a:rPr lang="en-US" sz="1050" dirty="0"/>
              <a:t>in comparative studies of software prediction models,</a:t>
            </a:r>
            <a:r>
              <a:rPr lang="en-US" sz="1050" dirty="0" smtClean="0"/>
              <a:t>” Software </a:t>
            </a:r>
          </a:p>
          <a:p>
            <a:r>
              <a:rPr lang="en-US" sz="1050" dirty="0" smtClean="0"/>
              <a:t>      Engineering</a:t>
            </a:r>
            <a:r>
              <a:rPr lang="en-US" sz="1050" dirty="0"/>
              <a:t>, IEEE Transactions on, vol. 31, no. 5</a:t>
            </a:r>
            <a:r>
              <a:rPr lang="en-US" sz="1050" dirty="0" smtClean="0"/>
              <a:t>, pp</a:t>
            </a:r>
            <a:r>
              <a:rPr lang="en-US" sz="1050" dirty="0"/>
              <a:t>. 380–391, May 2005.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93023905"/>
      </p:ext>
    </p:extLst>
  </p:cSld>
  <p:clrMapOvr>
    <a:masterClrMapping/>
  </p:clrMapOvr>
  <p:transition xmlns:p14="http://schemas.microsoft.com/office/powerpoint/2010/main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Lessmann</a:t>
            </a:r>
            <a:r>
              <a:rPr lang="en-US" dirty="0" smtClean="0"/>
              <a:t> et al.</a:t>
            </a:r>
            <a:r>
              <a:rPr lang="en-US" baseline="30000" dirty="0" smtClean="0"/>
              <a:t>[1]</a:t>
            </a:r>
            <a:r>
              <a:rPr lang="en-US" dirty="0" smtClean="0"/>
              <a:t> compared 21 different learners for software defect prediction.</a:t>
            </a:r>
          </a:p>
          <a:p>
            <a:r>
              <a:rPr lang="en-US" dirty="0" smtClean="0"/>
              <a:t>They found Random Forest to be the </a:t>
            </a:r>
            <a:r>
              <a:rPr lang="en-US" i="1" dirty="0" smtClean="0"/>
              <a:t>Best </a:t>
            </a:r>
            <a:r>
              <a:rPr lang="en-US" dirty="0" smtClean="0"/>
              <a:t>and CART to be</a:t>
            </a:r>
            <a:r>
              <a:rPr lang="en-US" i="1" dirty="0" smtClean="0"/>
              <a:t> Worst</a:t>
            </a:r>
            <a:endParaRPr lang="en-US" dirty="0" smtClean="0"/>
          </a:p>
          <a:p>
            <a:r>
              <a:rPr lang="en-US" dirty="0" smtClean="0"/>
              <a:t>That</a:t>
            </a:r>
            <a:r>
              <a:rPr lang="fr-FR" dirty="0" smtClean="0"/>
              <a:t>’</a:t>
            </a:r>
            <a:r>
              <a:rPr lang="en-US" dirty="0" smtClean="0"/>
              <a:t>s strange! </a:t>
            </a:r>
          </a:p>
          <a:p>
            <a:pPr lvl="1"/>
            <a:r>
              <a:rPr lang="en-US" dirty="0" smtClean="0"/>
              <a:t>They’re both tree based learners</a:t>
            </a:r>
          </a:p>
          <a:p>
            <a:pPr lvl="1"/>
            <a:r>
              <a:rPr lang="en-US" dirty="0" smtClean="0"/>
              <a:t>One is deterministic, other is random</a:t>
            </a:r>
          </a:p>
          <a:p>
            <a:pPr lvl="1"/>
            <a:r>
              <a:rPr lang="en-US" dirty="0" smtClean="0"/>
              <a:t>But they can’t be on opposite ends of spectrum</a:t>
            </a:r>
          </a:p>
          <a:p>
            <a:r>
              <a:rPr lang="en-US" dirty="0" smtClean="0"/>
              <a:t>It’s probably the data</a:t>
            </a:r>
          </a:p>
          <a:p>
            <a:r>
              <a:rPr lang="en-US" dirty="0" smtClean="0"/>
              <a:t>Maybe the predictors need to be calibrated</a:t>
            </a:r>
          </a:p>
          <a:p>
            <a:endParaRPr lang="en-US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534162" y="839075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Palatino Linotype" charset="0"/>
                <a:ea typeface="ＭＳ Ｐゴシック" charset="0"/>
              </a:defRPr>
            </a:lvl9pPr>
          </a:lstStyle>
          <a:p>
            <a:r>
              <a:rPr lang="en-US" dirty="0" smtClean="0"/>
              <a:t>Defect Prediction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793" y="6387189"/>
            <a:ext cx="8779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 </a:t>
            </a:r>
            <a:r>
              <a:rPr lang="en-US" sz="1050" dirty="0"/>
              <a:t>S. </a:t>
            </a:r>
            <a:r>
              <a:rPr lang="en-US" sz="1050" dirty="0" err="1"/>
              <a:t>Lessmann</a:t>
            </a:r>
            <a:r>
              <a:rPr lang="en-US" sz="1050" dirty="0"/>
              <a:t>, B. </a:t>
            </a:r>
            <a:r>
              <a:rPr lang="en-US" sz="1050" dirty="0" err="1"/>
              <a:t>Baesens</a:t>
            </a:r>
            <a:r>
              <a:rPr lang="en-US" sz="1050" dirty="0"/>
              <a:t>, C. </a:t>
            </a:r>
            <a:r>
              <a:rPr lang="en-US" sz="1050" dirty="0" err="1"/>
              <a:t>Mues</a:t>
            </a:r>
            <a:r>
              <a:rPr lang="en-US" sz="1050" dirty="0"/>
              <a:t>, and S. </a:t>
            </a:r>
            <a:r>
              <a:rPr lang="en-US" sz="1050" dirty="0" err="1"/>
              <a:t>Pietsch</a:t>
            </a:r>
            <a:r>
              <a:rPr lang="en-US" sz="1050" dirty="0"/>
              <a:t>, “</a:t>
            </a:r>
            <a:r>
              <a:rPr lang="en-US" sz="1050" dirty="0" smtClean="0"/>
              <a:t>Benchmarking classification </a:t>
            </a:r>
            <a:r>
              <a:rPr lang="en-US" sz="1050" dirty="0"/>
              <a:t>models for software defect prediction: </a:t>
            </a:r>
            <a:r>
              <a:rPr lang="en-US" sz="1050" dirty="0" smtClean="0"/>
              <a:t>A proposed </a:t>
            </a:r>
            <a:r>
              <a:rPr lang="en-US" sz="1050" dirty="0"/>
              <a:t>framework 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and </a:t>
            </a:r>
            <a:r>
              <a:rPr lang="en-US" sz="1050" dirty="0"/>
              <a:t>novel findings,” Software Engineering</a:t>
            </a:r>
            <a:r>
              <a:rPr lang="en-US" sz="1050" dirty="0" smtClean="0"/>
              <a:t>, IEEE </a:t>
            </a:r>
            <a:r>
              <a:rPr lang="en-US" sz="1050" dirty="0"/>
              <a:t>Transactions on, vol. 34, no. 4, pp. 485–496, July 2008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779554656"/>
      </p:ext>
    </p:extLst>
  </p:cSld>
  <p:clrMapOvr>
    <a:masterClrMapping/>
  </p:clrMapOvr>
  <p:transition xmlns:p14="http://schemas.microsoft.com/office/powerpoint/2010/main">
    <p:dissolve/>
  </p:transition>
</p:sld>
</file>

<file path=ppt/theme/theme1.xml><?xml version="1.0" encoding="utf-8"?>
<a:theme xmlns:a="http://schemas.openxmlformats.org/drawingml/2006/main" name="ShowcaseCSC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ＭＳ Ｐゴシック"/>
        <a:cs typeface=""/>
      </a:majorFont>
      <a:minorFont>
        <a:latin typeface="Palatino Linotype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ShowcaseCSCTemplate.thmx</Template>
  <TotalTime>354</TotalTime>
  <Words>784</Words>
  <Application>Microsoft Macintosh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ShowcaseCSCTemplate</vt:lpstr>
      <vt:lpstr>On Strategies To Improve Software Defect Prediction</vt:lpstr>
      <vt:lpstr>Overview</vt:lpstr>
      <vt:lpstr>Motivation</vt:lpstr>
      <vt:lpstr>Why Defect Prediction?</vt:lpstr>
      <vt:lpstr>Easier said than done..</vt:lpstr>
      <vt:lpstr>Research Questions</vt:lpstr>
      <vt:lpstr>Background</vt:lpstr>
      <vt:lpstr>Defect Prediction</vt:lpstr>
      <vt:lpstr>PowerPoint Presentation</vt:lpstr>
      <vt:lpstr>Class Imbalance in Data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Strategies To Improve Software Defect Prediction</dc:title>
  <dc:creator>Rahul Krishna</dc:creator>
  <cp:lastModifiedBy>Rahul Krishna</cp:lastModifiedBy>
  <cp:revision>20</cp:revision>
  <dcterms:created xsi:type="dcterms:W3CDTF">2015-04-22T02:16:11Z</dcterms:created>
  <dcterms:modified xsi:type="dcterms:W3CDTF">2015-04-22T10:04:50Z</dcterms:modified>
</cp:coreProperties>
</file>