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9E6A85-A9FD-4543-B9FC-1A3C6F8563B7}">
  <a:tblStyle styleId="{339E6A85-A9FD-4543-B9FC-1A3C6F8563B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you find candidates for test cases?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733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/>
              <a:t>Source Code Feature Extraction For Automated Software Engineering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52650"/>
            <a:ext cx="8520600" cy="13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Team 15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IBM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Jordan Connor</a:t>
            </a:r>
            <a:r>
              <a:rPr lang="en" sz="1800"/>
              <a:t>, Trevor Gasdaska, </a:t>
            </a:r>
            <a:r>
              <a:rPr lang="en" sz="1800">
                <a:solidFill>
                  <a:srgbClr val="434343"/>
                </a:solidFill>
              </a:rPr>
              <a:t>Maya Shankar</a:t>
            </a:r>
            <a:r>
              <a:rPr lang="en" sz="1800"/>
              <a:t>, Spatika Ganesh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Sponsor: Dr. Jamie Jennings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Shape 60"/>
          <p:cNvGraphicFramePr/>
          <p:nvPr/>
        </p:nvGraphicFramePr>
        <p:xfrm>
          <a:off x="1508812" y="64219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{339E6A85-A9FD-4543-B9FC-1A3C6F8563B7}</a:tableStyleId>
              </a:tblPr>
              <a:tblGrid>
                <a:gridCol w="796000"/>
                <a:gridCol w="845825"/>
                <a:gridCol w="1012950"/>
                <a:gridCol w="800450"/>
                <a:gridCol w="666200"/>
                <a:gridCol w="647200"/>
                <a:gridCol w="721950"/>
                <a:gridCol w="721950"/>
                <a:gridCol w="721950"/>
              </a:tblGrid>
              <a:tr h="51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Comments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Dependencies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Functions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Classes/Structs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String Literals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Error Handling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Function Bodies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Class Bodies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Java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C++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4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Python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3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JavaScript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Ruby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9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Bash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VB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1" name="Shape 61"/>
          <p:cNvCxnSpPr/>
          <p:nvPr/>
        </p:nvCxnSpPr>
        <p:spPr>
          <a:xfrm rot="10800000">
            <a:off x="1549850" y="709200"/>
            <a:ext cx="797100" cy="8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" name="Shape 62"/>
          <p:cNvCxnSpPr/>
          <p:nvPr/>
        </p:nvCxnSpPr>
        <p:spPr>
          <a:xfrm>
            <a:off x="1552275" y="713200"/>
            <a:ext cx="8400" cy="495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311700" y="427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pic>
        <p:nvPicPr>
          <p:cNvPr descr="Check Mark, Tick Mark, Check, ...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1184175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14973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185112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21643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25180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28718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3185024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35388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38519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42057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925" y="45359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1184175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14973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185112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21643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3185024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35388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38519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45359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25180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387" y="28515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1175650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148882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284302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3176499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35302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38434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45274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1167125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2187850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4518925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62" y="25095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75" y="18426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75" y="21760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50" y="422355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1520900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1834075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62" y="2506287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283976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50" y="3167974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75" y="3881550"/>
            <a:ext cx="318825" cy="31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448237" y="4205750"/>
            <a:ext cx="447124" cy="31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sp>
        <p:nvSpPr>
          <p:cNvPr id="106" name="Shape 106"/>
          <p:cNvSpPr/>
          <p:nvPr/>
        </p:nvSpPr>
        <p:spPr>
          <a:xfrm>
            <a:off x="4976999" y="4203775"/>
            <a:ext cx="447124" cy="313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X</a:t>
            </a:r>
          </a:p>
        </p:txBody>
      </p:sp>
      <p:pic>
        <p:nvPicPr>
          <p:cNvPr descr="Check Mark, Tick Mark, Check, ...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1163862"/>
            <a:ext cx="318825" cy="313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1477037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2831237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316471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3518487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383166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451566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487" y="249776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0" y="183081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200" y="2164287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175" y="4211762"/>
            <a:ext cx="31882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Mark, Tick Mark, Check, ...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75" y="3524762"/>
            <a:ext cx="318825" cy="31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311650" y="2326256"/>
            <a:ext cx="1658700" cy="741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Initial development</a:t>
            </a:r>
          </a:p>
        </p:txBody>
      </p:sp>
      <p:sp>
        <p:nvSpPr>
          <p:cNvPr id="125" name="Shape 125"/>
          <p:cNvSpPr/>
          <p:nvPr/>
        </p:nvSpPr>
        <p:spPr>
          <a:xfrm>
            <a:off x="2937507" y="2332623"/>
            <a:ext cx="1127399" cy="741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Manual Test</a:t>
            </a:r>
          </a:p>
        </p:txBody>
      </p:sp>
      <p:sp>
        <p:nvSpPr>
          <p:cNvPr id="126" name="Shape 126"/>
          <p:cNvSpPr/>
          <p:nvPr/>
        </p:nvSpPr>
        <p:spPr>
          <a:xfrm>
            <a:off x="5137218" y="2341638"/>
            <a:ext cx="1371000" cy="741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Repository Commit</a:t>
            </a:r>
          </a:p>
        </p:txBody>
      </p:sp>
      <p:sp>
        <p:nvSpPr>
          <p:cNvPr id="127" name="Shape 127"/>
          <p:cNvSpPr/>
          <p:nvPr/>
        </p:nvSpPr>
        <p:spPr>
          <a:xfrm>
            <a:off x="4884275" y="3827750"/>
            <a:ext cx="1876800" cy="828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Automated Regression Test</a:t>
            </a:r>
          </a:p>
        </p:txBody>
      </p:sp>
      <p:sp>
        <p:nvSpPr>
          <p:cNvPr id="128" name="Shape 128"/>
          <p:cNvSpPr/>
          <p:nvPr/>
        </p:nvSpPr>
        <p:spPr>
          <a:xfrm>
            <a:off x="7173650" y="2282325"/>
            <a:ext cx="1658700" cy="828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Continuous Development</a:t>
            </a:r>
          </a:p>
        </p:txBody>
      </p:sp>
      <p:sp>
        <p:nvSpPr>
          <p:cNvPr id="129" name="Shape 129"/>
          <p:cNvSpPr/>
          <p:nvPr/>
        </p:nvSpPr>
        <p:spPr>
          <a:xfrm>
            <a:off x="2366950" y="1152475"/>
            <a:ext cx="2268900" cy="710400"/>
          </a:xfrm>
          <a:prstGeom prst="ellipse">
            <a:avLst/>
          </a:prstGeom>
          <a:solidFill>
            <a:srgbClr val="9FC5E8"/>
          </a:solidFill>
          <a:ln cap="flat" cmpd="sng" w="158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latin typeface="Questrial"/>
                <a:ea typeface="Questrial"/>
                <a:cs typeface="Questrial"/>
                <a:sym typeface="Questrial"/>
              </a:rPr>
              <a:t>Source Code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1970230" y="2560138"/>
            <a:ext cx="967200" cy="63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26" idx="1"/>
            <a:endCxn id="127" idx="3"/>
          </p:cNvCxnSpPr>
          <p:nvPr/>
        </p:nvCxnSpPr>
        <p:spPr>
          <a:xfrm>
            <a:off x="5822718" y="3082638"/>
            <a:ext cx="0" cy="7452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28" idx="2"/>
            <a:endCxn id="126" idx="0"/>
          </p:cNvCxnSpPr>
          <p:nvPr/>
        </p:nvCxnSpPr>
        <p:spPr>
          <a:xfrm flipH="1">
            <a:off x="6508250" y="2696775"/>
            <a:ext cx="665400" cy="153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27" idx="0"/>
            <a:endCxn id="128" idx="1"/>
          </p:cNvCxnSpPr>
          <p:nvPr/>
        </p:nvCxnSpPr>
        <p:spPr>
          <a:xfrm flipH="1" rot="10800000">
            <a:off x="6761075" y="3111200"/>
            <a:ext cx="1242000" cy="11310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1982474" y="2199475"/>
            <a:ext cx="9429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RPL File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99050" y="2987577"/>
            <a:ext cx="1025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On Failure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995850" y="2448900"/>
            <a:ext cx="12105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On Success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303253" y="3689835"/>
            <a:ext cx="1014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Feedback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1969875" y="2937950"/>
            <a:ext cx="968100" cy="84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29" idx="4"/>
            <a:endCxn id="125" idx="3"/>
          </p:cNvCxnSpPr>
          <p:nvPr/>
        </p:nvCxnSpPr>
        <p:spPr>
          <a:xfrm flipH="1">
            <a:off x="3501100" y="1862875"/>
            <a:ext cx="300" cy="4698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4064905" y="2806335"/>
            <a:ext cx="1086900" cy="540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