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Barlow Condensed Bold" charset="1" panose="00000806000000000000"/>
      <p:regular r:id="rId11"/>
    </p:embeddedFont>
    <p:embeddedFont>
      <p:font typeface="Inter" charset="1" panose="020B0502030000000004"/>
      <p:regular r:id="rId12"/>
    </p:embeddedFont>
    <p:embeddedFont>
      <p:font typeface="Anantason Condensed Bold" charset="1" panose="00000000000000000000"/>
      <p:regular r:id="rId13"/>
    </p:embeddedFont>
    <p:embeddedFont>
      <p:font typeface="Inter Bold" charset="1" panose="020B0802030000000004"/>
      <p:regular r:id="rId14"/>
    </p:embeddedFont>
    <p:embeddedFont>
      <p:font typeface="Anantason Condensed" charset="1" panose="00000000000000000000"/>
      <p:regular r:id="rId15"/>
    </p:embeddedFont>
    <p:embeddedFont>
      <p:font typeface="Anantason Condensed Italics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37.svg" Type="http://schemas.openxmlformats.org/officeDocument/2006/relationships/image"/><Relationship Id="rId12" Target="../media/image38.png" Type="http://schemas.openxmlformats.org/officeDocument/2006/relationships/image"/><Relationship Id="rId13" Target="../media/image39.sv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516756">
            <a:off x="12032339" y="7966917"/>
            <a:ext cx="5363774" cy="4534827"/>
          </a:xfrm>
          <a:custGeom>
            <a:avLst/>
            <a:gdLst/>
            <a:ahLst/>
            <a:cxnLst/>
            <a:rect r="r" b="b" t="t" l="l"/>
            <a:pathLst>
              <a:path h="4534827" w="5363774">
                <a:moveTo>
                  <a:pt x="0" y="0"/>
                </a:moveTo>
                <a:lnTo>
                  <a:pt x="5363773" y="0"/>
                </a:lnTo>
                <a:lnTo>
                  <a:pt x="5363773" y="4534827"/>
                </a:lnTo>
                <a:lnTo>
                  <a:pt x="0" y="4534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2145" y="1505402"/>
            <a:ext cx="2097217" cy="4606399"/>
            <a:chOff x="0" y="0"/>
            <a:chExt cx="2796289" cy="61418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96289" cy="4483846"/>
            </a:xfrm>
            <a:custGeom>
              <a:avLst/>
              <a:gdLst/>
              <a:ahLst/>
              <a:cxnLst/>
              <a:rect r="r" b="b" t="t" l="l"/>
              <a:pathLst>
                <a:path h="4483846" w="2796289">
                  <a:moveTo>
                    <a:pt x="0" y="0"/>
                  </a:moveTo>
                  <a:lnTo>
                    <a:pt x="2796289" y="0"/>
                  </a:lnTo>
                  <a:lnTo>
                    <a:pt x="2796289" y="4483846"/>
                  </a:lnTo>
                  <a:lnTo>
                    <a:pt x="0" y="44838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0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1658020"/>
              <a:ext cx="2796289" cy="4483846"/>
            </a:xfrm>
            <a:custGeom>
              <a:avLst/>
              <a:gdLst/>
              <a:ahLst/>
              <a:cxnLst/>
              <a:rect r="r" b="b" t="t" l="l"/>
              <a:pathLst>
                <a:path h="4483846" w="2796289">
                  <a:moveTo>
                    <a:pt x="0" y="0"/>
                  </a:moveTo>
                  <a:lnTo>
                    <a:pt x="2796289" y="0"/>
                  </a:lnTo>
                  <a:lnTo>
                    <a:pt x="2796289" y="4483845"/>
                  </a:lnTo>
                  <a:lnTo>
                    <a:pt x="0" y="4483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50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22668" y="1338676"/>
            <a:ext cx="7036632" cy="5425302"/>
          </a:xfrm>
          <a:custGeom>
            <a:avLst/>
            <a:gdLst/>
            <a:ahLst/>
            <a:cxnLst/>
            <a:rect r="r" b="b" t="t" l="l"/>
            <a:pathLst>
              <a:path h="5425302" w="7036632">
                <a:moveTo>
                  <a:pt x="0" y="0"/>
                </a:moveTo>
                <a:lnTo>
                  <a:pt x="7036632" y="0"/>
                </a:lnTo>
                <a:lnTo>
                  <a:pt x="7036632" y="5425302"/>
                </a:lnTo>
                <a:lnTo>
                  <a:pt x="0" y="54253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51439" y="2217413"/>
            <a:ext cx="11624673" cy="355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2"/>
              </a:lnSpc>
            </a:pPr>
            <a:r>
              <a:rPr lang="en-US" sz="8212" spc="517" b="true">
                <a:solidFill>
                  <a:srgbClr val="3499CC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BREAST_CANCER </a:t>
            </a:r>
          </a:p>
          <a:p>
            <a:pPr algn="l">
              <a:lnSpc>
                <a:spcPts val="9362"/>
              </a:lnSpc>
            </a:pPr>
            <a:r>
              <a:rPr lang="en-US" sz="8212" spc="517" b="true">
                <a:solidFill>
                  <a:srgbClr val="3499CC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PREDICTION  using </a:t>
            </a:r>
          </a:p>
          <a:p>
            <a:pPr algn="l">
              <a:lnSpc>
                <a:spcPts val="9362"/>
              </a:lnSpc>
            </a:pPr>
            <a:r>
              <a:rPr lang="en-US" sz="8212" spc="517" b="true">
                <a:solidFill>
                  <a:srgbClr val="3499CC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MACHINE LEARNING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883430" y="-3037040"/>
            <a:ext cx="14235888" cy="10896925"/>
          </a:xfrm>
          <a:custGeom>
            <a:avLst/>
            <a:gdLst/>
            <a:ahLst/>
            <a:cxnLst/>
            <a:rect r="r" b="b" t="t" l="l"/>
            <a:pathLst>
              <a:path h="10896925" w="14235888">
                <a:moveTo>
                  <a:pt x="0" y="0"/>
                </a:moveTo>
                <a:lnTo>
                  <a:pt x="14235888" y="0"/>
                </a:lnTo>
                <a:lnTo>
                  <a:pt x="14235888" y="10896925"/>
                </a:lnTo>
                <a:lnTo>
                  <a:pt x="0" y="108969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4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75761" y="6111801"/>
            <a:ext cx="2598622" cy="3883809"/>
          </a:xfrm>
          <a:custGeom>
            <a:avLst/>
            <a:gdLst/>
            <a:ahLst/>
            <a:cxnLst/>
            <a:rect r="r" b="b" t="t" l="l"/>
            <a:pathLst>
              <a:path h="3883809" w="2598622">
                <a:moveTo>
                  <a:pt x="0" y="0"/>
                </a:moveTo>
                <a:lnTo>
                  <a:pt x="2598621" y="0"/>
                </a:lnTo>
                <a:lnTo>
                  <a:pt x="2598621" y="3883809"/>
                </a:lnTo>
                <a:lnTo>
                  <a:pt x="0" y="38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51439" y="5613440"/>
            <a:ext cx="5620681" cy="37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2"/>
              </a:lnSpc>
              <a:spcBef>
                <a:spcPct val="0"/>
              </a:spcBef>
            </a:pPr>
            <a:r>
              <a:rPr lang="en-US" sz="223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Data Science Project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47750"/>
            <a:ext cx="18288000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3681604" y="1028700"/>
            <a:ext cx="0" cy="2746787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640701" y="1028700"/>
            <a:ext cx="0" cy="2746787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7254538" y="3775487"/>
            <a:ext cx="0" cy="5482813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0" y="3775487"/>
            <a:ext cx="18288000" cy="0"/>
          </a:xfrm>
          <a:prstGeom prst="line">
            <a:avLst/>
          </a:prstGeom>
          <a:ln cap="flat" w="9525">
            <a:solidFill>
              <a:srgbClr val="99989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0" y="9253538"/>
            <a:ext cx="18288000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5478050" y="7427521"/>
            <a:ext cx="11781250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5478050" y="5601504"/>
            <a:ext cx="11781250" cy="0"/>
          </a:xfrm>
          <a:prstGeom prst="line">
            <a:avLst/>
          </a:prstGeom>
          <a:ln cap="flat" w="95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5400000">
            <a:off x="14970099" y="831076"/>
            <a:ext cx="2097217" cy="3362884"/>
          </a:xfrm>
          <a:custGeom>
            <a:avLst/>
            <a:gdLst/>
            <a:ahLst/>
            <a:cxnLst/>
            <a:rect r="r" b="b" t="t" l="l"/>
            <a:pathLst>
              <a:path h="3362884" w="2097217">
                <a:moveTo>
                  <a:pt x="0" y="0"/>
                </a:moveTo>
                <a:lnTo>
                  <a:pt x="2097217" y="0"/>
                </a:lnTo>
                <a:lnTo>
                  <a:pt x="2097217" y="3362885"/>
                </a:lnTo>
                <a:lnTo>
                  <a:pt x="0" y="3362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330670"/>
            <a:ext cx="9903580" cy="1915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0"/>
              </a:lnSpc>
            </a:pPr>
            <a:r>
              <a:rPr lang="en-US" b="true" sz="7000" spc="1918">
                <a:solidFill>
                  <a:srgbClr val="3499CC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65434" y="4464097"/>
            <a:ext cx="330526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b="true" sz="3200" spc="-96">
                <a:solidFill>
                  <a:srgbClr val="3499CC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KANKER PAYUDARA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65434" y="6290114"/>
            <a:ext cx="3305262" cy="46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b="true" sz="3200" spc="-96">
                <a:solidFill>
                  <a:srgbClr val="3499CC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DETEKSI DINI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65434" y="8116131"/>
            <a:ext cx="3305262" cy="46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b="true" sz="3200" spc="-96">
                <a:solidFill>
                  <a:srgbClr val="3499CC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MACHINE LEARNING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73848" y="4287885"/>
            <a:ext cx="6166836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434343"/>
                </a:solidFill>
                <a:latin typeface="Inter Bold"/>
                <a:ea typeface="Inter Bold"/>
                <a:cs typeface="Inter Bold"/>
                <a:sym typeface="Inter Bold"/>
              </a:rPr>
              <a:t>penyebab utama kematian akibat kanker pada perempuan di seluruh dunia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73848" y="6111091"/>
            <a:ext cx="6166836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434343"/>
                </a:solidFill>
                <a:latin typeface="Inter Bold"/>
                <a:ea typeface="Inter Bold"/>
                <a:cs typeface="Inter Bold"/>
                <a:sym typeface="Inter Bold"/>
              </a:rPr>
              <a:t>sangat penting untuk meningkatkan kesembuhan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73848" y="7934298"/>
            <a:ext cx="6166836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434343"/>
                </a:solidFill>
                <a:latin typeface="Inter Bold"/>
                <a:ea typeface="Inter Bold"/>
                <a:cs typeface="Inter Bold"/>
                <a:sym typeface="Inter Bold"/>
              </a:rPr>
              <a:t>dapat membantu menganalisis data medis untuk mendeteksi kanker payudara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225584" y="1151535"/>
            <a:ext cx="3039674" cy="2520166"/>
          </a:xfrm>
          <a:custGeom>
            <a:avLst/>
            <a:gdLst/>
            <a:ahLst/>
            <a:cxnLst/>
            <a:rect r="r" b="b" t="t" l="l"/>
            <a:pathLst>
              <a:path h="2520166" w="3039674">
                <a:moveTo>
                  <a:pt x="0" y="0"/>
                </a:moveTo>
                <a:lnTo>
                  <a:pt x="3039674" y="0"/>
                </a:lnTo>
                <a:lnTo>
                  <a:pt x="3039674" y="2520167"/>
                </a:lnTo>
                <a:lnTo>
                  <a:pt x="0" y="25201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40701" y="4582768"/>
            <a:ext cx="5238750" cy="4114800"/>
          </a:xfrm>
          <a:custGeom>
            <a:avLst/>
            <a:gdLst/>
            <a:ahLst/>
            <a:cxnLst/>
            <a:rect r="r" b="b" t="t" l="l"/>
            <a:pathLst>
              <a:path h="4114800" w="523875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28022" y="-510177"/>
            <a:ext cx="7442511" cy="8545681"/>
          </a:xfrm>
          <a:custGeom>
            <a:avLst/>
            <a:gdLst/>
            <a:ahLst/>
            <a:cxnLst/>
            <a:rect r="r" b="b" t="t" l="l"/>
            <a:pathLst>
              <a:path h="8545681" w="7442511">
                <a:moveTo>
                  <a:pt x="0" y="0"/>
                </a:moveTo>
                <a:lnTo>
                  <a:pt x="7442511" y="0"/>
                </a:lnTo>
                <a:lnTo>
                  <a:pt x="7442511" y="8545680"/>
                </a:lnTo>
                <a:lnTo>
                  <a:pt x="0" y="8545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w="38100" cap="sq">
            <a:solidFill>
              <a:srgbClr val="000000">
                <a:alpha val="4706"/>
              </a:srgbClr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-2787572">
            <a:off x="-2353460" y="7005579"/>
            <a:ext cx="6397120" cy="5792301"/>
          </a:xfrm>
          <a:custGeom>
            <a:avLst/>
            <a:gdLst/>
            <a:ahLst/>
            <a:cxnLst/>
            <a:rect r="r" b="b" t="t" l="l"/>
            <a:pathLst>
              <a:path h="5792301" w="6397120">
                <a:moveTo>
                  <a:pt x="6397120" y="0"/>
                </a:moveTo>
                <a:lnTo>
                  <a:pt x="0" y="0"/>
                </a:lnTo>
                <a:lnTo>
                  <a:pt x="0" y="5792301"/>
                </a:lnTo>
                <a:lnTo>
                  <a:pt x="6397120" y="5792301"/>
                </a:lnTo>
                <a:lnTo>
                  <a:pt x="639712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71401" y="1028700"/>
            <a:ext cx="2887899" cy="1939319"/>
          </a:xfrm>
          <a:custGeom>
            <a:avLst/>
            <a:gdLst/>
            <a:ahLst/>
            <a:cxnLst/>
            <a:rect r="r" b="b" t="t" l="l"/>
            <a:pathLst>
              <a:path h="1939319" w="2887899">
                <a:moveTo>
                  <a:pt x="0" y="0"/>
                </a:moveTo>
                <a:lnTo>
                  <a:pt x="2887899" y="0"/>
                </a:lnTo>
                <a:lnTo>
                  <a:pt x="2887899" y="1939319"/>
                </a:lnTo>
                <a:lnTo>
                  <a:pt x="0" y="19393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29402" y="1057275"/>
            <a:ext cx="13219116" cy="1035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49"/>
              </a:lnSpc>
            </a:pPr>
            <a:r>
              <a:rPr lang="en-US" b="true" sz="6999" spc="1217">
                <a:solidFill>
                  <a:srgbClr val="3499CC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DATASET &amp; METODE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27779" y="6862244"/>
            <a:ext cx="4360221" cy="3424756"/>
          </a:xfrm>
          <a:custGeom>
            <a:avLst/>
            <a:gdLst/>
            <a:ahLst/>
            <a:cxnLst/>
            <a:rect r="r" b="b" t="t" l="l"/>
            <a:pathLst>
              <a:path h="3424756" w="4360221">
                <a:moveTo>
                  <a:pt x="0" y="0"/>
                </a:moveTo>
                <a:lnTo>
                  <a:pt x="4360221" y="0"/>
                </a:lnTo>
                <a:lnTo>
                  <a:pt x="4360221" y="3424756"/>
                </a:lnTo>
                <a:lnTo>
                  <a:pt x="0" y="34247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83200" y="1513138"/>
            <a:ext cx="15844957" cy="7302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6"/>
              </a:lnSpc>
            </a:pPr>
          </a:p>
          <a:p>
            <a:pPr algn="l" marL="767102" indent="-383551" lvl="1">
              <a:lnSpc>
                <a:spcPts val="6466"/>
              </a:lnSpc>
              <a:buFont typeface="Arial"/>
              <a:buChar char="•"/>
            </a:pPr>
            <a:r>
              <a:rPr lang="en-US" sz="3553" spc="149">
                <a:solidFill>
                  <a:srgbClr val="434343"/>
                </a:solidFill>
                <a:latin typeface="Anantason Condensed"/>
                <a:ea typeface="Anantason Condensed"/>
                <a:cs typeface="Anantason Condensed"/>
                <a:sym typeface="Anantason Condensed"/>
              </a:rPr>
              <a:t> </a:t>
            </a:r>
            <a:r>
              <a:rPr lang="en-US" b="true" sz="3553" spc="149">
                <a:solidFill>
                  <a:srgbClr val="434343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Dataset : </a:t>
            </a:r>
            <a:r>
              <a:rPr lang="en-US" b="true" sz="3553" spc="149">
                <a:solidFill>
                  <a:srgbClr val="434343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 Breast_Cancer dari Scikit-Learn. </a:t>
            </a:r>
          </a:p>
          <a:p>
            <a:pPr algn="l" marL="767102" indent="-383551" lvl="1">
              <a:lnSpc>
                <a:spcPts val="6466"/>
              </a:lnSpc>
              <a:buFont typeface="Arial"/>
              <a:buChar char="•"/>
            </a:pPr>
            <a:r>
              <a:rPr lang="en-US" b="true" sz="3553" spc="149">
                <a:solidFill>
                  <a:srgbClr val="434343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Model yang Digunakan:</a:t>
            </a:r>
          </a:p>
          <a:p>
            <a:pPr algn="l" marL="1534204" indent="-511401" lvl="2">
              <a:lnSpc>
                <a:spcPts val="6466"/>
              </a:lnSpc>
              <a:buFont typeface="Arial"/>
              <a:buChar char="⚬"/>
            </a:pPr>
            <a:r>
              <a:rPr lang="en-US" b="true" sz="3553" spc="149">
                <a:solidFill>
                  <a:srgbClr val="004AAD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Random Forest</a:t>
            </a:r>
            <a:r>
              <a:rPr lang="en-US" b="true" sz="3553" spc="149">
                <a:solidFill>
                  <a:srgbClr val="434343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 - Model asemble dengan banyak decision tree</a:t>
            </a:r>
          </a:p>
          <a:p>
            <a:pPr algn="l" marL="1534204" indent="-511401" lvl="2">
              <a:lnSpc>
                <a:spcPts val="6466"/>
              </a:lnSpc>
              <a:buFont typeface="Arial"/>
              <a:buChar char="⚬"/>
            </a:pPr>
            <a:r>
              <a:rPr lang="en-US" b="true" sz="3553" spc="149">
                <a:solidFill>
                  <a:srgbClr val="004AAD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Logistic Regression</a:t>
            </a:r>
            <a:r>
              <a:rPr lang="en-US" b="true" sz="3553" spc="149">
                <a:solidFill>
                  <a:srgbClr val="434343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 - Model statistik untuk klasifikasi biner</a:t>
            </a:r>
          </a:p>
          <a:p>
            <a:pPr algn="l" marL="1534204" indent="-511401" lvl="2">
              <a:lnSpc>
                <a:spcPts val="6466"/>
              </a:lnSpc>
              <a:buFont typeface="Arial"/>
              <a:buChar char="⚬"/>
            </a:pPr>
            <a:r>
              <a:rPr lang="en-US" b="true" sz="3553" spc="149">
                <a:solidFill>
                  <a:srgbClr val="004AAD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Support Vector Machine</a:t>
            </a:r>
            <a:r>
              <a:rPr lang="en-US" b="true" sz="3553" spc="149">
                <a:solidFill>
                  <a:srgbClr val="434343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 - Memisahkan kelas dengan hyperplane terbaik</a:t>
            </a:r>
          </a:p>
          <a:p>
            <a:pPr algn="l" marL="1534204" indent="-511401" lvl="2">
              <a:lnSpc>
                <a:spcPts val="6466"/>
              </a:lnSpc>
              <a:buFont typeface="Arial"/>
              <a:buChar char="⚬"/>
            </a:pPr>
            <a:r>
              <a:rPr lang="en-US" b="true" sz="3553" spc="149">
                <a:solidFill>
                  <a:srgbClr val="004AAD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Naive Bayes</a:t>
            </a:r>
            <a:r>
              <a:rPr lang="en-US" b="true" sz="3553" spc="149">
                <a:solidFill>
                  <a:srgbClr val="434343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 - Model probabilistik berbasis </a:t>
            </a:r>
            <a:r>
              <a:rPr lang="en-US" sz="3553" i="true" spc="149">
                <a:solidFill>
                  <a:srgbClr val="434343"/>
                </a:solidFill>
                <a:latin typeface="Anantason Condensed Italics"/>
                <a:ea typeface="Anantason Condensed Italics"/>
                <a:cs typeface="Anantason Condensed Italics"/>
                <a:sym typeface="Anantason Condensed Italics"/>
              </a:rPr>
              <a:t>Bayes Theorem</a:t>
            </a:r>
          </a:p>
          <a:p>
            <a:pPr algn="l" marL="1534204" indent="-511401" lvl="2">
              <a:lnSpc>
                <a:spcPts val="6466"/>
              </a:lnSpc>
              <a:buFont typeface="Arial"/>
              <a:buChar char="⚬"/>
            </a:pPr>
            <a:r>
              <a:rPr lang="en-US" b="true" sz="3553" spc="149">
                <a:solidFill>
                  <a:srgbClr val="004AAD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K-Nearest Neighbors </a:t>
            </a:r>
            <a:r>
              <a:rPr lang="en-US" b="true" sz="3553" spc="149">
                <a:solidFill>
                  <a:srgbClr val="434343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- Klasifikasi berdasarkan tetangga terdekat</a:t>
            </a:r>
          </a:p>
          <a:p>
            <a:pPr algn="l">
              <a:lnSpc>
                <a:spcPts val="646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90851" y="6043028"/>
            <a:ext cx="9676393" cy="7406839"/>
          </a:xfrm>
          <a:custGeom>
            <a:avLst/>
            <a:gdLst/>
            <a:ahLst/>
            <a:cxnLst/>
            <a:rect r="r" b="b" t="t" l="l"/>
            <a:pathLst>
              <a:path h="7406839" w="9676393">
                <a:moveTo>
                  <a:pt x="0" y="0"/>
                </a:moveTo>
                <a:lnTo>
                  <a:pt x="9676393" y="0"/>
                </a:lnTo>
                <a:lnTo>
                  <a:pt x="9676393" y="7406840"/>
                </a:lnTo>
                <a:lnTo>
                  <a:pt x="0" y="7406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568817">
            <a:off x="15203707" y="-2310350"/>
            <a:ext cx="4873342" cy="4991318"/>
          </a:xfrm>
          <a:custGeom>
            <a:avLst/>
            <a:gdLst/>
            <a:ahLst/>
            <a:cxnLst/>
            <a:rect r="r" b="b" t="t" l="l"/>
            <a:pathLst>
              <a:path h="4991318" w="4873342">
                <a:moveTo>
                  <a:pt x="0" y="0"/>
                </a:moveTo>
                <a:lnTo>
                  <a:pt x="4873342" y="0"/>
                </a:lnTo>
                <a:lnTo>
                  <a:pt x="4873342" y="4991318"/>
                </a:lnTo>
                <a:lnTo>
                  <a:pt x="0" y="4991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9144000" y="6706582"/>
            <a:ext cx="8115300" cy="0"/>
          </a:xfrm>
          <a:prstGeom prst="line">
            <a:avLst/>
          </a:prstGeom>
          <a:ln cap="flat" w="9525">
            <a:solidFill>
              <a:srgbClr val="3499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413405"/>
            <a:ext cx="6060130" cy="6844895"/>
          </a:xfrm>
          <a:custGeom>
            <a:avLst/>
            <a:gdLst/>
            <a:ahLst/>
            <a:cxnLst/>
            <a:rect r="r" b="b" t="t" l="l"/>
            <a:pathLst>
              <a:path h="6844895" w="6060130">
                <a:moveTo>
                  <a:pt x="0" y="0"/>
                </a:moveTo>
                <a:lnTo>
                  <a:pt x="6060130" y="0"/>
                </a:lnTo>
                <a:lnTo>
                  <a:pt x="6060130" y="6844895"/>
                </a:lnTo>
                <a:lnTo>
                  <a:pt x="0" y="68448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64096" y="1066800"/>
            <a:ext cx="13559808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9"/>
              </a:lnSpc>
            </a:pPr>
            <a:r>
              <a:rPr lang="en-US" b="true" sz="7800" spc="577">
                <a:solidFill>
                  <a:srgbClr val="3499CC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HASIL &amp; EVALUASI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4159265"/>
            <a:ext cx="458467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4AAD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NAÏVE BAYES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4830345"/>
            <a:ext cx="8085047" cy="1709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9"/>
              </a:lnSpc>
              <a:spcBef>
                <a:spcPct val="0"/>
              </a:spcBef>
            </a:pPr>
            <a:r>
              <a:rPr lang="en-US" b="true" sz="2435">
                <a:solidFill>
                  <a:srgbClr val="434343"/>
                </a:solidFill>
                <a:latin typeface="Inter Bold"/>
                <a:ea typeface="Inter Bold"/>
                <a:cs typeface="Inter Bold"/>
                <a:sym typeface="Inter Bold"/>
              </a:rPr>
              <a:t>Naïve Bayes memiliki akurasi tertinggi (0.97 atau 97%), sementara model lainnya (Random Forest, SVM, dan KNN) memiliki akurasi yang sedikit lebih rendah (0.96 atau 96%)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7088830" y="6540134"/>
            <a:ext cx="10736436" cy="9077169"/>
          </a:xfrm>
          <a:custGeom>
            <a:avLst/>
            <a:gdLst/>
            <a:ahLst/>
            <a:cxnLst/>
            <a:rect r="r" b="b" t="t" l="l"/>
            <a:pathLst>
              <a:path h="9077169" w="10736436">
                <a:moveTo>
                  <a:pt x="0" y="0"/>
                </a:moveTo>
                <a:lnTo>
                  <a:pt x="10736436" y="0"/>
                </a:lnTo>
                <a:lnTo>
                  <a:pt x="10736436" y="9077168"/>
                </a:lnTo>
                <a:lnTo>
                  <a:pt x="0" y="90771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79297" y="1859571"/>
            <a:ext cx="7210398" cy="7398729"/>
          </a:xfrm>
          <a:custGeom>
            <a:avLst/>
            <a:gdLst/>
            <a:ahLst/>
            <a:cxnLst/>
            <a:rect r="r" b="b" t="t" l="l"/>
            <a:pathLst>
              <a:path h="7398729" w="7210398">
                <a:moveTo>
                  <a:pt x="0" y="0"/>
                </a:moveTo>
                <a:lnTo>
                  <a:pt x="7210397" y="0"/>
                </a:lnTo>
                <a:lnTo>
                  <a:pt x="7210397" y="7398729"/>
                </a:lnTo>
                <a:lnTo>
                  <a:pt x="0" y="7398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071524">
            <a:off x="-3391960" y="7671691"/>
            <a:ext cx="6421610" cy="6589339"/>
          </a:xfrm>
          <a:custGeom>
            <a:avLst/>
            <a:gdLst/>
            <a:ahLst/>
            <a:cxnLst/>
            <a:rect r="r" b="b" t="t" l="l"/>
            <a:pathLst>
              <a:path h="6589339" w="6421610">
                <a:moveTo>
                  <a:pt x="0" y="0"/>
                </a:moveTo>
                <a:lnTo>
                  <a:pt x="6421610" y="0"/>
                </a:lnTo>
                <a:lnTo>
                  <a:pt x="6421610" y="6589339"/>
                </a:lnTo>
                <a:lnTo>
                  <a:pt x="0" y="6589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5371" y="7222178"/>
            <a:ext cx="3395236" cy="2697670"/>
          </a:xfrm>
          <a:custGeom>
            <a:avLst/>
            <a:gdLst/>
            <a:ahLst/>
            <a:cxnLst/>
            <a:rect r="r" b="b" t="t" l="l"/>
            <a:pathLst>
              <a:path h="2697670" w="3395236">
                <a:moveTo>
                  <a:pt x="0" y="0"/>
                </a:moveTo>
                <a:lnTo>
                  <a:pt x="3395237" y="0"/>
                </a:lnTo>
                <a:lnTo>
                  <a:pt x="3395237" y="2697669"/>
                </a:lnTo>
                <a:lnTo>
                  <a:pt x="0" y="2697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562733"/>
            <a:ext cx="15853065" cy="669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7"/>
              </a:lnSpc>
            </a:pPr>
            <a:r>
              <a:rPr lang="en-US" b="true" sz="3399" spc="214">
                <a:solidFill>
                  <a:srgbClr val="434343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        </a:t>
            </a:r>
            <a:r>
              <a:rPr lang="en-US" b="true" sz="3399" spc="214">
                <a:solidFill>
                  <a:srgbClr val="434343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Perbandingan Model</a:t>
            </a:r>
          </a:p>
          <a:p>
            <a:pPr algn="just" marL="734059" indent="-367030" lvl="1">
              <a:lnSpc>
                <a:spcPts val="5507"/>
              </a:lnSpc>
              <a:buFont typeface="Arial"/>
              <a:buChar char="•"/>
            </a:pPr>
            <a:r>
              <a:rPr lang="en-US" b="true" sz="3399" spc="214">
                <a:solidFill>
                  <a:srgbClr val="434343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Naïve Bayes memiliki akurasi tertinggi (97%)</a:t>
            </a:r>
          </a:p>
          <a:p>
            <a:pPr algn="just" marL="734059" indent="-367030" lvl="1">
              <a:lnSpc>
                <a:spcPts val="5507"/>
              </a:lnSpc>
              <a:buFont typeface="Arial"/>
              <a:buChar char="•"/>
            </a:pPr>
            <a:r>
              <a:rPr lang="en-US" b="true" sz="3399" spc="214">
                <a:solidFill>
                  <a:srgbClr val="434343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Random Forest, SVM, dan KNN memiliki akurasi yang sama (96%)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5779"/>
              </a:lnSpc>
            </a:pPr>
            <a:r>
              <a:rPr lang="en-US" b="true" sz="3399" spc="125">
                <a:solidFill>
                  <a:srgbClr val="434343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         Insight</a:t>
            </a:r>
          </a:p>
          <a:p>
            <a:pPr algn="just" marL="734059" indent="-367030" lvl="1">
              <a:lnSpc>
                <a:spcPts val="5779"/>
              </a:lnSpc>
              <a:buFont typeface="Arial"/>
              <a:buChar char="•"/>
            </a:pPr>
            <a:r>
              <a:rPr lang="en-US" b="true" sz="3399" spc="125">
                <a:solidFill>
                  <a:srgbClr val="434343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Model akurasi tertinggi: Naïve Bayes → Potensial untuk digunakan lebih lanjut.</a:t>
            </a:r>
          </a:p>
          <a:p>
            <a:pPr algn="just" marL="734059" indent="-367030" lvl="1">
              <a:lnSpc>
                <a:spcPts val="5779"/>
              </a:lnSpc>
              <a:buFont typeface="Arial"/>
              <a:buChar char="•"/>
            </a:pPr>
            <a:r>
              <a:rPr lang="en-US" b="true" sz="3399" spc="125">
                <a:solidFill>
                  <a:srgbClr val="434343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Performa model lain cukup baik → Bisa ditingkatkan dengan tuning parameter.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67521" y="5312824"/>
            <a:ext cx="508101" cy="492223"/>
          </a:xfrm>
          <a:custGeom>
            <a:avLst/>
            <a:gdLst/>
            <a:ahLst/>
            <a:cxnLst/>
            <a:rect r="r" b="b" t="t" l="l"/>
            <a:pathLst>
              <a:path h="492223" w="508101">
                <a:moveTo>
                  <a:pt x="0" y="0"/>
                </a:moveTo>
                <a:lnTo>
                  <a:pt x="508101" y="0"/>
                </a:lnTo>
                <a:lnTo>
                  <a:pt x="508101" y="492223"/>
                </a:lnTo>
                <a:lnTo>
                  <a:pt x="0" y="4922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2751" y="2743835"/>
            <a:ext cx="592872" cy="451897"/>
          </a:xfrm>
          <a:custGeom>
            <a:avLst/>
            <a:gdLst/>
            <a:ahLst/>
            <a:cxnLst/>
            <a:rect r="r" b="b" t="t" l="l"/>
            <a:pathLst>
              <a:path h="451897" w="592872">
                <a:moveTo>
                  <a:pt x="0" y="0"/>
                </a:moveTo>
                <a:lnTo>
                  <a:pt x="592871" y="0"/>
                </a:lnTo>
                <a:lnTo>
                  <a:pt x="592871" y="451897"/>
                </a:lnTo>
                <a:lnTo>
                  <a:pt x="0" y="4518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47595" y="919076"/>
            <a:ext cx="1970572" cy="2743835"/>
          </a:xfrm>
          <a:custGeom>
            <a:avLst/>
            <a:gdLst/>
            <a:ahLst/>
            <a:cxnLst/>
            <a:rect r="r" b="b" t="t" l="l"/>
            <a:pathLst>
              <a:path h="2743835" w="1970572">
                <a:moveTo>
                  <a:pt x="0" y="0"/>
                </a:moveTo>
                <a:lnTo>
                  <a:pt x="1970573" y="0"/>
                </a:lnTo>
                <a:lnTo>
                  <a:pt x="1970573" y="2743835"/>
                </a:lnTo>
                <a:lnTo>
                  <a:pt x="0" y="27438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66800"/>
            <a:ext cx="12253161" cy="1224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9"/>
              </a:lnSpc>
            </a:pPr>
            <a:r>
              <a:rPr lang="en-US" b="true" sz="8286" spc="480">
                <a:solidFill>
                  <a:srgbClr val="3499CC"/>
                </a:solidFill>
                <a:latin typeface="Anantason Condensed Bold"/>
                <a:ea typeface="Anantason Condensed Bold"/>
                <a:cs typeface="Anantason Condensed Bold"/>
                <a:sym typeface="Anantason Condensed Bold"/>
              </a:rPr>
              <a:t>KESIMPULAN &amp; INSIGHT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DAGgFKD4noA</dc:identifier>
  <dcterms:modified xsi:type="dcterms:W3CDTF">2011-08-01T06:04:30Z</dcterms:modified>
  <cp:revision>1</cp:revision>
  <dc:title>Breast_cancer public Dataset</dc:title>
</cp:coreProperties>
</file>