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78" r:id="rId3"/>
    <p:sldId id="279" r:id="rId4"/>
    <p:sldId id="259" r:id="rId5"/>
    <p:sldId id="280" r:id="rId6"/>
    <p:sldId id="281" r:id="rId7"/>
    <p:sldId id="262" r:id="rId8"/>
    <p:sldId id="263" r:id="rId9"/>
    <p:sldId id="261" r:id="rId10"/>
    <p:sldId id="264" r:id="rId11"/>
    <p:sldId id="268" r:id="rId12"/>
    <p:sldId id="269" r:id="rId13"/>
    <p:sldId id="287" r:id="rId14"/>
    <p:sldId id="283" r:id="rId15"/>
    <p:sldId id="272" r:id="rId16"/>
    <p:sldId id="273" r:id="rId17"/>
    <p:sldId id="274" r:id="rId18"/>
    <p:sldId id="284" r:id="rId19"/>
    <p:sldId id="28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8ADBE-312D-2541-B4FB-D6E107AF0F3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4015E86-DF36-DF4D-A1D0-08229237257E}">
      <dgm:prSet/>
      <dgm:spPr/>
      <dgm:t>
        <a:bodyPr/>
        <a:lstStyle/>
        <a:p>
          <a:r>
            <a:rPr lang="en-US"/>
            <a:t>Exploratory data analysis (EDA)</a:t>
          </a:r>
          <a:endParaRPr lang="en-DE"/>
        </a:p>
      </dgm:t>
    </dgm:pt>
    <dgm:pt modelId="{794E77EC-717B-1E44-A776-4C8727D0E064}" type="parTrans" cxnId="{B2061E0B-EE86-D940-A92C-824487A650BB}">
      <dgm:prSet/>
      <dgm:spPr/>
      <dgm:t>
        <a:bodyPr/>
        <a:lstStyle/>
        <a:p>
          <a:endParaRPr lang="en-GB"/>
        </a:p>
      </dgm:t>
    </dgm:pt>
    <dgm:pt modelId="{F270DCF5-1861-6847-8668-BC9DE2B8B8FD}" type="sibTrans" cxnId="{B2061E0B-EE86-D940-A92C-824487A650BB}">
      <dgm:prSet/>
      <dgm:spPr/>
      <dgm:t>
        <a:bodyPr/>
        <a:lstStyle/>
        <a:p>
          <a:endParaRPr lang="en-GB"/>
        </a:p>
      </dgm:t>
    </dgm:pt>
    <dgm:pt modelId="{0923F0F9-6AF0-3845-8B77-912A038A3FCD}">
      <dgm:prSet/>
      <dgm:spPr/>
      <dgm:t>
        <a:bodyPr/>
        <a:lstStyle/>
        <a:p>
          <a:r>
            <a:rPr lang="en-US" dirty="0"/>
            <a:t>Identify patterns, trends, and relationships among the variables in the data.</a:t>
          </a:r>
          <a:endParaRPr lang="en-DE" dirty="0"/>
        </a:p>
      </dgm:t>
    </dgm:pt>
    <dgm:pt modelId="{5DF17A27-0DEF-2942-9EB9-77C956C905AF}" type="parTrans" cxnId="{A6B02CCC-AD97-714B-8C3F-19E5DB5420EB}">
      <dgm:prSet/>
      <dgm:spPr/>
      <dgm:t>
        <a:bodyPr/>
        <a:lstStyle/>
        <a:p>
          <a:endParaRPr lang="en-GB"/>
        </a:p>
      </dgm:t>
    </dgm:pt>
    <dgm:pt modelId="{D433700D-37E5-834D-B79E-B6EBADD2E2AF}" type="sibTrans" cxnId="{A6B02CCC-AD97-714B-8C3F-19E5DB5420EB}">
      <dgm:prSet/>
      <dgm:spPr/>
      <dgm:t>
        <a:bodyPr/>
        <a:lstStyle/>
        <a:p>
          <a:endParaRPr lang="en-GB"/>
        </a:p>
      </dgm:t>
    </dgm:pt>
    <dgm:pt modelId="{26F8BECB-C875-ED4D-925B-5C3B3C929BFD}">
      <dgm:prSet/>
      <dgm:spPr>
        <a:solidFill>
          <a:schemeClr val="accent2"/>
        </a:solidFill>
      </dgm:spPr>
      <dgm:t>
        <a:bodyPr/>
        <a:lstStyle/>
        <a:p>
          <a:r>
            <a:rPr lang="en-US"/>
            <a:t>Feature engineering</a:t>
          </a:r>
          <a:endParaRPr lang="en-DE"/>
        </a:p>
      </dgm:t>
    </dgm:pt>
    <dgm:pt modelId="{B45182C5-BACE-D844-A10C-EECD44B376E7}" type="parTrans" cxnId="{E0536871-440D-CF4A-A712-570EF9DAA12B}">
      <dgm:prSet/>
      <dgm:spPr/>
      <dgm:t>
        <a:bodyPr/>
        <a:lstStyle/>
        <a:p>
          <a:endParaRPr lang="en-GB"/>
        </a:p>
      </dgm:t>
    </dgm:pt>
    <dgm:pt modelId="{59BBB8B7-3929-834A-85B4-5E7B2292D08A}" type="sibTrans" cxnId="{E0536871-440D-CF4A-A712-570EF9DAA12B}">
      <dgm:prSet/>
      <dgm:spPr/>
      <dgm:t>
        <a:bodyPr/>
        <a:lstStyle/>
        <a:p>
          <a:endParaRPr lang="en-GB"/>
        </a:p>
      </dgm:t>
    </dgm:pt>
    <dgm:pt modelId="{0BA4BF0D-7E3C-4840-8A11-0E5956A01379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Bringing the different data sources together to create features that best describe a machines' health condition </a:t>
          </a:r>
          <a:endParaRPr lang="en-DE" dirty="0"/>
        </a:p>
      </dgm:t>
    </dgm:pt>
    <dgm:pt modelId="{EDE70800-EACF-B044-BA08-5C145C8CC75A}" type="parTrans" cxnId="{78369E46-363B-9849-9946-672399636E32}">
      <dgm:prSet/>
      <dgm:spPr/>
      <dgm:t>
        <a:bodyPr/>
        <a:lstStyle/>
        <a:p>
          <a:endParaRPr lang="en-GB"/>
        </a:p>
      </dgm:t>
    </dgm:pt>
    <dgm:pt modelId="{5096066B-36F5-DD4E-9362-17533C6F93A8}" type="sibTrans" cxnId="{78369E46-363B-9849-9946-672399636E32}">
      <dgm:prSet/>
      <dgm:spPr/>
      <dgm:t>
        <a:bodyPr/>
        <a:lstStyle/>
        <a:p>
          <a:endParaRPr lang="en-GB"/>
        </a:p>
      </dgm:t>
    </dgm:pt>
    <dgm:pt modelId="{9713D1D2-7B38-6549-AF90-087E20019C10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Lag features for long- and short-term dependencies</a:t>
          </a:r>
          <a:endParaRPr lang="en-DE"/>
        </a:p>
      </dgm:t>
    </dgm:pt>
    <dgm:pt modelId="{857F2C50-3ECA-6246-915B-0B01CA045FFD}" type="parTrans" cxnId="{24D8F565-7E38-1242-ACEF-5E9CD666C57E}">
      <dgm:prSet/>
      <dgm:spPr/>
      <dgm:t>
        <a:bodyPr/>
        <a:lstStyle/>
        <a:p>
          <a:endParaRPr lang="en-GB"/>
        </a:p>
      </dgm:t>
    </dgm:pt>
    <dgm:pt modelId="{E8DF073E-71F2-4943-A051-13DED36DB36F}" type="sibTrans" cxnId="{24D8F565-7E38-1242-ACEF-5E9CD666C57E}">
      <dgm:prSet/>
      <dgm:spPr/>
      <dgm:t>
        <a:bodyPr/>
        <a:lstStyle/>
        <a:p>
          <a:endParaRPr lang="en-GB"/>
        </a:p>
      </dgm:t>
    </dgm:pt>
    <dgm:pt modelId="{C55AD4CA-5CD4-4C4D-B7C0-2DA0455DEB8F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Rolling aggregate measures (mean, standard deviation)</a:t>
          </a:r>
          <a:endParaRPr lang="en-DE"/>
        </a:p>
      </dgm:t>
    </dgm:pt>
    <dgm:pt modelId="{124EE5E5-1C43-1440-BF24-C73BD552B7A9}" type="parTrans" cxnId="{E2A2B098-0AF6-854E-B1EC-888495CCAF10}">
      <dgm:prSet/>
      <dgm:spPr/>
      <dgm:t>
        <a:bodyPr/>
        <a:lstStyle/>
        <a:p>
          <a:endParaRPr lang="en-GB"/>
        </a:p>
      </dgm:t>
    </dgm:pt>
    <dgm:pt modelId="{100132B9-532A-6943-A17A-D6B6933A7B50}" type="sibTrans" cxnId="{E2A2B098-0AF6-854E-B1EC-888495CCAF10}">
      <dgm:prSet/>
      <dgm:spPr/>
      <dgm:t>
        <a:bodyPr/>
        <a:lstStyle/>
        <a:p>
          <a:endParaRPr lang="en-GB"/>
        </a:p>
      </dgm:t>
    </dgm:pt>
    <dgm:pt modelId="{F5254B5D-F64A-E74A-9F0D-55841F5C348F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Days since last replacement</a:t>
          </a:r>
          <a:endParaRPr lang="en-DE" dirty="0"/>
        </a:p>
      </dgm:t>
    </dgm:pt>
    <dgm:pt modelId="{43868A80-071F-DD4A-9E8A-512E3A5E5458}" type="parTrans" cxnId="{A9B24921-097C-7F49-910F-C110B7308D3F}">
      <dgm:prSet/>
      <dgm:spPr/>
      <dgm:t>
        <a:bodyPr/>
        <a:lstStyle/>
        <a:p>
          <a:endParaRPr lang="en-GB"/>
        </a:p>
      </dgm:t>
    </dgm:pt>
    <dgm:pt modelId="{6C2FF1C0-2CAF-6544-85D3-EB357B9BEBD7}" type="sibTrans" cxnId="{A9B24921-097C-7F49-910F-C110B7308D3F}">
      <dgm:prSet/>
      <dgm:spPr/>
      <dgm:t>
        <a:bodyPr/>
        <a:lstStyle/>
        <a:p>
          <a:endParaRPr lang="en-GB"/>
        </a:p>
      </dgm:t>
    </dgm:pt>
    <dgm:pt modelId="{9F1DCBEB-18FF-7A4B-BFC3-B9D2032DB12D}">
      <dgm:prSet/>
      <dgm:spPr/>
      <dgm:t>
        <a:bodyPr/>
        <a:lstStyle/>
        <a:p>
          <a:r>
            <a:rPr lang="en-US"/>
            <a:t>Modeling</a:t>
          </a:r>
          <a:endParaRPr lang="en-DE"/>
        </a:p>
      </dgm:t>
    </dgm:pt>
    <dgm:pt modelId="{A4BC5626-1C9B-3348-835A-0B699770AB4F}" type="parTrans" cxnId="{EEC043FB-E9FB-9746-9252-986E911F1F30}">
      <dgm:prSet/>
      <dgm:spPr/>
      <dgm:t>
        <a:bodyPr/>
        <a:lstStyle/>
        <a:p>
          <a:endParaRPr lang="en-GB"/>
        </a:p>
      </dgm:t>
    </dgm:pt>
    <dgm:pt modelId="{F315896F-E96B-944F-B071-115496CF9090}" type="sibTrans" cxnId="{EEC043FB-E9FB-9746-9252-986E911F1F30}">
      <dgm:prSet/>
      <dgm:spPr/>
      <dgm:t>
        <a:bodyPr/>
        <a:lstStyle/>
        <a:p>
          <a:endParaRPr lang="en-GB"/>
        </a:p>
      </dgm:t>
    </dgm:pt>
    <dgm:pt modelId="{D06058AF-AB5A-8B46-B2A0-5E2D32D8213C}">
      <dgm:prSet/>
      <dgm:spPr/>
      <dgm:t>
        <a:bodyPr/>
        <a:lstStyle/>
        <a:p>
          <a:r>
            <a:rPr lang="en-US" dirty="0"/>
            <a:t>Multi class classification problem </a:t>
          </a:r>
          <a:endParaRPr lang="en-DE" dirty="0"/>
        </a:p>
      </dgm:t>
    </dgm:pt>
    <dgm:pt modelId="{AE1CD626-AB64-D146-B932-49CDAF5DA0A0}" type="parTrans" cxnId="{D78E95B9-761D-A04E-9A8D-F0CBC808229A}">
      <dgm:prSet/>
      <dgm:spPr/>
      <dgm:t>
        <a:bodyPr/>
        <a:lstStyle/>
        <a:p>
          <a:endParaRPr lang="en-GB"/>
        </a:p>
      </dgm:t>
    </dgm:pt>
    <dgm:pt modelId="{712A43FE-884A-934F-AC04-84AFBE9EA887}" type="sibTrans" cxnId="{D78E95B9-761D-A04E-9A8D-F0CBC808229A}">
      <dgm:prSet/>
      <dgm:spPr/>
      <dgm:t>
        <a:bodyPr/>
        <a:lstStyle/>
        <a:p>
          <a:endParaRPr lang="en-GB"/>
        </a:p>
      </dgm:t>
    </dgm:pt>
    <dgm:pt modelId="{215C70EE-6F13-1B4E-8DC6-D20DE100EEED}">
      <dgm:prSet/>
      <dgm:spPr/>
      <dgm:t>
        <a:bodyPr/>
        <a:lstStyle/>
        <a:p>
          <a:r>
            <a:rPr lang="en-US" dirty="0"/>
            <a:t>4 component failures + No failure</a:t>
          </a:r>
          <a:endParaRPr lang="en-DE" dirty="0"/>
        </a:p>
      </dgm:t>
    </dgm:pt>
    <dgm:pt modelId="{5806CD5B-14BD-B342-A7D6-6FE7C476C452}" type="parTrans" cxnId="{5C4A8D53-9C85-FA4B-932B-F4EF6ADE45F9}">
      <dgm:prSet/>
      <dgm:spPr/>
      <dgm:t>
        <a:bodyPr/>
        <a:lstStyle/>
        <a:p>
          <a:endParaRPr lang="en-GB"/>
        </a:p>
      </dgm:t>
    </dgm:pt>
    <dgm:pt modelId="{56016CCF-593B-134C-BF59-0E546836F310}" type="sibTrans" cxnId="{5C4A8D53-9C85-FA4B-932B-F4EF6ADE45F9}">
      <dgm:prSet/>
      <dgm:spPr/>
      <dgm:t>
        <a:bodyPr/>
        <a:lstStyle/>
        <a:p>
          <a:endParaRPr lang="en-GB"/>
        </a:p>
      </dgm:t>
    </dgm:pt>
    <dgm:pt modelId="{BFC78EA9-5E1E-9B4E-9665-BB3987D8EEAD}">
      <dgm:prSet/>
      <dgm:spPr/>
      <dgm:t>
        <a:bodyPr/>
        <a:lstStyle/>
        <a:p>
          <a:r>
            <a:rPr lang="en-US"/>
            <a:t>A time window of 48 hrs</a:t>
          </a:r>
          <a:endParaRPr lang="en-DE"/>
        </a:p>
      </dgm:t>
    </dgm:pt>
    <dgm:pt modelId="{F6700CDD-782E-954C-B1B1-9B88A07478E8}" type="parTrans" cxnId="{D3064039-FE79-AE4A-A48E-1D1893B7F416}">
      <dgm:prSet/>
      <dgm:spPr/>
      <dgm:t>
        <a:bodyPr/>
        <a:lstStyle/>
        <a:p>
          <a:endParaRPr lang="en-GB"/>
        </a:p>
      </dgm:t>
    </dgm:pt>
    <dgm:pt modelId="{FF3132B0-3942-5447-B049-39567C4520B2}" type="sibTrans" cxnId="{D3064039-FE79-AE4A-A48E-1D1893B7F416}">
      <dgm:prSet/>
      <dgm:spPr/>
      <dgm:t>
        <a:bodyPr/>
        <a:lstStyle/>
        <a:p>
          <a:endParaRPr lang="en-GB"/>
        </a:p>
      </dgm:t>
    </dgm:pt>
    <dgm:pt modelId="{811053F2-4D68-5E40-9927-2523A740B9F2}">
      <dgm:prSet/>
      <dgm:spPr/>
      <dgm:t>
        <a:bodyPr/>
        <a:lstStyle/>
        <a:p>
          <a:r>
            <a:rPr lang="en-US"/>
            <a:t>Select a suitable ML algorithm</a:t>
          </a:r>
          <a:endParaRPr lang="en-DE"/>
        </a:p>
      </dgm:t>
    </dgm:pt>
    <dgm:pt modelId="{17BC6DFB-207D-354D-9E57-2C8A8ECAB346}" type="parTrans" cxnId="{4E84ABC3-629A-EC45-9D61-067851567190}">
      <dgm:prSet/>
      <dgm:spPr/>
      <dgm:t>
        <a:bodyPr/>
        <a:lstStyle/>
        <a:p>
          <a:endParaRPr lang="en-GB"/>
        </a:p>
      </dgm:t>
    </dgm:pt>
    <dgm:pt modelId="{F1A8B0EE-11B0-DE4D-B2DE-59D9A9A5114A}" type="sibTrans" cxnId="{4E84ABC3-629A-EC45-9D61-067851567190}">
      <dgm:prSet/>
      <dgm:spPr/>
      <dgm:t>
        <a:bodyPr/>
        <a:lstStyle/>
        <a:p>
          <a:endParaRPr lang="en-GB"/>
        </a:p>
      </dgm:t>
    </dgm:pt>
    <dgm:pt modelId="{1C00C560-7274-A74B-86BE-325222A9D5E6}">
      <dgm:prSet/>
      <dgm:spPr/>
      <dgm:t>
        <a:bodyPr/>
        <a:lstStyle/>
        <a:p>
          <a:r>
            <a:rPr lang="en-US"/>
            <a:t>Class imbalance problem</a:t>
          </a:r>
          <a:endParaRPr lang="en-DE"/>
        </a:p>
      </dgm:t>
    </dgm:pt>
    <dgm:pt modelId="{DB097966-044D-8F41-9AD2-43722250CFD7}" type="parTrans" cxnId="{C4550FA2-CE30-CF46-ADFB-38EF0C82D294}">
      <dgm:prSet/>
      <dgm:spPr/>
      <dgm:t>
        <a:bodyPr/>
        <a:lstStyle/>
        <a:p>
          <a:endParaRPr lang="en-GB"/>
        </a:p>
      </dgm:t>
    </dgm:pt>
    <dgm:pt modelId="{C323B927-6A49-B84D-8A77-E17D644813DE}" type="sibTrans" cxnId="{C4550FA2-CE30-CF46-ADFB-38EF0C82D294}">
      <dgm:prSet/>
      <dgm:spPr/>
      <dgm:t>
        <a:bodyPr/>
        <a:lstStyle/>
        <a:p>
          <a:endParaRPr lang="en-GB"/>
        </a:p>
      </dgm:t>
    </dgm:pt>
    <dgm:pt modelId="{E2D20497-6728-8A42-B51A-6836BF65FBB9}">
      <dgm:prSet/>
      <dgm:spPr>
        <a:solidFill>
          <a:schemeClr val="accent4"/>
        </a:solidFill>
      </dgm:spPr>
      <dgm:t>
        <a:bodyPr/>
        <a:lstStyle/>
        <a:p>
          <a:r>
            <a:rPr lang="en-US"/>
            <a:t>Evaluation</a:t>
          </a:r>
          <a:endParaRPr lang="en-DE"/>
        </a:p>
      </dgm:t>
    </dgm:pt>
    <dgm:pt modelId="{A9F0ABEE-D7FC-0043-87AE-75FD01C2F3F0}" type="parTrans" cxnId="{4A55458D-3969-2147-A517-15EE618EEB55}">
      <dgm:prSet/>
      <dgm:spPr/>
      <dgm:t>
        <a:bodyPr/>
        <a:lstStyle/>
        <a:p>
          <a:endParaRPr lang="en-GB"/>
        </a:p>
      </dgm:t>
    </dgm:pt>
    <dgm:pt modelId="{818A3FE2-9338-3E43-BF4C-F15A5539E9FF}" type="sibTrans" cxnId="{4A55458D-3969-2147-A517-15EE618EEB55}">
      <dgm:prSet/>
      <dgm:spPr/>
      <dgm:t>
        <a:bodyPr/>
        <a:lstStyle/>
        <a:p>
          <a:endParaRPr lang="en-GB"/>
        </a:p>
      </dgm:t>
    </dgm:pt>
    <dgm:pt modelId="{FA195EED-E596-0D44-863E-9B73FC32149E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Find the appropriate metric</a:t>
          </a:r>
          <a:endParaRPr lang="en-DE"/>
        </a:p>
      </dgm:t>
    </dgm:pt>
    <dgm:pt modelId="{9A81CD1E-1B60-BC4F-89E0-A89AA556EB79}" type="parTrans" cxnId="{2D8D26E3-7428-514D-8440-6A2E09A8FC6A}">
      <dgm:prSet/>
      <dgm:spPr/>
      <dgm:t>
        <a:bodyPr/>
        <a:lstStyle/>
        <a:p>
          <a:endParaRPr lang="en-GB"/>
        </a:p>
      </dgm:t>
    </dgm:pt>
    <dgm:pt modelId="{28FA7770-642E-834D-A9E4-FC53E3AB2568}" type="sibTrans" cxnId="{2D8D26E3-7428-514D-8440-6A2E09A8FC6A}">
      <dgm:prSet/>
      <dgm:spPr/>
      <dgm:t>
        <a:bodyPr/>
        <a:lstStyle/>
        <a:p>
          <a:endParaRPr lang="en-GB"/>
        </a:p>
      </dgm:t>
    </dgm:pt>
    <dgm:pt modelId="{FF083992-2FF1-514C-BBAB-6B4253BF6986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Recall (Sensitivity, True positive rate) is a good performance measure)</a:t>
          </a:r>
          <a:endParaRPr lang="en-DE"/>
        </a:p>
      </dgm:t>
    </dgm:pt>
    <dgm:pt modelId="{6EA07640-5D92-5843-B888-6A0682B34BDB}" type="parTrans" cxnId="{1998E3BF-68EC-3C47-A2B9-43D7DF4669D0}">
      <dgm:prSet/>
      <dgm:spPr/>
      <dgm:t>
        <a:bodyPr/>
        <a:lstStyle/>
        <a:p>
          <a:endParaRPr lang="en-GB"/>
        </a:p>
      </dgm:t>
    </dgm:pt>
    <dgm:pt modelId="{D198CCCB-B46C-D943-BA9C-804E5677AA49}" type="sibTrans" cxnId="{1998E3BF-68EC-3C47-A2B9-43D7DF4669D0}">
      <dgm:prSet/>
      <dgm:spPr/>
      <dgm:t>
        <a:bodyPr/>
        <a:lstStyle/>
        <a:p>
          <a:endParaRPr lang="en-GB"/>
        </a:p>
      </dgm:t>
    </dgm:pt>
    <dgm:pt modelId="{9CD4FFC9-C08E-7542-988E-9433C4F8CA4F}" type="pres">
      <dgm:prSet presAssocID="{DF18ADBE-312D-2541-B4FB-D6E107AF0F3D}" presName="Name0" presStyleCnt="0">
        <dgm:presLayoutVars>
          <dgm:dir/>
          <dgm:animLvl val="lvl"/>
          <dgm:resizeHandles val="exact"/>
        </dgm:presLayoutVars>
      </dgm:prSet>
      <dgm:spPr/>
    </dgm:pt>
    <dgm:pt modelId="{2871C77A-85FB-9148-9570-7BAD46CF2EE6}" type="pres">
      <dgm:prSet presAssocID="{24015E86-DF36-DF4D-A1D0-08229237257E}" presName="composite" presStyleCnt="0"/>
      <dgm:spPr/>
    </dgm:pt>
    <dgm:pt modelId="{8A0F9BEB-005E-1849-9BDC-F1679A1A8037}" type="pres">
      <dgm:prSet presAssocID="{24015E86-DF36-DF4D-A1D0-08229237257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79E7E1C-7506-9947-9B05-28112C381305}" type="pres">
      <dgm:prSet presAssocID="{24015E86-DF36-DF4D-A1D0-08229237257E}" presName="desTx" presStyleLbl="alignAccFollowNode1" presStyleIdx="0" presStyleCnt="4">
        <dgm:presLayoutVars>
          <dgm:bulletEnabled val="1"/>
        </dgm:presLayoutVars>
      </dgm:prSet>
      <dgm:spPr/>
    </dgm:pt>
    <dgm:pt modelId="{631DB6C2-BB41-8446-80B1-0B90F0B756CC}" type="pres">
      <dgm:prSet presAssocID="{F270DCF5-1861-6847-8668-BC9DE2B8B8FD}" presName="space" presStyleCnt="0"/>
      <dgm:spPr/>
    </dgm:pt>
    <dgm:pt modelId="{2E30152F-6F19-F74A-AFB8-C502F8EDE0E0}" type="pres">
      <dgm:prSet presAssocID="{26F8BECB-C875-ED4D-925B-5C3B3C929BFD}" presName="composite" presStyleCnt="0"/>
      <dgm:spPr/>
    </dgm:pt>
    <dgm:pt modelId="{52836E52-4F9D-A843-8B9E-FC2DC573E21F}" type="pres">
      <dgm:prSet presAssocID="{26F8BECB-C875-ED4D-925B-5C3B3C929BF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026DB87-952E-B24C-A859-7B422ADCF626}" type="pres">
      <dgm:prSet presAssocID="{26F8BECB-C875-ED4D-925B-5C3B3C929BFD}" presName="desTx" presStyleLbl="alignAccFollowNode1" presStyleIdx="1" presStyleCnt="4">
        <dgm:presLayoutVars>
          <dgm:bulletEnabled val="1"/>
        </dgm:presLayoutVars>
      </dgm:prSet>
      <dgm:spPr/>
    </dgm:pt>
    <dgm:pt modelId="{3163387C-CE28-F743-9441-8D29F3C7CC4F}" type="pres">
      <dgm:prSet presAssocID="{59BBB8B7-3929-834A-85B4-5E7B2292D08A}" presName="space" presStyleCnt="0"/>
      <dgm:spPr/>
    </dgm:pt>
    <dgm:pt modelId="{9428B886-232D-654E-A9BB-9772C8708012}" type="pres">
      <dgm:prSet presAssocID="{9F1DCBEB-18FF-7A4B-BFC3-B9D2032DB12D}" presName="composite" presStyleCnt="0"/>
      <dgm:spPr/>
    </dgm:pt>
    <dgm:pt modelId="{F716C994-CD59-954E-9EC3-A905DEAC9062}" type="pres">
      <dgm:prSet presAssocID="{9F1DCBEB-18FF-7A4B-BFC3-B9D2032DB12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B8945EE-65CC-6F48-8B52-347DCE30D73F}" type="pres">
      <dgm:prSet presAssocID="{9F1DCBEB-18FF-7A4B-BFC3-B9D2032DB12D}" presName="desTx" presStyleLbl="alignAccFollowNode1" presStyleIdx="2" presStyleCnt="4">
        <dgm:presLayoutVars>
          <dgm:bulletEnabled val="1"/>
        </dgm:presLayoutVars>
      </dgm:prSet>
      <dgm:spPr/>
    </dgm:pt>
    <dgm:pt modelId="{E8445E48-D4AD-F940-872A-A1AE5C188DF3}" type="pres">
      <dgm:prSet presAssocID="{F315896F-E96B-944F-B071-115496CF9090}" presName="space" presStyleCnt="0"/>
      <dgm:spPr/>
    </dgm:pt>
    <dgm:pt modelId="{F6D48606-33B2-8B43-8F84-CB220F5C7507}" type="pres">
      <dgm:prSet presAssocID="{E2D20497-6728-8A42-B51A-6836BF65FBB9}" presName="composite" presStyleCnt="0"/>
      <dgm:spPr/>
    </dgm:pt>
    <dgm:pt modelId="{78AC6D15-1E37-1F46-A5A9-0786800288F6}" type="pres">
      <dgm:prSet presAssocID="{E2D20497-6728-8A42-B51A-6836BF65FBB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B2700C3-7D5E-974F-B6A4-179B6BA2F880}" type="pres">
      <dgm:prSet presAssocID="{E2D20497-6728-8A42-B51A-6836BF65FBB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2061E0B-EE86-D940-A92C-824487A650BB}" srcId="{DF18ADBE-312D-2541-B4FB-D6E107AF0F3D}" destId="{24015E86-DF36-DF4D-A1D0-08229237257E}" srcOrd="0" destOrd="0" parTransId="{794E77EC-717B-1E44-A776-4C8727D0E064}" sibTransId="{F270DCF5-1861-6847-8668-BC9DE2B8B8FD}"/>
    <dgm:cxn modelId="{B4616F15-A3E7-E74A-8431-329C3523C164}" type="presOf" srcId="{E2D20497-6728-8A42-B51A-6836BF65FBB9}" destId="{78AC6D15-1E37-1F46-A5A9-0786800288F6}" srcOrd="0" destOrd="0" presId="urn:microsoft.com/office/officeart/2005/8/layout/hList1"/>
    <dgm:cxn modelId="{A9B24921-097C-7F49-910F-C110B7308D3F}" srcId="{26F8BECB-C875-ED4D-925B-5C3B3C929BFD}" destId="{F5254B5D-F64A-E74A-9F0D-55841F5C348F}" srcOrd="3" destOrd="0" parTransId="{43868A80-071F-DD4A-9E8A-512E3A5E5458}" sibTransId="{6C2FF1C0-2CAF-6544-85D3-EB357B9BEBD7}"/>
    <dgm:cxn modelId="{E009BD24-8683-1849-BF40-DBBED9C3BAF9}" type="presOf" srcId="{0BA4BF0D-7E3C-4840-8A11-0E5956A01379}" destId="{C026DB87-952E-B24C-A859-7B422ADCF626}" srcOrd="0" destOrd="0" presId="urn:microsoft.com/office/officeart/2005/8/layout/hList1"/>
    <dgm:cxn modelId="{D3064039-FE79-AE4A-A48E-1D1893B7F416}" srcId="{9F1DCBEB-18FF-7A4B-BFC3-B9D2032DB12D}" destId="{BFC78EA9-5E1E-9B4E-9665-BB3987D8EEAD}" srcOrd="2" destOrd="0" parTransId="{F6700CDD-782E-954C-B1B1-9B88A07478E8}" sibTransId="{FF3132B0-3942-5447-B049-39567C4520B2}"/>
    <dgm:cxn modelId="{78369E46-363B-9849-9946-672399636E32}" srcId="{26F8BECB-C875-ED4D-925B-5C3B3C929BFD}" destId="{0BA4BF0D-7E3C-4840-8A11-0E5956A01379}" srcOrd="0" destOrd="0" parTransId="{EDE70800-EACF-B044-BA08-5C145C8CC75A}" sibTransId="{5096066B-36F5-DD4E-9362-17533C6F93A8}"/>
    <dgm:cxn modelId="{5C4A8D53-9C85-FA4B-932B-F4EF6ADE45F9}" srcId="{9F1DCBEB-18FF-7A4B-BFC3-B9D2032DB12D}" destId="{215C70EE-6F13-1B4E-8DC6-D20DE100EEED}" srcOrd="1" destOrd="0" parTransId="{5806CD5B-14BD-B342-A7D6-6FE7C476C452}" sibTransId="{56016CCF-593B-134C-BF59-0E546836F310}"/>
    <dgm:cxn modelId="{24D8F565-7E38-1242-ACEF-5E9CD666C57E}" srcId="{26F8BECB-C875-ED4D-925B-5C3B3C929BFD}" destId="{9713D1D2-7B38-6549-AF90-087E20019C10}" srcOrd="1" destOrd="0" parTransId="{857F2C50-3ECA-6246-915B-0B01CA045FFD}" sibTransId="{E8DF073E-71F2-4943-A051-13DED36DB36F}"/>
    <dgm:cxn modelId="{E90A366C-7662-C546-BFFB-3BFBBE97D36D}" type="presOf" srcId="{215C70EE-6F13-1B4E-8DC6-D20DE100EEED}" destId="{2B8945EE-65CC-6F48-8B52-347DCE30D73F}" srcOrd="0" destOrd="1" presId="urn:microsoft.com/office/officeart/2005/8/layout/hList1"/>
    <dgm:cxn modelId="{F4852570-6970-0E48-8098-124F0611C448}" type="presOf" srcId="{24015E86-DF36-DF4D-A1D0-08229237257E}" destId="{8A0F9BEB-005E-1849-9BDC-F1679A1A8037}" srcOrd="0" destOrd="0" presId="urn:microsoft.com/office/officeart/2005/8/layout/hList1"/>
    <dgm:cxn modelId="{E0536871-440D-CF4A-A712-570EF9DAA12B}" srcId="{DF18ADBE-312D-2541-B4FB-D6E107AF0F3D}" destId="{26F8BECB-C875-ED4D-925B-5C3B3C929BFD}" srcOrd="1" destOrd="0" parTransId="{B45182C5-BACE-D844-A10C-EECD44B376E7}" sibTransId="{59BBB8B7-3929-834A-85B4-5E7B2292D08A}"/>
    <dgm:cxn modelId="{A5D3827F-FE31-274B-BEDF-8128C9803F5C}" type="presOf" srcId="{9713D1D2-7B38-6549-AF90-087E20019C10}" destId="{C026DB87-952E-B24C-A859-7B422ADCF626}" srcOrd="0" destOrd="1" presId="urn:microsoft.com/office/officeart/2005/8/layout/hList1"/>
    <dgm:cxn modelId="{E3862880-DC7B-B646-8286-34DC387F7286}" type="presOf" srcId="{26F8BECB-C875-ED4D-925B-5C3B3C929BFD}" destId="{52836E52-4F9D-A843-8B9E-FC2DC573E21F}" srcOrd="0" destOrd="0" presId="urn:microsoft.com/office/officeart/2005/8/layout/hList1"/>
    <dgm:cxn modelId="{D1F20885-0F5F-F649-930B-5DB7538832BF}" type="presOf" srcId="{FF083992-2FF1-514C-BBAB-6B4253BF6986}" destId="{BB2700C3-7D5E-974F-B6A4-179B6BA2F880}" srcOrd="0" destOrd="1" presId="urn:microsoft.com/office/officeart/2005/8/layout/hList1"/>
    <dgm:cxn modelId="{4A55458D-3969-2147-A517-15EE618EEB55}" srcId="{DF18ADBE-312D-2541-B4FB-D6E107AF0F3D}" destId="{E2D20497-6728-8A42-B51A-6836BF65FBB9}" srcOrd="3" destOrd="0" parTransId="{A9F0ABEE-D7FC-0043-87AE-75FD01C2F3F0}" sibTransId="{818A3FE2-9338-3E43-BF4C-F15A5539E9FF}"/>
    <dgm:cxn modelId="{98305393-3C75-3A4D-AD97-3822B279B0AC}" type="presOf" srcId="{1C00C560-7274-A74B-86BE-325222A9D5E6}" destId="{2B8945EE-65CC-6F48-8B52-347DCE30D73F}" srcOrd="0" destOrd="4" presId="urn:microsoft.com/office/officeart/2005/8/layout/hList1"/>
    <dgm:cxn modelId="{E2A2B098-0AF6-854E-B1EC-888495CCAF10}" srcId="{26F8BECB-C875-ED4D-925B-5C3B3C929BFD}" destId="{C55AD4CA-5CD4-4C4D-B7C0-2DA0455DEB8F}" srcOrd="2" destOrd="0" parTransId="{124EE5E5-1C43-1440-BF24-C73BD552B7A9}" sibTransId="{100132B9-532A-6943-A17A-D6B6933A7B50}"/>
    <dgm:cxn modelId="{A9DDBFA1-3C7A-634E-BB95-237EA123C7AB}" type="presOf" srcId="{D06058AF-AB5A-8B46-B2A0-5E2D32D8213C}" destId="{2B8945EE-65CC-6F48-8B52-347DCE30D73F}" srcOrd="0" destOrd="0" presId="urn:microsoft.com/office/officeart/2005/8/layout/hList1"/>
    <dgm:cxn modelId="{C4550FA2-CE30-CF46-ADFB-38EF0C82D294}" srcId="{9F1DCBEB-18FF-7A4B-BFC3-B9D2032DB12D}" destId="{1C00C560-7274-A74B-86BE-325222A9D5E6}" srcOrd="4" destOrd="0" parTransId="{DB097966-044D-8F41-9AD2-43722250CFD7}" sibTransId="{C323B927-6A49-B84D-8A77-E17D644813DE}"/>
    <dgm:cxn modelId="{CC51E2A2-D60B-8A46-870E-2F38841E8816}" type="presOf" srcId="{C55AD4CA-5CD4-4C4D-B7C0-2DA0455DEB8F}" destId="{C026DB87-952E-B24C-A859-7B422ADCF626}" srcOrd="0" destOrd="2" presId="urn:microsoft.com/office/officeart/2005/8/layout/hList1"/>
    <dgm:cxn modelId="{03547DA7-D037-EA43-8C9D-E7A83F6F2FD2}" type="presOf" srcId="{811053F2-4D68-5E40-9927-2523A740B9F2}" destId="{2B8945EE-65CC-6F48-8B52-347DCE30D73F}" srcOrd="0" destOrd="3" presId="urn:microsoft.com/office/officeart/2005/8/layout/hList1"/>
    <dgm:cxn modelId="{C1564CAE-A83E-4341-AE02-CF009CD6CFDB}" type="presOf" srcId="{F5254B5D-F64A-E74A-9F0D-55841F5C348F}" destId="{C026DB87-952E-B24C-A859-7B422ADCF626}" srcOrd="0" destOrd="3" presId="urn:microsoft.com/office/officeart/2005/8/layout/hList1"/>
    <dgm:cxn modelId="{D78E95B9-761D-A04E-9A8D-F0CBC808229A}" srcId="{9F1DCBEB-18FF-7A4B-BFC3-B9D2032DB12D}" destId="{D06058AF-AB5A-8B46-B2A0-5E2D32D8213C}" srcOrd="0" destOrd="0" parTransId="{AE1CD626-AB64-D146-B932-49CDAF5DA0A0}" sibTransId="{712A43FE-884A-934F-AC04-84AFBE9EA887}"/>
    <dgm:cxn modelId="{1998E3BF-68EC-3C47-A2B9-43D7DF4669D0}" srcId="{E2D20497-6728-8A42-B51A-6836BF65FBB9}" destId="{FF083992-2FF1-514C-BBAB-6B4253BF6986}" srcOrd="1" destOrd="0" parTransId="{6EA07640-5D92-5843-B888-6A0682B34BDB}" sibTransId="{D198CCCB-B46C-D943-BA9C-804E5677AA49}"/>
    <dgm:cxn modelId="{4E84ABC3-629A-EC45-9D61-067851567190}" srcId="{9F1DCBEB-18FF-7A4B-BFC3-B9D2032DB12D}" destId="{811053F2-4D68-5E40-9927-2523A740B9F2}" srcOrd="3" destOrd="0" parTransId="{17BC6DFB-207D-354D-9E57-2C8A8ECAB346}" sibTransId="{F1A8B0EE-11B0-DE4D-B2DE-59D9A9A5114A}"/>
    <dgm:cxn modelId="{A6B02CCC-AD97-714B-8C3F-19E5DB5420EB}" srcId="{24015E86-DF36-DF4D-A1D0-08229237257E}" destId="{0923F0F9-6AF0-3845-8B77-912A038A3FCD}" srcOrd="0" destOrd="0" parTransId="{5DF17A27-0DEF-2942-9EB9-77C956C905AF}" sibTransId="{D433700D-37E5-834D-B79E-B6EBADD2E2AF}"/>
    <dgm:cxn modelId="{A20909D0-4E29-D043-8FCB-4F7F0FFE3BB1}" type="presOf" srcId="{0923F0F9-6AF0-3845-8B77-912A038A3FCD}" destId="{979E7E1C-7506-9947-9B05-28112C381305}" srcOrd="0" destOrd="0" presId="urn:microsoft.com/office/officeart/2005/8/layout/hList1"/>
    <dgm:cxn modelId="{8F3819D0-2EFD-CE49-BC8F-F09D8202BBE0}" type="presOf" srcId="{DF18ADBE-312D-2541-B4FB-D6E107AF0F3D}" destId="{9CD4FFC9-C08E-7542-988E-9433C4F8CA4F}" srcOrd="0" destOrd="0" presId="urn:microsoft.com/office/officeart/2005/8/layout/hList1"/>
    <dgm:cxn modelId="{AA814BD6-4927-9C47-8A5E-1F2DA4BC9E8A}" type="presOf" srcId="{BFC78EA9-5E1E-9B4E-9665-BB3987D8EEAD}" destId="{2B8945EE-65CC-6F48-8B52-347DCE30D73F}" srcOrd="0" destOrd="2" presId="urn:microsoft.com/office/officeart/2005/8/layout/hList1"/>
    <dgm:cxn modelId="{56ED25D8-58A8-D84D-9551-6884D881ACDE}" type="presOf" srcId="{9F1DCBEB-18FF-7A4B-BFC3-B9D2032DB12D}" destId="{F716C994-CD59-954E-9EC3-A905DEAC9062}" srcOrd="0" destOrd="0" presId="urn:microsoft.com/office/officeart/2005/8/layout/hList1"/>
    <dgm:cxn modelId="{2D8D26E3-7428-514D-8440-6A2E09A8FC6A}" srcId="{E2D20497-6728-8A42-B51A-6836BF65FBB9}" destId="{FA195EED-E596-0D44-863E-9B73FC32149E}" srcOrd="0" destOrd="0" parTransId="{9A81CD1E-1B60-BC4F-89E0-A89AA556EB79}" sibTransId="{28FA7770-642E-834D-A9E4-FC53E3AB2568}"/>
    <dgm:cxn modelId="{9C8236F1-818F-E944-8D75-8A68068C55AF}" type="presOf" srcId="{FA195EED-E596-0D44-863E-9B73FC32149E}" destId="{BB2700C3-7D5E-974F-B6A4-179B6BA2F880}" srcOrd="0" destOrd="0" presId="urn:microsoft.com/office/officeart/2005/8/layout/hList1"/>
    <dgm:cxn modelId="{EEC043FB-E9FB-9746-9252-986E911F1F30}" srcId="{DF18ADBE-312D-2541-B4FB-D6E107AF0F3D}" destId="{9F1DCBEB-18FF-7A4B-BFC3-B9D2032DB12D}" srcOrd="2" destOrd="0" parTransId="{A4BC5626-1C9B-3348-835A-0B699770AB4F}" sibTransId="{F315896F-E96B-944F-B071-115496CF9090}"/>
    <dgm:cxn modelId="{B4C5FBDD-138C-2E43-826C-AC20882948F6}" type="presParOf" srcId="{9CD4FFC9-C08E-7542-988E-9433C4F8CA4F}" destId="{2871C77A-85FB-9148-9570-7BAD46CF2EE6}" srcOrd="0" destOrd="0" presId="urn:microsoft.com/office/officeart/2005/8/layout/hList1"/>
    <dgm:cxn modelId="{3AAEC765-75F5-5743-ADB5-5A6F29C00EB6}" type="presParOf" srcId="{2871C77A-85FB-9148-9570-7BAD46CF2EE6}" destId="{8A0F9BEB-005E-1849-9BDC-F1679A1A8037}" srcOrd="0" destOrd="0" presId="urn:microsoft.com/office/officeart/2005/8/layout/hList1"/>
    <dgm:cxn modelId="{7D7F3F9E-2CC9-8747-9377-18FC9F9844C2}" type="presParOf" srcId="{2871C77A-85FB-9148-9570-7BAD46CF2EE6}" destId="{979E7E1C-7506-9947-9B05-28112C381305}" srcOrd="1" destOrd="0" presId="urn:microsoft.com/office/officeart/2005/8/layout/hList1"/>
    <dgm:cxn modelId="{0C4ABBB3-0C1D-B046-8C29-53F81E8C0777}" type="presParOf" srcId="{9CD4FFC9-C08E-7542-988E-9433C4F8CA4F}" destId="{631DB6C2-BB41-8446-80B1-0B90F0B756CC}" srcOrd="1" destOrd="0" presId="urn:microsoft.com/office/officeart/2005/8/layout/hList1"/>
    <dgm:cxn modelId="{8F7EA3EF-258B-2747-948E-C2A398EDA452}" type="presParOf" srcId="{9CD4FFC9-C08E-7542-988E-9433C4F8CA4F}" destId="{2E30152F-6F19-F74A-AFB8-C502F8EDE0E0}" srcOrd="2" destOrd="0" presId="urn:microsoft.com/office/officeart/2005/8/layout/hList1"/>
    <dgm:cxn modelId="{DDCF7060-FBFC-A04F-924A-45594C64FEAC}" type="presParOf" srcId="{2E30152F-6F19-F74A-AFB8-C502F8EDE0E0}" destId="{52836E52-4F9D-A843-8B9E-FC2DC573E21F}" srcOrd="0" destOrd="0" presId="urn:microsoft.com/office/officeart/2005/8/layout/hList1"/>
    <dgm:cxn modelId="{95A71058-9197-5746-9F0B-916B64C82FC0}" type="presParOf" srcId="{2E30152F-6F19-F74A-AFB8-C502F8EDE0E0}" destId="{C026DB87-952E-B24C-A859-7B422ADCF626}" srcOrd="1" destOrd="0" presId="urn:microsoft.com/office/officeart/2005/8/layout/hList1"/>
    <dgm:cxn modelId="{7CD7DCA9-83E2-0546-9C6D-51B13D09ADDC}" type="presParOf" srcId="{9CD4FFC9-C08E-7542-988E-9433C4F8CA4F}" destId="{3163387C-CE28-F743-9441-8D29F3C7CC4F}" srcOrd="3" destOrd="0" presId="urn:microsoft.com/office/officeart/2005/8/layout/hList1"/>
    <dgm:cxn modelId="{2AC29EBB-5B7D-9A4B-A720-33A354E89912}" type="presParOf" srcId="{9CD4FFC9-C08E-7542-988E-9433C4F8CA4F}" destId="{9428B886-232D-654E-A9BB-9772C8708012}" srcOrd="4" destOrd="0" presId="urn:microsoft.com/office/officeart/2005/8/layout/hList1"/>
    <dgm:cxn modelId="{397792AE-440A-CF47-9A29-2420EBCFF3F7}" type="presParOf" srcId="{9428B886-232D-654E-A9BB-9772C8708012}" destId="{F716C994-CD59-954E-9EC3-A905DEAC9062}" srcOrd="0" destOrd="0" presId="urn:microsoft.com/office/officeart/2005/8/layout/hList1"/>
    <dgm:cxn modelId="{DE9D0E60-64E6-6647-8D4B-0E2652773E2F}" type="presParOf" srcId="{9428B886-232D-654E-A9BB-9772C8708012}" destId="{2B8945EE-65CC-6F48-8B52-347DCE30D73F}" srcOrd="1" destOrd="0" presId="urn:microsoft.com/office/officeart/2005/8/layout/hList1"/>
    <dgm:cxn modelId="{35D85060-4F58-A849-9B11-ACEDBCACF48C}" type="presParOf" srcId="{9CD4FFC9-C08E-7542-988E-9433C4F8CA4F}" destId="{E8445E48-D4AD-F940-872A-A1AE5C188DF3}" srcOrd="5" destOrd="0" presId="urn:microsoft.com/office/officeart/2005/8/layout/hList1"/>
    <dgm:cxn modelId="{A9B58D86-1E27-BA4A-A957-D8D6F7DCE3FE}" type="presParOf" srcId="{9CD4FFC9-C08E-7542-988E-9433C4F8CA4F}" destId="{F6D48606-33B2-8B43-8F84-CB220F5C7507}" srcOrd="6" destOrd="0" presId="urn:microsoft.com/office/officeart/2005/8/layout/hList1"/>
    <dgm:cxn modelId="{4A363A5C-BC1F-8145-9ACE-A4A1EFC5B13A}" type="presParOf" srcId="{F6D48606-33B2-8B43-8F84-CB220F5C7507}" destId="{78AC6D15-1E37-1F46-A5A9-0786800288F6}" srcOrd="0" destOrd="0" presId="urn:microsoft.com/office/officeart/2005/8/layout/hList1"/>
    <dgm:cxn modelId="{4DDF8A2B-26E6-B44E-B370-BD39C60769C4}" type="presParOf" srcId="{F6D48606-33B2-8B43-8F84-CB220F5C7507}" destId="{BB2700C3-7D5E-974F-B6A4-179B6BA2F8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F9BEB-005E-1849-9BDC-F1679A1A8037}">
      <dsp:nvSpPr>
        <dsp:cNvPr id="0" name=""/>
        <dsp:cNvSpPr/>
      </dsp:nvSpPr>
      <dsp:spPr>
        <a:xfrm>
          <a:off x="4180" y="51118"/>
          <a:ext cx="2513622" cy="5799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 (EDA)</a:t>
          </a:r>
          <a:endParaRPr lang="en-DE" sz="1600" kern="1200"/>
        </a:p>
      </dsp:txBody>
      <dsp:txXfrm>
        <a:off x="4180" y="51118"/>
        <a:ext cx="2513622" cy="579941"/>
      </dsp:txXfrm>
    </dsp:sp>
    <dsp:sp modelId="{979E7E1C-7506-9947-9B05-28112C381305}">
      <dsp:nvSpPr>
        <dsp:cNvPr id="0" name=""/>
        <dsp:cNvSpPr/>
      </dsp:nvSpPr>
      <dsp:spPr>
        <a:xfrm>
          <a:off x="4180" y="631060"/>
          <a:ext cx="2513622" cy="34326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patterns, trends, and relationships among the variables in the data.</a:t>
          </a:r>
          <a:endParaRPr lang="en-DE" sz="1600" kern="1200" dirty="0"/>
        </a:p>
      </dsp:txBody>
      <dsp:txXfrm>
        <a:off x="4180" y="631060"/>
        <a:ext cx="2513622" cy="3432622"/>
      </dsp:txXfrm>
    </dsp:sp>
    <dsp:sp modelId="{52836E52-4F9D-A843-8B9E-FC2DC573E21F}">
      <dsp:nvSpPr>
        <dsp:cNvPr id="0" name=""/>
        <dsp:cNvSpPr/>
      </dsp:nvSpPr>
      <dsp:spPr>
        <a:xfrm>
          <a:off x="2869710" y="51118"/>
          <a:ext cx="2513622" cy="57994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engineering</a:t>
          </a:r>
          <a:endParaRPr lang="en-DE" sz="1600" kern="1200"/>
        </a:p>
      </dsp:txBody>
      <dsp:txXfrm>
        <a:off x="2869710" y="51118"/>
        <a:ext cx="2513622" cy="579941"/>
      </dsp:txXfrm>
    </dsp:sp>
    <dsp:sp modelId="{C026DB87-952E-B24C-A859-7B422ADCF626}">
      <dsp:nvSpPr>
        <dsp:cNvPr id="0" name=""/>
        <dsp:cNvSpPr/>
      </dsp:nvSpPr>
      <dsp:spPr>
        <a:xfrm>
          <a:off x="2869710" y="631060"/>
          <a:ext cx="2513622" cy="343262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Bringing the different data sources together to create features that best describe a machines' health condition </a:t>
          </a:r>
          <a:endParaRPr lang="en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Lag features for long- and short-term dependencies</a:t>
          </a:r>
          <a:endParaRPr lang="en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Rolling aggregate measures (mean, standard deviation)</a:t>
          </a:r>
          <a:endParaRPr lang="en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Days since last replacement</a:t>
          </a:r>
          <a:endParaRPr lang="en-DE" sz="1600" kern="1200" dirty="0"/>
        </a:p>
      </dsp:txBody>
      <dsp:txXfrm>
        <a:off x="2869710" y="631060"/>
        <a:ext cx="2513622" cy="3432622"/>
      </dsp:txXfrm>
    </dsp:sp>
    <dsp:sp modelId="{F716C994-CD59-954E-9EC3-A905DEAC9062}">
      <dsp:nvSpPr>
        <dsp:cNvPr id="0" name=""/>
        <dsp:cNvSpPr/>
      </dsp:nvSpPr>
      <dsp:spPr>
        <a:xfrm>
          <a:off x="5735240" y="51118"/>
          <a:ext cx="2513622" cy="5799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Modeling</a:t>
          </a:r>
          <a:endParaRPr lang="en-DE" sz="1600" kern="1200"/>
        </a:p>
      </dsp:txBody>
      <dsp:txXfrm>
        <a:off x="5735240" y="51118"/>
        <a:ext cx="2513622" cy="579941"/>
      </dsp:txXfrm>
    </dsp:sp>
    <dsp:sp modelId="{2B8945EE-65CC-6F48-8B52-347DCE30D73F}">
      <dsp:nvSpPr>
        <dsp:cNvPr id="0" name=""/>
        <dsp:cNvSpPr/>
      </dsp:nvSpPr>
      <dsp:spPr>
        <a:xfrm>
          <a:off x="5735240" y="631060"/>
          <a:ext cx="2513622" cy="34326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Multi class classification problem </a:t>
          </a:r>
          <a:endParaRPr lang="en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4 component failures + No failure</a:t>
          </a:r>
          <a:endParaRPr lang="en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time window of 48 hrs</a:t>
          </a:r>
          <a:endParaRPr lang="en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Select a suitable ML algorithm</a:t>
          </a:r>
          <a:endParaRPr lang="en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Class imbalance problem</a:t>
          </a:r>
          <a:endParaRPr lang="en-DE" sz="1600" kern="1200"/>
        </a:p>
      </dsp:txBody>
      <dsp:txXfrm>
        <a:off x="5735240" y="631060"/>
        <a:ext cx="2513622" cy="3432622"/>
      </dsp:txXfrm>
    </dsp:sp>
    <dsp:sp modelId="{78AC6D15-1E37-1F46-A5A9-0786800288F6}">
      <dsp:nvSpPr>
        <dsp:cNvPr id="0" name=""/>
        <dsp:cNvSpPr/>
      </dsp:nvSpPr>
      <dsp:spPr>
        <a:xfrm>
          <a:off x="8600769" y="51118"/>
          <a:ext cx="2513622" cy="57994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Evaluation</a:t>
          </a:r>
          <a:endParaRPr lang="en-DE" sz="1600" kern="1200"/>
        </a:p>
      </dsp:txBody>
      <dsp:txXfrm>
        <a:off x="8600769" y="51118"/>
        <a:ext cx="2513622" cy="579941"/>
      </dsp:txXfrm>
    </dsp:sp>
    <dsp:sp modelId="{BB2700C3-7D5E-974F-B6A4-179B6BA2F880}">
      <dsp:nvSpPr>
        <dsp:cNvPr id="0" name=""/>
        <dsp:cNvSpPr/>
      </dsp:nvSpPr>
      <dsp:spPr>
        <a:xfrm>
          <a:off x="8600769" y="631060"/>
          <a:ext cx="2513622" cy="3432622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Find the appropriate metric</a:t>
          </a:r>
          <a:endParaRPr lang="en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Recall (Sensitivity, True positive rate) is a good performance measure)</a:t>
          </a:r>
          <a:endParaRPr lang="en-DE" sz="1600" kern="1200"/>
        </a:p>
      </dsp:txBody>
      <dsp:txXfrm>
        <a:off x="8600769" y="631060"/>
        <a:ext cx="2513622" cy="3432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06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76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3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79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4" r:id="rId6"/>
    <p:sldLayoutId id="2147483729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aintenance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73" y="554981"/>
            <a:ext cx="6383684" cy="16117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000" spc="700"/>
              <a:t>Data-driven Predictive maintenance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933667" y="2983645"/>
            <a:ext cx="5928596" cy="3536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20000"/>
              </a:lnSpc>
            </a:pPr>
            <a:endParaRPr lang="en-US" sz="1700" dirty="0"/>
          </a:p>
          <a:p>
            <a:pPr indent="-228600">
              <a:lnSpc>
                <a:spcPct val="120000"/>
              </a:lnSpc>
            </a:pPr>
            <a:endParaRPr lang="en-US" sz="1700" dirty="0"/>
          </a:p>
          <a:p>
            <a:pPr indent="-228600">
              <a:lnSpc>
                <a:spcPct val="120000"/>
              </a:lnSpc>
            </a:pPr>
            <a:endParaRPr lang="en-US" sz="1700" dirty="0"/>
          </a:p>
          <a:p>
            <a:pPr indent="-228600">
              <a:lnSpc>
                <a:spcPct val="120000"/>
              </a:lnSpc>
            </a:pPr>
            <a:endParaRPr lang="en-US" sz="17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700" dirty="0"/>
              <a:t>                                                                 </a:t>
            </a:r>
            <a:endParaRPr lang="en-US" sz="17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212529"/>
                </a:solidFill>
              </a:rPr>
              <a:t>                                                      Data Mining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700" dirty="0"/>
              <a:t>                                                               </a:t>
            </a:r>
            <a:r>
              <a:rPr lang="en-US" sz="1700" dirty="0" err="1"/>
              <a:t>Rahma</a:t>
            </a:r>
            <a:r>
              <a:rPr lang="en-US" sz="1700" dirty="0"/>
              <a:t> Dawud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dirty="0"/>
              <a:t>                                  </a:t>
            </a:r>
            <a:r>
              <a:rPr lang="en-US" sz="1700" dirty="0">
                <a:ea typeface="+mj-lt"/>
                <a:cs typeface="+mj-lt"/>
              </a:rPr>
              <a:t>Gessesse Dagmawi </a:t>
            </a:r>
            <a:r>
              <a:rPr lang="en-US" sz="1700" dirty="0" err="1">
                <a:ea typeface="+mj-lt"/>
                <a:cs typeface="+mj-lt"/>
              </a:rPr>
              <a:t>Sahleslassie</a:t>
            </a:r>
            <a:endParaRPr lang="en-US" sz="1700" dirty="0">
              <a:ea typeface="+mj-lt"/>
              <a:cs typeface="+mj-lt"/>
            </a:endParaRPr>
          </a:p>
          <a:p>
            <a:pPr indent="-228600">
              <a:lnSpc>
                <a:spcPct val="120000"/>
              </a:lnSpc>
            </a:pPr>
            <a:endParaRPr lang="en-US" sz="1700" dirty="0"/>
          </a:p>
        </p:txBody>
      </p:sp>
      <p:pic>
        <p:nvPicPr>
          <p:cNvPr id="4" name="Picture 4" descr="A picture containing toy, light, automaton&#10;&#10;Description automatically generated">
            <a:extLst>
              <a:ext uri="{FF2B5EF4-FFF2-40B4-BE49-F238E27FC236}">
                <a16:creationId xmlns:a16="http://schemas.microsoft.com/office/drawing/2014/main" id="{842545BC-7472-D469-3A38-47A6D3A29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7693" y="1710219"/>
            <a:ext cx="4348932" cy="4307179"/>
          </a:xfrm>
          <a:prstGeom prst="rect">
            <a:avLst/>
          </a:prstGeom>
          <a:noFill/>
        </p:spPr>
      </p:pic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460BE097-8227-4FAA-855E-A7E0050E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28F7A6-25AF-4EC8-9A20-E5DA931E7D30}" type="datetime1">
              <a:rPr lang="en-US" smtClean="0"/>
              <a:pPr>
                <a:spcAft>
                  <a:spcPts val="600"/>
                </a:spcAft>
              </a:pPr>
              <a:t>5/8/23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3B4F-1530-0CA7-7EA8-465E28D3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Error data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8EE3-C60F-4766-2110-7F69F02E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                                             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56906ED-1D80-55E9-1D89-B3CBC137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4" y="1903864"/>
            <a:ext cx="6166981" cy="414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F7C91-81B5-5AE6-99AB-9BBFB9E970D6}"/>
              </a:ext>
            </a:extLst>
          </p:cNvPr>
          <p:cNvSpPr txBox="1"/>
          <p:nvPr/>
        </p:nvSpPr>
        <p:spPr>
          <a:xfrm>
            <a:off x="999078" y="6249535"/>
            <a:ext cx="5198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Fig. 5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Distribution of Error Types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1A71D3-E8B9-4109-0B08-6A4B50471EC5}"/>
              </a:ext>
            </a:extLst>
          </p:cNvPr>
          <p:cNvSpPr txBox="1">
            <a:spLocks/>
          </p:cNvSpPr>
          <p:nvPr/>
        </p:nvSpPr>
        <p:spPr>
          <a:xfrm>
            <a:off x="6912996" y="1979542"/>
            <a:ext cx="5027954" cy="4157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Error1 and error2 are the most common errors</a:t>
            </a:r>
          </a:p>
          <a:p>
            <a:pPr lvl="1"/>
            <a:r>
              <a:rPr lang="en-US" dirty="0"/>
              <a:t>Error5 is the least common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8933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41F8-6588-58E0-217D-412D2BB7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Failures DATA</a:t>
            </a:r>
            <a:br>
              <a:rPr lang="en-US" dirty="0"/>
            </a:br>
            <a:endParaRPr lang="en-US" sz="1800" dirty="0">
              <a:ea typeface="+mj-lt"/>
              <a:cs typeface="+mj-lt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7D3B32E-213C-8BEF-969A-E837F56C3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87" y="2282476"/>
            <a:ext cx="6858000" cy="37926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99E55-B9D6-B9B4-A433-57CD4739479A}"/>
              </a:ext>
            </a:extLst>
          </p:cNvPr>
          <p:cNvSpPr txBox="1"/>
          <p:nvPr/>
        </p:nvSpPr>
        <p:spPr>
          <a:xfrm>
            <a:off x="2075780" y="6184691"/>
            <a:ext cx="5198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Fig.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6 Distribution of component failures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C4E3-8546-AFB1-1C48-D1B3B8E09B88}"/>
              </a:ext>
            </a:extLst>
          </p:cNvPr>
          <p:cNvSpPr txBox="1">
            <a:spLocks/>
          </p:cNvSpPr>
          <p:nvPr/>
        </p:nvSpPr>
        <p:spPr>
          <a:xfrm>
            <a:off x="7500730" y="1979542"/>
            <a:ext cx="4440220" cy="4157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Component 2 is the most frequently </a:t>
            </a:r>
          </a:p>
          <a:p>
            <a:pPr lvl="1"/>
            <a:r>
              <a:rPr lang="en-US" dirty="0"/>
              <a:t>Component 3 seems relatively stable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2050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8143-C3BC-A9AF-9EED-B717D95A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EXPLORTORY DATA ANALYSIS</a:t>
            </a:r>
            <a:br>
              <a:rPr lang="en-US" dirty="0"/>
            </a:br>
            <a:r>
              <a:rPr lang="en-US" sz="1800" dirty="0">
                <a:ea typeface="+mj-lt"/>
                <a:cs typeface="+mj-lt"/>
              </a:rPr>
              <a:t>FAILURES DATA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54EE1E5-BA4F-93D4-5FBA-967B185F5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78" y="2040603"/>
            <a:ext cx="5900942" cy="41148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696E1-12E9-B8C6-20D6-5CB71034F2F7}"/>
              </a:ext>
            </a:extLst>
          </p:cNvPr>
          <p:cNvSpPr txBox="1"/>
          <p:nvPr/>
        </p:nvSpPr>
        <p:spPr>
          <a:xfrm>
            <a:off x="1387030" y="6308209"/>
            <a:ext cx="5198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Fig.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7 Top 10 machines with the most failures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92C0B-78EE-1BF0-6092-6F4DF1F728A3}"/>
              </a:ext>
            </a:extLst>
          </p:cNvPr>
          <p:cNvSpPr txBox="1"/>
          <p:nvPr/>
        </p:nvSpPr>
        <p:spPr>
          <a:xfrm>
            <a:off x="7418493" y="2782669"/>
            <a:ext cx="4509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ID 99 with the most failure</a:t>
            </a:r>
          </a:p>
        </p:txBody>
      </p:sp>
    </p:spTree>
    <p:extLst>
      <p:ext uri="{BB962C8B-B14F-4D97-AF65-F5344CB8AC3E}">
        <p14:creationId xmlns:p14="http://schemas.microsoft.com/office/powerpoint/2010/main" val="173433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8143-C3BC-A9AF-9EED-B717D95A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68545"/>
          </a:xfrm>
        </p:spPr>
        <p:txBody>
          <a:bodyPr/>
          <a:lstStyle/>
          <a:p>
            <a:r>
              <a:rPr lang="en-US" dirty="0"/>
              <a:t>Machines </a:t>
            </a:r>
            <a:r>
              <a:rPr lang="en-US" dirty="0" err="1"/>
              <a:t>metaData</a:t>
            </a:r>
            <a:endParaRPr lang="en-US" sz="180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696E1-12E9-B8C6-20D6-5CB71034F2F7}"/>
              </a:ext>
            </a:extLst>
          </p:cNvPr>
          <p:cNvSpPr txBox="1"/>
          <p:nvPr/>
        </p:nvSpPr>
        <p:spPr>
          <a:xfrm>
            <a:off x="3679657" y="4531668"/>
            <a:ext cx="5198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Fig. 8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Machines model and age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92C0B-78EE-1BF0-6092-6F4DF1F728A3}"/>
              </a:ext>
            </a:extLst>
          </p:cNvPr>
          <p:cNvSpPr txBox="1"/>
          <p:nvPr/>
        </p:nvSpPr>
        <p:spPr>
          <a:xfrm>
            <a:off x="7418493" y="2782669"/>
            <a:ext cx="4509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Machine ID 99 with the most failure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BD5976-CA61-1EDC-83E5-807B60FE5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90" y="1307415"/>
            <a:ext cx="10358437" cy="2950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BDB185-5029-313C-64FC-3BEE373F3940}"/>
              </a:ext>
            </a:extLst>
          </p:cNvPr>
          <p:cNvSpPr txBox="1"/>
          <p:nvPr/>
        </p:nvSpPr>
        <p:spPr>
          <a:xfrm>
            <a:off x="1009546" y="4901000"/>
            <a:ext cx="6096000" cy="16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130000"/>
              </a:lnSpc>
            </a:pPr>
            <a:r>
              <a:rPr lang="en-GB" sz="2000" dirty="0"/>
              <a:t>Observation</a:t>
            </a:r>
          </a:p>
          <a:p>
            <a:pPr marL="28575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More than 60 percent of the machines are of model 3 and 4</a:t>
            </a:r>
          </a:p>
          <a:p>
            <a:pPr marL="28575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age ranges from 0 to 20 years. </a:t>
            </a:r>
          </a:p>
        </p:txBody>
      </p:sp>
    </p:spTree>
    <p:extLst>
      <p:ext uri="{BB962C8B-B14F-4D97-AF65-F5344CB8AC3E}">
        <p14:creationId xmlns:p14="http://schemas.microsoft.com/office/powerpoint/2010/main" val="368174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4A73A-BBC4-FFC3-6DC9-8A81367BC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1454447"/>
            <a:ext cx="5292256" cy="2660353"/>
          </a:xfrm>
        </p:spPr>
        <p:txBody>
          <a:bodyPr anchor="t">
            <a:normAutofit/>
          </a:bodyPr>
          <a:lstStyle/>
          <a:p>
            <a:r>
              <a:rPr lang="en-US" dirty="0"/>
              <a:t>Feature engineering</a:t>
            </a:r>
            <a:endParaRPr lang="en-DE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7701CA5-D213-478D-A991-60F5A1CE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35" y="4681728"/>
            <a:ext cx="5292256" cy="1175920"/>
          </a:xfrm>
        </p:spPr>
        <p:txBody>
          <a:bodyPr/>
          <a:lstStyle/>
          <a:p>
            <a:r>
              <a:rPr lang="en-US" dirty="0"/>
              <a:t>create features that best describe a machines' health condition</a:t>
            </a:r>
          </a:p>
        </p:txBody>
      </p:sp>
      <p:pic>
        <p:nvPicPr>
          <p:cNvPr id="3" name="Graphic 2" descr="Labour with solid fill">
            <a:extLst>
              <a:ext uri="{FF2B5EF4-FFF2-40B4-BE49-F238E27FC236}">
                <a16:creationId xmlns:a16="http://schemas.microsoft.com/office/drawing/2014/main" id="{9690F3C4-ACF6-D4F1-BF2B-115D965B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576" y="1313693"/>
            <a:ext cx="4230613" cy="4230613"/>
          </a:xfrm>
          <a:prstGeom prst="rect">
            <a:avLst/>
          </a:prstGeom>
          <a:effectLst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0D9251A-EEDC-48EB-B42C-62D377B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7F001F-4B56-46A1-B539-DCA45D31F9D9}" type="datetime1">
              <a:rPr lang="en-US" smtClean="0"/>
              <a:pPr>
                <a:spcAft>
                  <a:spcPts val="600"/>
                </a:spcAft>
              </a:pPr>
              <a:t>5/8/23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1DF7FA2-A834-4C6F-8EA5-32DEA29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28B762E-E798-4B94-97A0-B637EFC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D539-7792-D1FB-3BA9-9CC51A8A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LAG FEATURES FROM TELEMETRY</a:t>
            </a:r>
            <a:br>
              <a:rPr lang="en-US" dirty="0"/>
            </a:br>
            <a:endParaRPr lang="en-US" sz="18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1777-963F-040A-9C22-71D4582568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Create features using rolling mean and standard deviation</a:t>
            </a:r>
          </a:p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Selected window sizes for each of the telemetry variables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Short term dependencies: 4 hours</a:t>
            </a:r>
          </a:p>
          <a:p>
            <a:pPr lvl="1"/>
            <a:r>
              <a:rPr lang="en-US" dirty="0"/>
              <a:t>Long term dependencies: 48 hours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98B6C9A-4C25-FACD-DB0B-695DCED83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954189"/>
              </p:ext>
            </p:extLst>
          </p:nvPr>
        </p:nvGraphicFramePr>
        <p:xfrm>
          <a:off x="5807995" y="2378212"/>
          <a:ext cx="63246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6324600" imgH="2349500" progId="Excel.Sheet.12">
                  <p:embed/>
                </p:oleObj>
              </mc:Choice>
              <mc:Fallback>
                <p:oleObj name="Worksheet" r:id="rId3" imgW="6324600" imgH="2349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7995" y="2378212"/>
                        <a:ext cx="6324600" cy="234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139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B140-20E9-5D6C-54A5-C508F27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LAG FEATURES FROM ERRORS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F72A-58CD-EC1A-4D9E-10067692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4531964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Errors are categorical</a:t>
            </a:r>
          </a:p>
          <a:p>
            <a:r>
              <a:rPr lang="en-US" dirty="0"/>
              <a:t>Count the number of errors of each type in a lagging window (48 hours)</a:t>
            </a:r>
            <a:endParaRPr lang="en-US" sz="1100" dirty="0">
              <a:solidFill>
                <a:srgbClr val="D4D4D4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E87D75-B399-32AA-5759-B7036958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06126"/>
              </p:ext>
            </p:extLst>
          </p:nvPr>
        </p:nvGraphicFramePr>
        <p:xfrm>
          <a:off x="7190719" y="2168700"/>
          <a:ext cx="3238500" cy="9144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53341636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674043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121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01.04.15 08:00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579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05.04.15 12:00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28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06.04.15 12:00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3686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4DFFA7-6C85-B2EE-816F-A68060D8F3BB}"/>
              </a:ext>
            </a:extLst>
          </p:cNvPr>
          <p:cNvSpPr txBox="1"/>
          <p:nvPr/>
        </p:nvSpPr>
        <p:spPr>
          <a:xfrm>
            <a:off x="7124179" y="1649967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Errors table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84D50A-6A47-C4DD-3C8A-DF278C95D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62"/>
              </p:ext>
            </p:extLst>
          </p:nvPr>
        </p:nvGraphicFramePr>
        <p:xfrm>
          <a:off x="939244" y="3946701"/>
          <a:ext cx="10096500" cy="2336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78170288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172523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9483625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15507575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0386923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79832188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error1_48h_sum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error2_48h_sum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error3_48h_sum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error4_48h_sum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error5_48h_sum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515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01.04.15 06:00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54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02.04.15 07:00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859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03.04.15 08:00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1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04.04.15 09:00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424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05.04.15 10:00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9963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06.04.15 11:00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70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07.04.15 12:00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533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08.04.15 13:00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8703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09.04.15 14:00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2933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10.04.15 15:00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0591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FC4232-5225-C130-70E1-7A1F658DC49D}"/>
              </a:ext>
            </a:extLst>
          </p:cNvPr>
          <p:cNvCxnSpPr>
            <a:cxnSpLocks/>
          </p:cNvCxnSpPr>
          <p:nvPr/>
        </p:nvCxnSpPr>
        <p:spPr>
          <a:xfrm flipH="1">
            <a:off x="3485322" y="2580242"/>
            <a:ext cx="3705397" cy="22584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B4FB91-4A5E-545B-E4CB-887491BF66A8}"/>
              </a:ext>
            </a:extLst>
          </p:cNvPr>
          <p:cNvCxnSpPr>
            <a:cxnSpLocks/>
          </p:cNvCxnSpPr>
          <p:nvPr/>
        </p:nvCxnSpPr>
        <p:spPr>
          <a:xfrm flipH="1">
            <a:off x="3485322" y="2964307"/>
            <a:ext cx="3705397" cy="27040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90EECE-2CDE-C58B-6367-43D6D0CFCDE5}"/>
              </a:ext>
            </a:extLst>
          </p:cNvPr>
          <p:cNvCxnSpPr>
            <a:cxnSpLocks/>
          </p:cNvCxnSpPr>
          <p:nvPr/>
        </p:nvCxnSpPr>
        <p:spPr>
          <a:xfrm>
            <a:off x="7190719" y="2785969"/>
            <a:ext cx="1144898" cy="2829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1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D8B3-00CE-A931-7DCD-003CDD44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LAG FEATURES Maintenance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B3E0-F882-1C9A-9C25-6F010BA1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5287338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days since Last component replacement</a:t>
            </a:r>
          </a:p>
          <a:p>
            <a:endParaRPr lang="en-US" dirty="0"/>
          </a:p>
        </p:txBody>
      </p:sp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71081F18-F498-C330-4DF1-D86A177A2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80" y="4781235"/>
            <a:ext cx="7772400" cy="1867175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D81FC2A1-C12C-B40F-DE3D-F01A071F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7" y="1720711"/>
            <a:ext cx="4432300" cy="284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2ACBE-DD5F-CA24-96F3-A079C95755C2}"/>
              </a:ext>
            </a:extLst>
          </p:cNvPr>
          <p:cNvSpPr txBox="1"/>
          <p:nvPr/>
        </p:nvSpPr>
        <p:spPr>
          <a:xfrm>
            <a:off x="7368209" y="135137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DE" dirty="0"/>
              <a:t>aintainance table</a:t>
            </a:r>
          </a:p>
        </p:txBody>
      </p:sp>
    </p:spTree>
    <p:extLst>
      <p:ext uri="{BB962C8B-B14F-4D97-AF65-F5344CB8AC3E}">
        <p14:creationId xmlns:p14="http://schemas.microsoft.com/office/powerpoint/2010/main" val="340515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60AF-2DCF-78EE-D124-4295C6AD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71" y="9990"/>
            <a:ext cx="10357666" cy="851213"/>
          </a:xfrm>
        </p:spPr>
        <p:txBody>
          <a:bodyPr/>
          <a:lstStyle/>
          <a:p>
            <a:r>
              <a:rPr lang="en-US" dirty="0"/>
              <a:t>Target variable Construction</a:t>
            </a:r>
            <a:endParaRPr lang="en-DE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B87E7C-017D-0340-7C4D-6966C4536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1" y="2684393"/>
            <a:ext cx="4254500" cy="2095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588FDB-D76B-0CAB-4106-19B086FBAB3A}"/>
              </a:ext>
            </a:extLst>
          </p:cNvPr>
          <p:cNvSpPr txBox="1"/>
          <p:nvPr/>
        </p:nvSpPr>
        <p:spPr>
          <a:xfrm>
            <a:off x="1680870" y="1881750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Failure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8A58F8-0F3D-BA73-6FFB-AD69B3F54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29" y="993266"/>
            <a:ext cx="4572000" cy="214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71BE0-BB96-9E8B-D734-15A47799B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269" y="3219319"/>
            <a:ext cx="3048000" cy="3213100"/>
          </a:xfrm>
          <a:prstGeom prst="rect">
            <a:avLst/>
          </a:prstGeom>
        </p:spPr>
      </p:pic>
      <p:pic>
        <p:nvPicPr>
          <p:cNvPr id="11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669D59-DDE7-ADFA-6FF7-8DC56F49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1" y="2251082"/>
            <a:ext cx="4254500" cy="2095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EB867C-E9AB-D7FF-B924-D4BFDBA24D35}"/>
              </a:ext>
            </a:extLst>
          </p:cNvPr>
          <p:cNvSpPr txBox="1"/>
          <p:nvPr/>
        </p:nvSpPr>
        <p:spPr>
          <a:xfrm>
            <a:off x="1099930" y="5367130"/>
            <a:ext cx="4306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Create a multi-class label with a 48h window</a:t>
            </a:r>
          </a:p>
          <a:p>
            <a:r>
              <a:rPr lang="en-DE" dirty="0"/>
              <a:t>Possible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Normal, </a:t>
            </a:r>
            <a:r>
              <a:rPr lang="en-GB" dirty="0"/>
              <a:t>c</a:t>
            </a:r>
            <a:r>
              <a:rPr lang="en-DE" dirty="0"/>
              <a:t>omp1, comp2, comp3, comp4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B3E3F9F-4693-955C-D2D8-F1D0858A50F0}"/>
              </a:ext>
            </a:extLst>
          </p:cNvPr>
          <p:cNvSpPr/>
          <p:nvPr/>
        </p:nvSpPr>
        <p:spPr>
          <a:xfrm>
            <a:off x="2822713" y="4943061"/>
            <a:ext cx="209308" cy="4240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6449B-72EE-540F-CB32-AC8BC439EE51}"/>
              </a:ext>
            </a:extLst>
          </p:cNvPr>
          <p:cNvSpPr txBox="1"/>
          <p:nvPr/>
        </p:nvSpPr>
        <p:spPr>
          <a:xfrm>
            <a:off x="7469779" y="6327506"/>
            <a:ext cx="5198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Fig. 11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Distribution of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4A73A-BBC4-FFC3-6DC9-8A81367BC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1454447"/>
            <a:ext cx="5292256" cy="2660353"/>
          </a:xfrm>
        </p:spPr>
        <p:txBody>
          <a:bodyPr anchor="t">
            <a:normAutofit/>
          </a:bodyPr>
          <a:lstStyle/>
          <a:p>
            <a:r>
              <a:rPr lang="en-DE" dirty="0"/>
              <a:t>Modeling anD EVALUATION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7701CA5-D213-478D-A991-60F5A1CE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35" y="4681728"/>
            <a:ext cx="5292256" cy="1175920"/>
          </a:xfrm>
        </p:spPr>
        <p:txBody>
          <a:bodyPr>
            <a:normAutofit/>
          </a:bodyPr>
          <a:lstStyle/>
          <a:p>
            <a:r>
              <a:rPr lang="en-US" dirty="0"/>
              <a:t>A multi-class classifier</a:t>
            </a:r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646D82FF-4F30-DFE5-DE4D-38DE5D899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576" y="1313693"/>
            <a:ext cx="4230613" cy="4230613"/>
          </a:xfrm>
          <a:prstGeom prst="rect">
            <a:avLst/>
          </a:prstGeom>
          <a:effectLst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0D9251A-EEDC-48EB-B42C-62D377B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7F001F-4B56-46A1-B539-DCA45D31F9D9}" type="datetime1">
              <a:rPr lang="en-US" smtClean="0"/>
              <a:pPr>
                <a:spcAft>
                  <a:spcPts val="600"/>
                </a:spcAft>
              </a:pPr>
              <a:t>5/8/23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1DF7FA2-A834-4C6F-8EA5-32DEA29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28B762E-E798-4B94-97A0-B637EFC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49" y="-201314"/>
            <a:ext cx="10357666" cy="1438450"/>
          </a:xfrm>
        </p:spPr>
        <p:txBody>
          <a:bodyPr/>
          <a:lstStyle/>
          <a:p>
            <a:r>
              <a:rPr lang="en-US" dirty="0"/>
              <a:t>Maintenance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649" y="2018656"/>
            <a:ext cx="5137473" cy="4415421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/>
              <a:t>Reactive maintenance: </a:t>
            </a:r>
          </a:p>
          <a:p>
            <a:pPr lvl="1">
              <a:buFont typeface="ArialUnicodeMS" charset="0"/>
              <a:buChar char="✙"/>
            </a:pPr>
            <a:r>
              <a:rPr lang="en-US" dirty="0"/>
              <a:t>Simple </a:t>
            </a:r>
          </a:p>
          <a:p>
            <a:pPr lvl="1">
              <a:buFont typeface="AppleColorEmoji" charset="0"/>
              <a:buChar char="➖"/>
            </a:pPr>
            <a:r>
              <a:rPr lang="en-US" dirty="0"/>
              <a:t>Very high down time and cost of intervention</a:t>
            </a:r>
          </a:p>
          <a:p>
            <a:pPr lvl="1">
              <a:buFont typeface="AppleColorEmoji" charset="0"/>
              <a:buChar char="➖"/>
            </a:pPr>
            <a:r>
              <a:rPr lang="en-US" dirty="0"/>
              <a:t>Safety concern</a:t>
            </a:r>
          </a:p>
          <a:p>
            <a:r>
              <a:rPr lang="en-US" sz="2200" b="1" dirty="0"/>
              <a:t>Preventive (Periodic) maintenance</a:t>
            </a:r>
          </a:p>
          <a:p>
            <a:pPr lvl="1">
              <a:buFont typeface="ArialUnicodeMS" charset="0"/>
              <a:buChar char="✙"/>
            </a:pPr>
            <a:r>
              <a:rPr lang="en-US" dirty="0"/>
              <a:t>Failures are usually prevented</a:t>
            </a:r>
          </a:p>
          <a:p>
            <a:pPr lvl="1">
              <a:buFont typeface="AppleColorEmoji" charset="0"/>
              <a:buChar char="➖"/>
            </a:pPr>
            <a:r>
              <a:rPr lang="en-US" dirty="0"/>
              <a:t>Unnecessary corrective actions</a:t>
            </a:r>
          </a:p>
          <a:p>
            <a:pPr lvl="1">
              <a:buFont typeface="AppleColorEmoji" charset="0"/>
              <a:buChar char="➖"/>
            </a:pPr>
            <a:r>
              <a:rPr lang="en-US" dirty="0"/>
              <a:t>Inefficient use of resources</a:t>
            </a:r>
          </a:p>
          <a:p>
            <a:r>
              <a:rPr lang="en-US" sz="2200" b="1" dirty="0"/>
              <a:t>Predictive maintenance</a:t>
            </a:r>
          </a:p>
          <a:p>
            <a:pPr lvl="1">
              <a:buFont typeface="ArialUnicodeMS" charset="0"/>
              <a:buChar char="✙"/>
            </a:pPr>
            <a:r>
              <a:rPr lang="en-US" dirty="0"/>
              <a:t>Enables timely pre-failure interventions</a:t>
            </a:r>
          </a:p>
          <a:p>
            <a:pPr lvl="1">
              <a:buFont typeface="ArialUnicodeMS" charset="0"/>
              <a:buChar char="✙"/>
            </a:pPr>
            <a:r>
              <a:rPr lang="en-US" dirty="0"/>
              <a:t>Increases productivity </a:t>
            </a:r>
          </a:p>
          <a:p>
            <a:pPr lvl="1">
              <a:buFont typeface="ArialUnicodeMS" charset="0"/>
              <a:buChar char="✙"/>
            </a:pPr>
            <a:r>
              <a:rPr lang="en-US" dirty="0"/>
              <a:t>Allows optimal planning of service interventions and spare part handling</a:t>
            </a:r>
          </a:p>
          <a:p>
            <a:pPr lvl="1">
              <a:buFont typeface="ArialUnicodeMS" charset="0"/>
              <a:buChar char="✙"/>
            </a:pPr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-60253" y="2502483"/>
            <a:ext cx="1105469" cy="337414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Complexity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efficiency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82" y="1833842"/>
            <a:ext cx="5974283" cy="34336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9604" y="6434077"/>
            <a:ext cx="4877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leanbi.ch</a:t>
            </a:r>
            <a:r>
              <a:rPr lang="en-US" sz="1200" dirty="0"/>
              <a:t>/blog/predictive-maintenance-</a:t>
            </a:r>
            <a:r>
              <a:rPr lang="en-US" sz="1200" dirty="0" err="1"/>
              <a:t>wie</a:t>
            </a:r>
            <a:r>
              <a:rPr lang="en-US" sz="1200" dirty="0"/>
              <a:t>-</a:t>
            </a:r>
            <a:r>
              <a:rPr lang="en-US" sz="1200" dirty="0" err="1"/>
              <a:t>starten</a:t>
            </a:r>
            <a:r>
              <a:rPr lang="en-US" sz="1200" dirty="0"/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7C463-F9D7-B92A-A437-6FB48F69E425}"/>
              </a:ext>
            </a:extLst>
          </p:cNvPr>
          <p:cNvSpPr txBox="1"/>
          <p:nvPr/>
        </p:nvSpPr>
        <p:spPr>
          <a:xfrm>
            <a:off x="6527190" y="5527632"/>
            <a:ext cx="5490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Fig. 1 Types od maintenance </a:t>
            </a:r>
          </a:p>
        </p:txBody>
      </p:sp>
    </p:spTree>
    <p:extLst>
      <p:ext uri="{BB962C8B-B14F-4D97-AF65-F5344CB8AC3E}">
        <p14:creationId xmlns:p14="http://schemas.microsoft.com/office/powerpoint/2010/main" val="63509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497C-4BFB-DAF2-D63A-3E690BEB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3" y="773723"/>
            <a:ext cx="5780312" cy="1397004"/>
          </a:xfrm>
        </p:spPr>
        <p:txBody>
          <a:bodyPr anchor="b">
            <a:normAutofit/>
          </a:bodyPr>
          <a:lstStyle/>
          <a:p>
            <a:r>
              <a:rPr lang="en-US" dirty="0"/>
              <a:t>Modelling and Evaluation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0CF2-3C63-3D94-6AE1-8453D8B8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2411060"/>
            <a:ext cx="5780313" cy="3756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multi-class classification problem</a:t>
            </a:r>
          </a:p>
          <a:p>
            <a:r>
              <a:rPr lang="en-US" dirty="0"/>
              <a:t>Dealing with class imbalance</a:t>
            </a:r>
          </a:p>
          <a:p>
            <a:r>
              <a:rPr lang="en-US" dirty="0"/>
              <a:t>Selecting the right algorithm</a:t>
            </a:r>
          </a:p>
          <a:p>
            <a:r>
              <a:rPr lang="en-US" dirty="0"/>
              <a:t>Selecting the right metrics</a:t>
            </a:r>
          </a:p>
          <a:p>
            <a:r>
              <a:rPr lang="en-US" dirty="0"/>
              <a:t>Hyperparameter optimization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AA9BE1F-6EF5-031D-E097-EBF35280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306582"/>
            <a:ext cx="3074962" cy="2759778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DFE2D25-1C55-481A-9BA8-618AAE4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1F9FDC1-C197-4034-94F0-4F12A10AA61D}" type="datetime1">
              <a:rPr lang="en-US" smtClean="0"/>
              <a:pPr>
                <a:spcAft>
                  <a:spcPts val="600"/>
                </a:spcAft>
              </a:pPr>
              <a:t>5/8/23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B26FEC4-D3B9-4DCB-A915-6C27AD5D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B5FB8D-AE14-4467-8588-8A689987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A3A-A671-1D19-FFF2-F19B8831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83" y="1229711"/>
            <a:ext cx="5349041" cy="136265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Goal</a:t>
            </a:r>
            <a:endParaRPr lang="en-DE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37B9-52A9-E6CF-7FAF-9E0C51267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183" y="2743201"/>
            <a:ext cx="5360865" cy="2820893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DE" sz="2000">
                <a:solidFill>
                  <a:srgbClr val="000000"/>
                </a:solidFill>
              </a:rPr>
              <a:t>Develop a machine learning model to predict </a:t>
            </a:r>
            <a:r>
              <a:rPr lang="en-US" sz="2000">
                <a:solidFill>
                  <a:srgbClr val="000000"/>
                </a:solidFill>
              </a:rPr>
              <a:t>the </a:t>
            </a:r>
            <a:r>
              <a:rPr lang="en-US" sz="2000" b="1">
                <a:solidFill>
                  <a:srgbClr val="000000"/>
                </a:solidFill>
              </a:rPr>
              <a:t>probability that a machine will fail</a:t>
            </a:r>
            <a:r>
              <a:rPr lang="en-US" sz="2000">
                <a:solidFill>
                  <a:srgbClr val="000000"/>
                </a:solidFill>
              </a:rPr>
              <a:t> due to a certain component within a specified time (</a:t>
            </a:r>
            <a:r>
              <a:rPr lang="en-US" sz="2000" b="1">
                <a:solidFill>
                  <a:srgbClr val="000000"/>
                </a:solidFill>
              </a:rPr>
              <a:t>48 hours</a:t>
            </a:r>
            <a:r>
              <a:rPr lang="en-US" sz="2000">
                <a:solidFill>
                  <a:srgbClr val="000000"/>
                </a:solidFill>
              </a:rPr>
              <a:t>)</a:t>
            </a:r>
          </a:p>
          <a:p>
            <a:pPr marL="228600" lvl="1" indent="0">
              <a:buNone/>
            </a:pPr>
            <a:endParaRPr lang="en-DE" sz="2000">
              <a:solidFill>
                <a:srgbClr val="000000"/>
              </a:solidFill>
            </a:endParaRP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2FE4694A-AD8B-99C3-9316-4A5153238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4782" y="1716273"/>
            <a:ext cx="3484251" cy="3484251"/>
          </a:xfrm>
          <a:prstGeom prst="rect">
            <a:avLst/>
          </a:prstGeom>
        </p:spPr>
      </p:pic>
      <p:sp>
        <p:nvSpPr>
          <p:cNvPr id="18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4E19C7-4F01-4EEE-BA0F-C2F216EF088D}" type="datetime1">
              <a:rPr lang="en-US" smtClean="0"/>
              <a:pPr>
                <a:spcAft>
                  <a:spcPts val="600"/>
                </a:spcAft>
              </a:pPr>
              <a:t>5/8/23</a:t>
            </a:fld>
            <a:endParaRPr lang="en-US"/>
          </a:p>
        </p:txBody>
      </p:sp>
      <p:sp>
        <p:nvSpPr>
          <p:cNvPr id="20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2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AFA5-E027-4DEB-110B-076C955B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0"/>
            <a:ext cx="10357666" cy="1438450"/>
          </a:xfrm>
        </p:spPr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1F5D-3AE9-8757-C9EF-E3622563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83" y="1926430"/>
            <a:ext cx="6566175" cy="4386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ea typeface="+mj-lt"/>
                <a:cs typeface="+mj-lt"/>
              </a:rPr>
              <a:t>Four data sources</a:t>
            </a:r>
          </a:p>
          <a:p>
            <a:pPr marL="685800" lvl="1" indent="-457200">
              <a:buAutoNum type="arabicPeriod"/>
            </a:pPr>
            <a:r>
              <a:rPr lang="en-US" b="1" dirty="0">
                <a:ea typeface="+mj-lt"/>
                <a:cs typeface="+mj-lt"/>
              </a:rPr>
              <a:t>Telemetry data: </a:t>
            </a:r>
            <a:r>
              <a:rPr lang="en-US" dirty="0">
                <a:ea typeface="+mj-lt"/>
                <a:cs typeface="+mj-lt"/>
              </a:rPr>
              <a:t>Sensor data of  voltage, rotation, pressure, vibration</a:t>
            </a:r>
            <a:endParaRPr lang="en-US" dirty="0"/>
          </a:p>
          <a:p>
            <a:pPr marL="685800" lvl="1" indent="-457200">
              <a:buAutoNum type="arabicPeriod"/>
            </a:pPr>
            <a:r>
              <a:rPr lang="en-US" b="1" dirty="0">
                <a:ea typeface="+mj-lt"/>
                <a:cs typeface="+mj-lt"/>
              </a:rPr>
              <a:t>Error</a:t>
            </a:r>
            <a:r>
              <a:rPr lang="en-US" dirty="0">
                <a:ea typeface="+mj-lt"/>
                <a:cs typeface="+mj-lt"/>
              </a:rPr>
              <a:t> :Errors encountered by the machines while in operating condition (5 types)</a:t>
            </a:r>
          </a:p>
          <a:p>
            <a:pPr marL="685800" lvl="1" indent="-457200">
              <a:buAutoNum type="arabicPeriod"/>
            </a:pPr>
            <a:r>
              <a:rPr lang="en-US" sz="1900" b="1" dirty="0">
                <a:ea typeface="+mj-lt"/>
                <a:cs typeface="+mj-lt"/>
              </a:rPr>
              <a:t>Maintenance: </a:t>
            </a:r>
            <a:r>
              <a:rPr lang="en-US" dirty="0">
                <a:ea typeface="+mj-lt"/>
                <a:cs typeface="+mj-lt"/>
              </a:rPr>
              <a:t>Historical maintenance records (4 components) </a:t>
            </a:r>
          </a:p>
          <a:p>
            <a:pPr marL="685800" lvl="1" indent="-457200">
              <a:buAutoNum type="arabicPeriod"/>
            </a:pPr>
            <a:r>
              <a:rPr lang="en-US" b="1" dirty="0">
                <a:ea typeface="+mj-lt"/>
                <a:cs typeface="+mj-lt"/>
              </a:rPr>
              <a:t>Machine: </a:t>
            </a:r>
            <a:r>
              <a:rPr lang="en-US" sz="1900" dirty="0">
                <a:ea typeface="+mj-lt"/>
                <a:cs typeface="+mj-lt"/>
              </a:rPr>
              <a:t>Machine </a:t>
            </a:r>
            <a:r>
              <a:rPr lang="en-US" dirty="0">
                <a:ea typeface="+mj-lt"/>
                <a:cs typeface="+mj-lt"/>
              </a:rPr>
              <a:t>information (model, type, age) </a:t>
            </a:r>
          </a:p>
          <a:p>
            <a:pPr marL="685800" lvl="1" indent="-457200">
              <a:buAutoNum type="arabicPeriod"/>
            </a:pPr>
            <a:r>
              <a:rPr lang="en-US" b="1" dirty="0">
                <a:ea typeface="+mj-lt"/>
                <a:cs typeface="+mj-lt"/>
              </a:rPr>
              <a:t>Failures: </a:t>
            </a:r>
            <a:r>
              <a:rPr lang="en-US" dirty="0">
                <a:ea typeface="+mj-lt"/>
                <a:cs typeface="+mj-lt"/>
              </a:rPr>
              <a:t>Each record represents replacement of a component due to failure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4194-0C32-C73A-26C3-79F760899707}"/>
              </a:ext>
            </a:extLst>
          </p:cNvPr>
          <p:cNvSpPr txBox="1">
            <a:spLocks/>
          </p:cNvSpPr>
          <p:nvPr/>
        </p:nvSpPr>
        <p:spPr>
          <a:xfrm>
            <a:off x="808660" y="2085249"/>
            <a:ext cx="5500717" cy="415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Microsoft Azure dataset </a:t>
            </a:r>
            <a:endParaRPr lang="en-DE" sz="2800" dirty="0"/>
          </a:p>
          <a:p>
            <a:pPr lvl="1"/>
            <a:r>
              <a:rPr lang="en-US" dirty="0"/>
              <a:t>100 Machines</a:t>
            </a:r>
          </a:p>
          <a:p>
            <a:pPr lvl="1"/>
            <a:r>
              <a:rPr lang="en-US" dirty="0">
                <a:ea typeface="+mj-lt"/>
                <a:cs typeface="+mj-lt"/>
              </a:rPr>
              <a:t>Hourly time series data for 1 year</a:t>
            </a:r>
          </a:p>
          <a:p>
            <a:pPr lvl="1"/>
            <a:r>
              <a:rPr lang="en-US" dirty="0">
                <a:ea typeface="+mj-lt"/>
                <a:cs typeface="+mj-lt"/>
              </a:rPr>
              <a:t>876,100 records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F92B9-B421-967D-D4E3-05886B73D679}"/>
              </a:ext>
            </a:extLst>
          </p:cNvPr>
          <p:cNvSpPr txBox="1"/>
          <p:nvPr/>
        </p:nvSpPr>
        <p:spPr>
          <a:xfrm>
            <a:off x="511019" y="624291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400" dirty="0"/>
              <a:t>https://www.kaggle.com/datasets/arnabbiswas1/microsoft-azure-predictive-maintenance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F8AD98-32A8-E5D5-14CB-DD4D3324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57" y="4164080"/>
            <a:ext cx="1397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6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0DB1-7C18-E66E-833A-5A981CBC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prediction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1A0DFA-5EAE-0BAE-AD90-7281D73F1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9195"/>
              </p:ext>
            </p:extLst>
          </p:nvPr>
        </p:nvGraphicFramePr>
        <p:xfrm>
          <a:off x="477078" y="2019299"/>
          <a:ext cx="11118573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87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4A73A-BBC4-FFC3-6DC9-8A81367BC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1454447"/>
            <a:ext cx="5292256" cy="2660353"/>
          </a:xfrm>
        </p:spPr>
        <p:txBody>
          <a:bodyPr anchor="t">
            <a:normAutofit/>
          </a:bodyPr>
          <a:lstStyle/>
          <a:p>
            <a:r>
              <a:rPr lang="en-US"/>
              <a:t>Exploratory Data Analysis</a:t>
            </a:r>
            <a:endParaRPr lang="en-DE"/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809DBE94-8770-EF8C-047A-9EA40971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9245" y="986597"/>
            <a:ext cx="4097889" cy="4097889"/>
          </a:xfrm>
          <a:prstGeom prst="rect">
            <a:avLst/>
          </a:prstGeom>
          <a:effectLst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0D9251A-EEDC-48EB-B42C-62D377B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7F001F-4B56-46A1-B539-DCA45D31F9D9}" type="datetime1">
              <a:rPr lang="en-US" smtClean="0"/>
              <a:pPr>
                <a:spcAft>
                  <a:spcPts val="600"/>
                </a:spcAft>
              </a:pPr>
              <a:t>5/8/23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1DF7FA2-A834-4C6F-8EA5-32DEA29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28B762E-E798-4B94-97A0-B637EFC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D196-4254-9977-519F-A4DE1C74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48" y="210052"/>
            <a:ext cx="10488010" cy="1397004"/>
          </a:xfrm>
        </p:spPr>
        <p:txBody>
          <a:bodyPr anchor="b"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telemetry 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195E-3D4B-1E66-38B9-E860593F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27" y="2045718"/>
            <a:ext cx="3682205" cy="3756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Telemetry data ranges from: 2015-01-01 06:00:00 to 2016-01-01 06:00:00</a:t>
            </a:r>
          </a:p>
          <a:p>
            <a:r>
              <a:rPr lang="en-US" dirty="0"/>
              <a:t>Total number of telemetry records: 876100</a:t>
            </a:r>
          </a:p>
          <a:p>
            <a:r>
              <a:rPr lang="en-US" dirty="0">
                <a:ea typeface="+mj-lt"/>
                <a:cs typeface="+mj-lt"/>
              </a:rPr>
              <a:t>voltage, rotation, pressure, vibration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DB25F3CA-ED6C-43F4-8781-642CC38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0E06C5-0D82-4090-A055-E06BA2AA5E98}" type="datetime1">
              <a:rPr lang="en-US" smtClean="0"/>
              <a:pPr>
                <a:spcAft>
                  <a:spcPts val="600"/>
                </a:spcAft>
              </a:pPr>
              <a:t>5/8/23</a:t>
            </a:fld>
            <a:endParaRPr lang="en-US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E105F10E-684A-4498-9801-E3A6CE5C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00E4C-317B-0E35-3242-D65CFC54B19E}"/>
              </a:ext>
            </a:extLst>
          </p:cNvPr>
          <p:cNvSpPr txBox="1"/>
          <p:nvPr/>
        </p:nvSpPr>
        <p:spPr>
          <a:xfrm>
            <a:off x="5574082" y="5219178"/>
            <a:ext cx="5490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Fig. 2 Time series plot for machine id 1</a:t>
            </a:r>
          </a:p>
          <a:p>
            <a:endParaRPr lang="en-US" dirty="0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464AB733-1832-D244-8664-3C9490A7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68133"/>
            <a:ext cx="6542761" cy="37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C2C1-9F14-3A84-9C8B-0EB77EEB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9408766" cy="143845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telemetry data: </a:t>
            </a:r>
            <a:br>
              <a:rPr lang="en-US" sz="3200" dirty="0">
                <a:ea typeface="+mj-lt"/>
                <a:cs typeface="+mj-lt"/>
              </a:rPr>
            </a:br>
            <a:r>
              <a:rPr lang="en-US" dirty="0"/>
              <a:t>Timeseries decomposition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0138-0BEC-8395-0375-08FB5481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269" y="2126630"/>
            <a:ext cx="4147657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Peaks in the trend</a:t>
            </a:r>
          </a:p>
          <a:p>
            <a:pPr lvl="1"/>
            <a:r>
              <a:rPr lang="en-US" dirty="0"/>
              <a:t>Seasonality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BFE00409-455B-DE22-F2FA-3088E9F8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1" y="2126630"/>
            <a:ext cx="6292241" cy="3729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BF109-B626-09D1-3AF2-10C9F286C044}"/>
              </a:ext>
            </a:extLst>
          </p:cNvPr>
          <p:cNvSpPr txBox="1"/>
          <p:nvPr/>
        </p:nvSpPr>
        <p:spPr>
          <a:xfrm>
            <a:off x="1033670" y="6092765"/>
            <a:ext cx="54070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Fig. 3 Timeseries decomposition of vibration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C558A-07DA-7B06-3FED-6839AE8DFCF2}"/>
              </a:ext>
            </a:extLst>
          </p:cNvPr>
          <p:cNvSpPr txBox="1"/>
          <p:nvPr/>
        </p:nvSpPr>
        <p:spPr>
          <a:xfrm>
            <a:off x="906781" y="14541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First 30 days </a:t>
            </a:r>
          </a:p>
        </p:txBody>
      </p:sp>
    </p:spTree>
    <p:extLst>
      <p:ext uri="{BB962C8B-B14F-4D97-AF65-F5344CB8AC3E}">
        <p14:creationId xmlns:p14="http://schemas.microsoft.com/office/powerpoint/2010/main" val="283439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0D10-4335-6A9C-CC37-D310AE78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telemetry data: Distribution</a:t>
            </a:r>
            <a:endParaRPr lang="en-US" dirty="0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E3817EC6-DFCE-8CFF-A78F-AFDF3653E7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8002" y="2518465"/>
            <a:ext cx="6277355" cy="271963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24CA-4202-B5A5-8032-1CE0BDC3E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2996" y="1979542"/>
            <a:ext cx="5027954" cy="4157663"/>
          </a:xfrm>
        </p:spPr>
        <p:txBody>
          <a:bodyPr/>
          <a:lstStyle/>
          <a:p>
            <a:r>
              <a:rPr lang="en-US" dirty="0"/>
              <a:t>Observation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No Missing values</a:t>
            </a:r>
          </a:p>
          <a:p>
            <a:pPr lvl="1"/>
            <a:r>
              <a:rPr lang="en-US" dirty="0">
                <a:ea typeface="+mn-lt"/>
                <a:cs typeface="+mn-lt"/>
              </a:rPr>
              <a:t>N</a:t>
            </a:r>
            <a:r>
              <a:rPr lang="en-US" dirty="0"/>
              <a:t>o duplicates</a:t>
            </a:r>
          </a:p>
          <a:p>
            <a:pPr lvl="1"/>
            <a:r>
              <a:rPr lang="en-US" dirty="0"/>
              <a:t>There are a few spikes may be due to sensor malfunction</a:t>
            </a:r>
          </a:p>
          <a:p>
            <a:pPr lvl="1"/>
            <a:r>
              <a:rPr lang="en-US" dirty="0"/>
              <a:t>All telemetry variables have a normal distribution</a:t>
            </a:r>
          </a:p>
          <a:p>
            <a:pPr lvl="1"/>
            <a:r>
              <a:rPr lang="en-US" dirty="0"/>
              <a:t>There are a few outliers</a:t>
            </a:r>
          </a:p>
          <a:p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11D57-FEB6-A753-D054-F3A582353710}"/>
              </a:ext>
            </a:extLst>
          </p:cNvPr>
          <p:cNvSpPr txBox="1"/>
          <p:nvPr/>
        </p:nvSpPr>
        <p:spPr>
          <a:xfrm>
            <a:off x="1338289" y="5599044"/>
            <a:ext cx="54070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Fig. 4 Histogram and box plot for voltage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54678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3B81B1"/>
      </a:accent1>
      <a:accent2>
        <a:srgbClr val="46B2B1"/>
      </a:accent2>
      <a:accent3>
        <a:srgbClr val="4D62C3"/>
      </a:accent3>
      <a:accent4>
        <a:srgbClr val="B1583B"/>
      </a:accent4>
      <a:accent5>
        <a:srgbClr val="C39B4D"/>
      </a:accent5>
      <a:accent6>
        <a:srgbClr val="9FA838"/>
      </a:accent6>
      <a:hlink>
        <a:srgbClr val="BB703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801</Words>
  <Application>Microsoft Macintosh PowerPoint</Application>
  <PresentationFormat>Widescreen</PresentationFormat>
  <Paragraphs>225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ArialUnicodeMS</vt:lpstr>
      <vt:lpstr>AppleColorEmoji</vt:lpstr>
      <vt:lpstr>Arial</vt:lpstr>
      <vt:lpstr>Avenir Next LT Pro</vt:lpstr>
      <vt:lpstr>Avenir Next LT Pro Light</vt:lpstr>
      <vt:lpstr>Calibri</vt:lpstr>
      <vt:lpstr>VeniceBeachVTI</vt:lpstr>
      <vt:lpstr>Microsoft Excel Worksheet</vt:lpstr>
      <vt:lpstr>Data-driven Predictive maintenance</vt:lpstr>
      <vt:lpstr>Maintenance management </vt:lpstr>
      <vt:lpstr>Goal</vt:lpstr>
      <vt:lpstr>About The Data</vt:lpstr>
      <vt:lpstr>Steps to prediction</vt:lpstr>
      <vt:lpstr>Exploratory Data Analysis</vt:lpstr>
      <vt:lpstr>telemetry data </vt:lpstr>
      <vt:lpstr>telemetry data:  Timeseries decomposition </vt:lpstr>
      <vt:lpstr>telemetry data: Distribution</vt:lpstr>
      <vt:lpstr>Error data</vt:lpstr>
      <vt:lpstr>Failures DATA </vt:lpstr>
      <vt:lpstr>EXPLORTORY DATA ANALYSIS FAILURES DATA</vt:lpstr>
      <vt:lpstr>Machines metaData</vt:lpstr>
      <vt:lpstr>Feature engineering</vt:lpstr>
      <vt:lpstr>LAG FEATURES FROM TELEMETRY </vt:lpstr>
      <vt:lpstr>LAG FEATURES FROM ERRORS </vt:lpstr>
      <vt:lpstr>LAG FEATURES Maintenance </vt:lpstr>
      <vt:lpstr>Target variable Construction</vt:lpstr>
      <vt:lpstr>Modeling anD EVALUATION</vt:lpstr>
      <vt:lpstr>Modelling and 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Nigatu, Dawit</cp:lastModifiedBy>
  <cp:revision>755</cp:revision>
  <dcterms:created xsi:type="dcterms:W3CDTF">2023-05-07T14:31:07Z</dcterms:created>
  <dcterms:modified xsi:type="dcterms:W3CDTF">2023-05-08T21:03:01Z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6e3ca1-845b-4b07-8d30-f294552a2b55_Enabled">
    <vt:lpwstr>true</vt:lpwstr>
  </property>
  <property fmtid="{D5CDD505-2E9C-101B-9397-08002B2CF9AE}" pid="3" name="MSIP_Label_666e3ca1-845b-4b07-8d30-f294552a2b55_SetDate">
    <vt:lpwstr>2023-05-08T20:41:36Z</vt:lpwstr>
  </property>
  <property fmtid="{D5CDD505-2E9C-101B-9397-08002B2CF9AE}" pid="4" name="MSIP_Label_666e3ca1-845b-4b07-8d30-f294552a2b55_Method">
    <vt:lpwstr>Standard</vt:lpwstr>
  </property>
  <property fmtid="{D5CDD505-2E9C-101B-9397-08002B2CF9AE}" pid="5" name="MSIP_Label_666e3ca1-845b-4b07-8d30-f294552a2b55_Name">
    <vt:lpwstr>DE_08_public</vt:lpwstr>
  </property>
  <property fmtid="{D5CDD505-2E9C-101B-9397-08002B2CF9AE}" pid="6" name="MSIP_Label_666e3ca1-845b-4b07-8d30-f294552a2b55_SiteId">
    <vt:lpwstr>94a57ab1-b77f-4874-94d3-202694f69e30</vt:lpwstr>
  </property>
  <property fmtid="{D5CDD505-2E9C-101B-9397-08002B2CF9AE}" pid="7" name="MSIP_Label_666e3ca1-845b-4b07-8d30-f294552a2b55_ActionId">
    <vt:lpwstr>4ef00de7-c70b-4a1c-a238-9f188284f58b</vt:lpwstr>
  </property>
  <property fmtid="{D5CDD505-2E9C-101B-9397-08002B2CF9AE}" pid="8" name="MSIP_Label_666e3ca1-845b-4b07-8d30-f294552a2b55_ContentBits">
    <vt:lpwstr>0</vt:lpwstr>
  </property>
</Properties>
</file>