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34" r:id="rId6"/>
    <p:sldId id="364" r:id="rId7"/>
    <p:sldId id="353" r:id="rId8"/>
    <p:sldId id="362" r:id="rId9"/>
    <p:sldId id="356" r:id="rId10"/>
    <p:sldId id="343" r:id="rId11"/>
    <p:sldId id="361" r:id="rId12"/>
    <p:sldId id="354" r:id="rId13"/>
    <p:sldId id="355" r:id="rId14"/>
    <p:sldId id="3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F9D448"/>
    <a:srgbClr val="4395A1"/>
    <a:srgbClr val="4495A2"/>
    <a:srgbClr val="E1CD55"/>
    <a:srgbClr val="E5E5E5"/>
    <a:srgbClr val="7CA556"/>
    <a:srgbClr val="FFFFFF"/>
    <a:srgbClr val="F3F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955" autoAdjust="0"/>
  </p:normalViewPr>
  <p:slideViewPr>
    <p:cSldViewPr snapToGrid="0">
      <p:cViewPr varScale="1">
        <p:scale>
          <a:sx n="61" d="100"/>
          <a:sy n="61" d="100"/>
        </p:scale>
        <p:origin x="7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May 11,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434589"/>
            <a:ext cx="5491571" cy="1514019"/>
          </a:xfrm>
        </p:spPr>
        <p:txBody>
          <a:bodyPr/>
          <a:lstStyle/>
          <a:p>
            <a:r>
              <a:rPr lang="en-US" sz="4400" dirty="0" err="1"/>
              <a:t>Penerapan</a:t>
            </a:r>
            <a:r>
              <a:rPr lang="en-US" sz="4400" dirty="0"/>
              <a:t> </a:t>
            </a:r>
            <a:r>
              <a:rPr lang="en-US" sz="4400" dirty="0" err="1"/>
              <a:t>Algoritma</a:t>
            </a:r>
            <a:br>
              <a:rPr lang="en-US" sz="4400" dirty="0"/>
            </a:br>
            <a:r>
              <a:rPr lang="en-US" sz="4400" dirty="0"/>
              <a:t>Divide And Conquer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Rahmah </a:t>
            </a:r>
            <a:r>
              <a:rPr lang="en-US" dirty="0" err="1">
                <a:latin typeface="+mj-lt"/>
              </a:rPr>
              <a:t>Khoirussyifa</a:t>
            </a:r>
            <a:r>
              <a:rPr lang="en-US" dirty="0">
                <a:latin typeface="+mj-lt"/>
              </a:rPr>
              <a:t>’ Nurdini</a:t>
            </a:r>
            <a:endParaRPr lang="en-US" dirty="0"/>
          </a:p>
          <a:p>
            <a:r>
              <a:rPr lang="en-US" dirty="0"/>
              <a:t>13519013</a:t>
            </a:r>
          </a:p>
          <a:p>
            <a:r>
              <a:rPr lang="en-US" dirty="0"/>
              <a:t>K01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B9D28F4-F102-436F-B7DF-D8FA9A79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455" y="1371076"/>
            <a:ext cx="8789670" cy="4115847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j-lt"/>
              </a:rPr>
              <a:t>Demo Program</a:t>
            </a: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BCB6D2BE-9837-4C4B-8694-734D960E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2429511"/>
            <a:ext cx="2413997" cy="257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">
            <a:extLst>
              <a:ext uri="{FF2B5EF4-FFF2-40B4-BE49-F238E27FC236}">
                <a16:creationId xmlns:a16="http://schemas.microsoft.com/office/drawing/2014/main" id="{E0452D5F-0993-4B58-AC16-631EFB793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244" y="3800031"/>
            <a:ext cx="2413997" cy="258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">
            <a:extLst>
              <a:ext uri="{FF2B5EF4-FFF2-40B4-BE49-F238E27FC236}">
                <a16:creationId xmlns:a16="http://schemas.microsoft.com/office/drawing/2014/main" id="{088C21CE-5263-4D88-BC57-2918A1847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"/>
          <a:stretch>
            <a:fillRect/>
          </a:stretch>
        </p:blipFill>
        <p:spPr bwMode="auto">
          <a:xfrm>
            <a:off x="5168298" y="2663421"/>
            <a:ext cx="2413998" cy="25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">
            <a:extLst>
              <a:ext uri="{FF2B5EF4-FFF2-40B4-BE49-F238E27FC236}">
                <a16:creationId xmlns:a16="http://schemas.microsoft.com/office/drawing/2014/main" id="{529795D0-4404-4C3F-B217-8C4A27B07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66" y="3755081"/>
            <a:ext cx="281622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BB92271-C807-413B-8C59-1D94DC78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171" y="2091690"/>
            <a:ext cx="4903377" cy="1722751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Terima</a:t>
            </a:r>
            <a:r>
              <a:rPr lang="en-US" dirty="0">
                <a:highlight>
                  <a:srgbClr val="FFFFFF"/>
                </a:highlight>
              </a:rPr>
              <a:t> Kasih!</a:t>
            </a:r>
            <a:endParaRPr lang="en-ID" dirty="0">
              <a:highlight>
                <a:srgbClr val="FFFFFF"/>
              </a:highlight>
            </a:endParaRPr>
          </a:p>
        </p:txBody>
      </p:sp>
      <p:sp>
        <p:nvSpPr>
          <p:cNvPr id="28" name="Subtitle 27">
            <a:extLst>
              <a:ext uri="{FF2B5EF4-FFF2-40B4-BE49-F238E27FC236}">
                <a16:creationId xmlns:a16="http://schemas.microsoft.com/office/drawing/2014/main" id="{28CF92FC-C0A4-4F46-970B-5D9C15172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3332" y="4111621"/>
            <a:ext cx="4903377" cy="1057791"/>
          </a:xfrm>
        </p:spPr>
        <p:txBody>
          <a:bodyPr>
            <a:normAutofit/>
          </a:bodyPr>
          <a:lstStyle/>
          <a:p>
            <a:r>
              <a:rPr lang="en-US" sz="1100" dirty="0" err="1"/>
              <a:t>Selengkapnya</a:t>
            </a:r>
            <a:r>
              <a:rPr lang="en-US" sz="1100" dirty="0"/>
              <a:t>: </a:t>
            </a:r>
            <a:r>
              <a:rPr lang="en-ID" sz="1100" dirty="0"/>
              <a:t>https://github.com/rahmahkn/IF2211-Paper-DivideAndConquer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D64C3BA-5637-45A1-8BFE-163A7EAD90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7F0E89-3E84-4E27-A1EA-6E0ED1E95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709" r="2709"/>
          <a:stretch/>
        </p:blipFill>
        <p:spPr bwMode="auto">
          <a:xfrm>
            <a:off x="-3345497" y="0"/>
            <a:ext cx="94414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600ACD1-3E17-4362-AA71-343BD2C7DCA2}"/>
              </a:ext>
            </a:extLst>
          </p:cNvPr>
          <p:cNvSpPr/>
          <p:nvPr/>
        </p:nvSpPr>
        <p:spPr>
          <a:xfrm>
            <a:off x="6873332" y="3897630"/>
            <a:ext cx="3520440" cy="81278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94E1CD-5AD6-49CE-8114-8EC51075991A}"/>
              </a:ext>
            </a:extLst>
          </p:cNvPr>
          <p:cNvSpPr/>
          <p:nvPr/>
        </p:nvSpPr>
        <p:spPr>
          <a:xfrm>
            <a:off x="-290120" y="-962526"/>
            <a:ext cx="12672620" cy="83098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8948FEE-BB9F-4905-A77F-53573AE7A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4EA1A40-7D37-4377-9C5B-D08A87AC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495" y="5778906"/>
            <a:ext cx="4941477" cy="610863"/>
          </a:xfrm>
        </p:spPr>
        <p:txBody>
          <a:bodyPr>
            <a:noAutofit/>
          </a:bodyPr>
          <a:lstStyle/>
          <a:p>
            <a:pPr algn="r"/>
            <a:r>
              <a:rPr lang="en-US" sz="4400" dirty="0" err="1"/>
              <a:t>Aproksimasi</a:t>
            </a:r>
            <a:br>
              <a:rPr lang="en-US" sz="4400" dirty="0"/>
            </a:br>
            <a:r>
              <a:rPr lang="en-US" sz="4400" dirty="0"/>
              <a:t>Integral </a:t>
            </a:r>
            <a:r>
              <a:rPr lang="en-US" sz="4400" dirty="0" err="1"/>
              <a:t>Tentu</a:t>
            </a:r>
            <a:endParaRPr lang="en-ID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D87103-20A4-47B7-84CE-7D577A5CF28E}"/>
              </a:ext>
            </a:extLst>
          </p:cNvPr>
          <p:cNvSpPr txBox="1"/>
          <p:nvPr/>
        </p:nvSpPr>
        <p:spPr>
          <a:xfrm>
            <a:off x="0" y="6581001"/>
            <a:ext cx="6243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https://stock.adobe.com/id/search?k=integral%20symbol</a:t>
            </a:r>
          </a:p>
        </p:txBody>
      </p: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453356" cy="6108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Divide and Conquer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/>
              <a:t>DIVIDE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1550" y="2727396"/>
            <a:ext cx="2450267" cy="805151"/>
          </a:xfrm>
        </p:spPr>
        <p:txBody>
          <a:bodyPr/>
          <a:lstStyle/>
          <a:p>
            <a:r>
              <a:rPr lang="en-US" sz="1800" dirty="0" err="1"/>
              <a:t>Membagi</a:t>
            </a:r>
            <a:r>
              <a:rPr lang="en-US" sz="1800" dirty="0"/>
              <a:t> </a:t>
            </a:r>
            <a:r>
              <a:rPr lang="en-US" sz="1800" dirty="0" err="1"/>
              <a:t>persoalan</a:t>
            </a:r>
            <a:r>
              <a:rPr lang="en-US" sz="1800" dirty="0"/>
              <a:t> </a:t>
            </a:r>
            <a:r>
              <a:rPr lang="en-US" sz="1800" b="1" dirty="0" err="1"/>
              <a:t>menjadi</a:t>
            </a:r>
            <a:r>
              <a:rPr lang="en-US" sz="1800" b="1" dirty="0"/>
              <a:t> </a:t>
            </a:r>
            <a:r>
              <a:rPr lang="en-US" sz="1800" b="1" dirty="0" err="1"/>
              <a:t>beberapa</a:t>
            </a:r>
            <a:r>
              <a:rPr lang="en-US" sz="1800" b="1" dirty="0"/>
              <a:t> </a:t>
            </a:r>
            <a:r>
              <a:rPr lang="en-US" sz="1800" b="1" dirty="0" err="1"/>
              <a:t>upa-persoalan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karakteristik</a:t>
            </a:r>
            <a:r>
              <a:rPr lang="en-US" sz="1800" dirty="0"/>
              <a:t> yang </a:t>
            </a:r>
            <a:r>
              <a:rPr lang="en-US" sz="1800" dirty="0" err="1"/>
              <a:t>serupa</a:t>
            </a:r>
            <a:endParaRPr lang="en-US" sz="1800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05300" y="2305354"/>
            <a:ext cx="4838700" cy="315915"/>
          </a:xfrm>
        </p:spPr>
        <p:txBody>
          <a:bodyPr/>
          <a:lstStyle/>
          <a:p>
            <a:r>
              <a:rPr lang="en-US" sz="2000" dirty="0"/>
              <a:t>CONQUER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5300" y="2727396"/>
            <a:ext cx="3249743" cy="636754"/>
          </a:xfrm>
        </p:spPr>
        <p:txBody>
          <a:bodyPr/>
          <a:lstStyle/>
          <a:p>
            <a:r>
              <a:rPr lang="en-US" sz="1800" dirty="0" err="1"/>
              <a:t>Menyelesaikan</a:t>
            </a:r>
            <a:r>
              <a:rPr lang="en-US" sz="1800" dirty="0"/>
              <a:t> masing-masing </a:t>
            </a:r>
            <a:r>
              <a:rPr lang="en-US" sz="1800" dirty="0" err="1"/>
              <a:t>upa-persoalan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b="1" dirty="0" err="1"/>
              <a:t>secara</a:t>
            </a:r>
            <a:r>
              <a:rPr lang="en-US" sz="1800" b="1" dirty="0"/>
              <a:t> </a:t>
            </a:r>
            <a:r>
              <a:rPr lang="en-US" sz="1800" b="1" dirty="0" err="1"/>
              <a:t>langsung</a:t>
            </a:r>
            <a:r>
              <a:rPr lang="en-US" sz="1800" b="1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berukuran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b="1" dirty="0" err="1"/>
              <a:t>secara</a:t>
            </a:r>
            <a:r>
              <a:rPr lang="en-US" sz="1800" b="1" dirty="0"/>
              <a:t> </a:t>
            </a:r>
            <a:r>
              <a:rPr lang="en-US" sz="1800" b="1" dirty="0" err="1"/>
              <a:t>rekursif</a:t>
            </a:r>
            <a:r>
              <a:rPr lang="en-US" sz="1800" b="1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berukuran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.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17606" y="2285999"/>
            <a:ext cx="4838700" cy="315915"/>
          </a:xfrm>
        </p:spPr>
        <p:txBody>
          <a:bodyPr/>
          <a:lstStyle/>
          <a:p>
            <a:r>
              <a:rPr lang="en-US" sz="2000" dirty="0"/>
              <a:t>COMBINE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17606" y="2692284"/>
            <a:ext cx="2286595" cy="908340"/>
          </a:xfrm>
        </p:spPr>
        <p:txBody>
          <a:bodyPr/>
          <a:lstStyle/>
          <a:p>
            <a:r>
              <a:rPr lang="sv-SE" sz="1800" dirty="0"/>
              <a:t>Menggabungkan solusi masing-masing upa-persoalan sehingga </a:t>
            </a:r>
            <a:r>
              <a:rPr lang="sv-SE" sz="1800" b="1" dirty="0"/>
              <a:t>membentuk solusi </a:t>
            </a:r>
            <a:r>
              <a:rPr lang="sv-SE" sz="1800" dirty="0"/>
              <a:t>persoalan semua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6405026" cy="45719"/>
          </a:xfrm>
        </p:spPr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4" grpId="0" build="p"/>
      <p:bldP spid="47" grpId="0" build="p"/>
      <p:bldP spid="46" grpId="0" build="p"/>
      <p:bldP spid="49" grpId="0" build="p"/>
      <p:bldP spid="4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en-US" dirty="0" err="1"/>
              <a:t>Ilustrasi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89" y="6332220"/>
            <a:ext cx="7364397" cy="413354"/>
          </a:xfrm>
        </p:spPr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8B1FE1B1-92D1-4B06-8324-C7E02F604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534" y="1738491"/>
            <a:ext cx="9248932" cy="424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3629E1-B377-48AE-BEF0-DA4587972C5E}"/>
              </a:ext>
            </a:extLst>
          </p:cNvPr>
          <p:cNvSpPr txBox="1"/>
          <p:nvPr/>
        </p:nvSpPr>
        <p:spPr>
          <a:xfrm>
            <a:off x="1386599" y="5740080"/>
            <a:ext cx="72365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FFC000"/>
                </a:solidFill>
              </a:rPr>
              <a:t>https://github.com/fahdarhalai/Algorithms/blob/master/2-Divide%20and%20Conquer/README.md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7EFD6-0E8C-4F3B-86D4-24D3639089FF}"/>
              </a:ext>
            </a:extLst>
          </p:cNvPr>
          <p:cNvSpPr/>
          <p:nvPr/>
        </p:nvSpPr>
        <p:spPr>
          <a:xfrm>
            <a:off x="8312727" y="1948721"/>
            <a:ext cx="2120427" cy="3856086"/>
          </a:xfrm>
          <a:prstGeom prst="rect">
            <a:avLst/>
          </a:prstGeom>
          <a:solidFill>
            <a:srgbClr val="F3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8FE2CB-B59D-49FF-9C0D-C9BAB02A7BAE}"/>
              </a:ext>
            </a:extLst>
          </p:cNvPr>
          <p:cNvSpPr/>
          <p:nvPr/>
        </p:nvSpPr>
        <p:spPr>
          <a:xfrm>
            <a:off x="6724073" y="1948721"/>
            <a:ext cx="1899027" cy="3856086"/>
          </a:xfrm>
          <a:prstGeom prst="rect">
            <a:avLst/>
          </a:prstGeom>
          <a:solidFill>
            <a:srgbClr val="F3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0ADBBB-6EF7-42C2-AD67-479C13064379}"/>
              </a:ext>
            </a:extLst>
          </p:cNvPr>
          <p:cNvSpPr/>
          <p:nvPr/>
        </p:nvSpPr>
        <p:spPr>
          <a:xfrm>
            <a:off x="5886817" y="1912008"/>
            <a:ext cx="911147" cy="3892799"/>
          </a:xfrm>
          <a:prstGeom prst="rect">
            <a:avLst/>
          </a:prstGeom>
          <a:solidFill>
            <a:srgbClr val="F3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5D31FD-7685-4F35-A117-6FFBA9422132}"/>
              </a:ext>
            </a:extLst>
          </p:cNvPr>
          <p:cNvSpPr/>
          <p:nvPr/>
        </p:nvSpPr>
        <p:spPr>
          <a:xfrm>
            <a:off x="4398120" y="1948721"/>
            <a:ext cx="1488697" cy="3856086"/>
          </a:xfrm>
          <a:prstGeom prst="rect">
            <a:avLst/>
          </a:prstGeom>
          <a:solidFill>
            <a:srgbClr val="F3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FFA1D-E04E-45AF-A1DB-9107293B0268}"/>
              </a:ext>
            </a:extLst>
          </p:cNvPr>
          <p:cNvSpPr/>
          <p:nvPr/>
        </p:nvSpPr>
        <p:spPr>
          <a:xfrm>
            <a:off x="3297383" y="1967792"/>
            <a:ext cx="1616636" cy="3856086"/>
          </a:xfrm>
          <a:prstGeom prst="rect">
            <a:avLst/>
          </a:prstGeom>
          <a:solidFill>
            <a:srgbClr val="F3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519974-6694-48E9-B3AA-C161B8F52669}"/>
              </a:ext>
            </a:extLst>
          </p:cNvPr>
          <p:cNvSpPr/>
          <p:nvPr/>
        </p:nvSpPr>
        <p:spPr>
          <a:xfrm>
            <a:off x="3082649" y="2887858"/>
            <a:ext cx="611898" cy="484763"/>
          </a:xfrm>
          <a:prstGeom prst="rect">
            <a:avLst/>
          </a:prstGeom>
          <a:solidFill>
            <a:srgbClr val="F3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414E23-D168-47B8-B26D-3C92DC4EE6D2}"/>
              </a:ext>
            </a:extLst>
          </p:cNvPr>
          <p:cNvSpPr/>
          <p:nvPr/>
        </p:nvSpPr>
        <p:spPr>
          <a:xfrm>
            <a:off x="2948967" y="4521988"/>
            <a:ext cx="611898" cy="484763"/>
          </a:xfrm>
          <a:prstGeom prst="rect">
            <a:avLst/>
          </a:prstGeom>
          <a:solidFill>
            <a:srgbClr val="F3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AE91B6-C1E4-4318-8AA1-10AE62DDEF0F}"/>
              </a:ext>
            </a:extLst>
          </p:cNvPr>
          <p:cNvSpPr/>
          <p:nvPr/>
        </p:nvSpPr>
        <p:spPr>
          <a:xfrm>
            <a:off x="3909281" y="3372621"/>
            <a:ext cx="4431497" cy="928683"/>
          </a:xfrm>
          <a:prstGeom prst="rect">
            <a:avLst/>
          </a:prstGeom>
          <a:solidFill>
            <a:srgbClr val="F3F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25734" cy="610863"/>
          </a:xfrm>
        </p:spPr>
        <p:txBody>
          <a:bodyPr>
            <a:normAutofit/>
          </a:bodyPr>
          <a:lstStyle/>
          <a:p>
            <a:r>
              <a:rPr lang="en-US" dirty="0" err="1"/>
              <a:t>Aproksimasi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89" y="6332220"/>
            <a:ext cx="6494967" cy="45719"/>
          </a:xfrm>
        </p:spPr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  <a:endParaRPr lang="en-US" sz="1100" dirty="0"/>
          </a:p>
        </p:txBody>
      </p:sp>
      <p:pic>
        <p:nvPicPr>
          <p:cNvPr id="8194" name="Picture 1">
            <a:extLst>
              <a:ext uri="{FF2B5EF4-FFF2-40B4-BE49-F238E27FC236}">
                <a16:creationId xmlns:a16="http://schemas.microsoft.com/office/drawing/2014/main" id="{521E8695-5C4D-4F76-8119-B76E6D4C3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2" b="10535"/>
          <a:stretch>
            <a:fillRect/>
          </a:stretch>
        </p:blipFill>
        <p:spPr bwMode="auto">
          <a:xfrm>
            <a:off x="2108303" y="3057494"/>
            <a:ext cx="7975394" cy="101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31DEF23-D458-4B23-B337-A678E6D9C95B}"/>
              </a:ext>
            </a:extLst>
          </p:cNvPr>
          <p:cNvSpPr/>
          <p:nvPr/>
        </p:nvSpPr>
        <p:spPr>
          <a:xfrm>
            <a:off x="812800" y="1587072"/>
            <a:ext cx="8432800" cy="736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9533FC-3160-41E1-ADB3-9B3BBB74AE6C}"/>
              </a:ext>
            </a:extLst>
          </p:cNvPr>
          <p:cNvSpPr/>
          <p:nvPr/>
        </p:nvSpPr>
        <p:spPr>
          <a:xfrm>
            <a:off x="1377950" y="2729856"/>
            <a:ext cx="9436100" cy="1672997"/>
          </a:xfrm>
          <a:prstGeom prst="rect">
            <a:avLst/>
          </a:prstGeom>
          <a:noFill/>
          <a:ln w="76200">
            <a:solidFill>
              <a:srgbClr val="F9D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D424A2-064D-4B75-9A3D-26501E8BBB08}"/>
              </a:ext>
            </a:extLst>
          </p:cNvPr>
          <p:cNvSpPr txBox="1"/>
          <p:nvPr/>
        </p:nvSpPr>
        <p:spPr>
          <a:xfrm>
            <a:off x="6635750" y="48086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i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i-1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5E6087-655E-4873-8150-4B62ACEA2BA4}"/>
              </a:ext>
            </a:extLst>
          </p:cNvPr>
          <p:cNvSpPr txBox="1"/>
          <p:nvPr/>
        </p:nvSpPr>
        <p:spPr>
          <a:xfrm>
            <a:off x="7709904" y="4827175"/>
            <a:ext cx="6369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i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69826A-9CFD-46A6-9B4F-1C15EEE454D6}"/>
              </a:ext>
            </a:extLst>
          </p:cNvPr>
          <p:cNvSpPr txBox="1"/>
          <p:nvPr/>
        </p:nvSpPr>
        <p:spPr>
          <a:xfrm>
            <a:off x="8515350" y="4808608"/>
            <a:ext cx="699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i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i-1</a:t>
            </a:r>
            <a:r>
              <a:rPr lang="en-US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+x</a:t>
            </a:r>
            <a:r>
              <a:rPr lang="en-US" sz="2400" i="1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)/2 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C5D858E2-5D5F-4413-8583-6E2689E34652}"/>
              </a:ext>
            </a:extLst>
          </p:cNvPr>
          <p:cNvSpPr/>
          <p:nvPr/>
        </p:nvSpPr>
        <p:spPr>
          <a:xfrm rot="1693883" flipH="1">
            <a:off x="7036536" y="3833059"/>
            <a:ext cx="1020233" cy="1951096"/>
          </a:xfrm>
          <a:prstGeom prst="arc">
            <a:avLst>
              <a:gd name="adj1" fmla="val 16686847"/>
              <a:gd name="adj2" fmla="val 2323954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3A569E5-7099-41DA-A7ED-C285E68B2F61}"/>
              </a:ext>
            </a:extLst>
          </p:cNvPr>
          <p:cNvSpPr/>
          <p:nvPr/>
        </p:nvSpPr>
        <p:spPr>
          <a:xfrm flipH="1">
            <a:off x="7875742" y="3833059"/>
            <a:ext cx="1020233" cy="1951096"/>
          </a:xfrm>
          <a:prstGeom prst="arc">
            <a:avLst>
              <a:gd name="adj1" fmla="val 17103505"/>
              <a:gd name="adj2" fmla="val 942134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6A4401EC-CC4D-4A49-AC2A-919C9FC49B01}"/>
              </a:ext>
            </a:extLst>
          </p:cNvPr>
          <p:cNvSpPr/>
          <p:nvPr/>
        </p:nvSpPr>
        <p:spPr>
          <a:xfrm rot="20525660">
            <a:off x="7981148" y="3892986"/>
            <a:ext cx="1184623" cy="1951096"/>
          </a:xfrm>
          <a:prstGeom prst="arc">
            <a:avLst>
              <a:gd name="adj1" fmla="val 16686847"/>
              <a:gd name="adj2" fmla="val 1000033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3CDD979-1928-4974-8039-835FDEA9F7BE}"/>
              </a:ext>
            </a:extLst>
          </p:cNvPr>
          <p:cNvSpPr txBox="1">
            <a:spLocks/>
          </p:cNvSpPr>
          <p:nvPr/>
        </p:nvSpPr>
        <p:spPr>
          <a:xfrm>
            <a:off x="6689621" y="4996642"/>
            <a:ext cx="7025734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7CA655"/>
                </a:solidFill>
                <a:latin typeface="+mn-lt"/>
              </a:rPr>
              <a:t>left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EBFCBBB-D607-40D3-953A-8BAFC4CE74C1}"/>
              </a:ext>
            </a:extLst>
          </p:cNvPr>
          <p:cNvSpPr txBox="1">
            <a:spLocks/>
          </p:cNvSpPr>
          <p:nvPr/>
        </p:nvSpPr>
        <p:spPr>
          <a:xfrm>
            <a:off x="7645585" y="4987862"/>
            <a:ext cx="7025734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7CA655"/>
                </a:solidFill>
                <a:latin typeface="+mn-lt"/>
              </a:rPr>
              <a:t>right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EE81FDA-719C-457C-8097-FA08F8B376ED}"/>
              </a:ext>
            </a:extLst>
          </p:cNvPr>
          <p:cNvSpPr txBox="1">
            <a:spLocks/>
          </p:cNvSpPr>
          <p:nvPr/>
        </p:nvSpPr>
        <p:spPr>
          <a:xfrm>
            <a:off x="8700588" y="4992425"/>
            <a:ext cx="7025734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7CA655"/>
                </a:solidFill>
                <a:latin typeface="+mn-lt"/>
              </a:rPr>
              <a:t>midpoint</a:t>
            </a: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777D5FFC-6391-469C-92EA-4AE47AAA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02" y="2929328"/>
            <a:ext cx="5439996" cy="127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rc 43">
            <a:extLst>
              <a:ext uri="{FF2B5EF4-FFF2-40B4-BE49-F238E27FC236}">
                <a16:creationId xmlns:a16="http://schemas.microsoft.com/office/drawing/2014/main" id="{96B14EA9-7C95-4C06-B58E-FAAAFEB214E5}"/>
              </a:ext>
            </a:extLst>
          </p:cNvPr>
          <p:cNvSpPr/>
          <p:nvPr/>
        </p:nvSpPr>
        <p:spPr>
          <a:xfrm rot="20059369" flipH="1">
            <a:off x="3410730" y="3646688"/>
            <a:ext cx="1383794" cy="1951096"/>
          </a:xfrm>
          <a:prstGeom prst="arc">
            <a:avLst>
              <a:gd name="adj1" fmla="val 16686847"/>
              <a:gd name="adj2" fmla="val 1000033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8E27888-9F4E-4300-9FC7-407316DD1A0E}"/>
              </a:ext>
            </a:extLst>
          </p:cNvPr>
          <p:cNvSpPr txBox="1">
            <a:spLocks/>
          </p:cNvSpPr>
          <p:nvPr/>
        </p:nvSpPr>
        <p:spPr>
          <a:xfrm>
            <a:off x="3676651" y="4639142"/>
            <a:ext cx="7025734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7CA655"/>
                </a:solidFill>
                <a:latin typeface="+mn-lt"/>
              </a:rPr>
              <a:t>trapezoid</a:t>
            </a:r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4" grpId="0"/>
      <p:bldP spid="24" grpId="1"/>
      <p:bldP spid="26" grpId="0"/>
      <p:bldP spid="26" grpId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8" grpId="0"/>
      <p:bldP spid="38" grpId="1"/>
      <p:bldP spid="39" grpId="0"/>
      <p:bldP spid="39" grpId="1"/>
      <p:bldP spid="44" grpId="1" animBg="1"/>
      <p:bldP spid="4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0260237" cy="610863"/>
          </a:xfrm>
        </p:spPr>
        <p:txBody>
          <a:bodyPr>
            <a:normAutofit/>
          </a:bodyPr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Aproksimasi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6631940" cy="331470"/>
          </a:xfrm>
        </p:spPr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ECEADA2A-F27C-4A88-A1CF-F1F54F91A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70" y="2460213"/>
            <a:ext cx="2468110" cy="271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">
            <a:extLst>
              <a:ext uri="{FF2B5EF4-FFF2-40B4-BE49-F238E27FC236}">
                <a16:creationId xmlns:a16="http://schemas.microsoft.com/office/drawing/2014/main" id="{16A37374-3C40-4FFF-A8BA-CCD16B1B6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65" y="2460211"/>
            <a:ext cx="2399997" cy="267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">
            <a:extLst>
              <a:ext uri="{FF2B5EF4-FFF2-40B4-BE49-F238E27FC236}">
                <a16:creationId xmlns:a16="http://schemas.microsoft.com/office/drawing/2014/main" id="{22035D33-38B8-487E-AFA7-BA58B217D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47" y="2460211"/>
            <a:ext cx="2434053" cy="268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">
            <a:extLst>
              <a:ext uri="{FF2B5EF4-FFF2-40B4-BE49-F238E27FC236}">
                <a16:creationId xmlns:a16="http://schemas.microsoft.com/office/drawing/2014/main" id="{C7F26CE0-E74D-4FCB-B5AB-FAFF0925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485" y="2750694"/>
            <a:ext cx="2958928" cy="209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F54FCF4-ABD7-49F3-B5D3-0CFF8D4FEAEF}"/>
              </a:ext>
            </a:extLst>
          </p:cNvPr>
          <p:cNvSpPr txBox="1"/>
          <p:nvPr/>
        </p:nvSpPr>
        <p:spPr>
          <a:xfrm>
            <a:off x="3237413" y="5501608"/>
            <a:ext cx="863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200" dirty="0">
                <a:solidFill>
                  <a:schemeClr val="bg1"/>
                </a:solidFill>
              </a:rPr>
              <a:t>https://www.math.ubc.ca/~pwalls/math-python/integration/riemann-sums/ </a:t>
            </a:r>
          </a:p>
          <a:p>
            <a:pPr algn="r"/>
            <a:r>
              <a:rPr lang="en-ID" sz="1200" dirty="0">
                <a:solidFill>
                  <a:schemeClr val="bg1"/>
                </a:solidFill>
              </a:rPr>
              <a:t>https://www.math.ubc.ca/~pwalls/math-python/integration/trapezoid-rule/</a:t>
            </a: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447978"/>
            <a:ext cx="4903377" cy="610863"/>
          </a:xfrm>
        </p:spPr>
        <p:txBody>
          <a:bodyPr>
            <a:normAutofit/>
          </a:bodyPr>
          <a:lstStyle/>
          <a:p>
            <a:r>
              <a:rPr lang="en-US" sz="3600" dirty="0" err="1"/>
              <a:t>Pemetaan</a:t>
            </a:r>
            <a:r>
              <a:rPr lang="en-US" sz="3600" dirty="0"/>
              <a:t> </a:t>
            </a:r>
            <a:r>
              <a:rPr lang="en-US" sz="3600" dirty="0" err="1"/>
              <a:t>Masalah</a:t>
            </a:r>
            <a:endParaRPr lang="en-US" sz="36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Lebar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: DIVIDE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Lebar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: SOLVE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33C744-2308-496D-B4D5-BECD03EF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" y="438176"/>
            <a:ext cx="5981647" cy="598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ED2332-875B-4932-B229-59414AFC7939}"/>
              </a:ext>
            </a:extLst>
          </p:cNvPr>
          <p:cNvSpPr txBox="1"/>
          <p:nvPr/>
        </p:nvSpPr>
        <p:spPr>
          <a:xfrm>
            <a:off x="-11377" y="6596390"/>
            <a:ext cx="60979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00B0F0"/>
                </a:solidFill>
              </a:rPr>
              <a:t>https://en.wikipedia.org/wiki/Riemann_sum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078" y="1151748"/>
            <a:ext cx="4941477" cy="610863"/>
          </a:xfrm>
        </p:spPr>
        <p:txBody>
          <a:bodyPr>
            <a:normAutofit/>
          </a:bodyPr>
          <a:lstStyle/>
          <a:p>
            <a:r>
              <a:rPr lang="en-US" sz="3600" dirty="0" err="1"/>
              <a:t>Algoritmik</a:t>
            </a:r>
            <a:endParaRPr lang="en-US" sz="3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5557520" cy="247651"/>
          </a:xfrm>
        </p:spPr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E037A-245C-4DC3-9C68-1F10EF290037}"/>
              </a:ext>
            </a:extLst>
          </p:cNvPr>
          <p:cNvSpPr txBox="1"/>
          <p:nvPr/>
        </p:nvSpPr>
        <p:spPr>
          <a:xfrm>
            <a:off x="-281064" y="8171750"/>
            <a:ext cx="6108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https://github.com/fahdarhalai/Algorithms/blob/master/2-Divide%20and%20Conquer/README.md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183A21-76F1-4A84-AEA5-91BCFA0B9D36}"/>
              </a:ext>
            </a:extLst>
          </p:cNvPr>
          <p:cNvSpPr/>
          <p:nvPr/>
        </p:nvSpPr>
        <p:spPr>
          <a:xfrm>
            <a:off x="4149089" y="377190"/>
            <a:ext cx="7616203" cy="5600700"/>
          </a:xfrm>
          <a:prstGeom prst="rect">
            <a:avLst/>
          </a:prstGeom>
          <a:solidFill>
            <a:srgbClr val="FFFFFF"/>
          </a:solidFill>
          <a:ln w="76200">
            <a:solidFill>
              <a:srgbClr val="44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50" b="1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05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calculate(type: </a:t>
            </a: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50" i="1" u="sng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a, b, width: </a:t>
            </a: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real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N: </a:t>
            </a: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integer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→ </a:t>
            </a: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real</a:t>
            </a:r>
            <a:endParaRPr lang="en-ID" sz="1050" u="sng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Menghitung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seluruh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luas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partisi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dari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fungsi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dengan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interval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dari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sampai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b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dengan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N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buah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partisi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yang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memiliki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lebar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sebesar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width.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Fungsi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dibuat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secara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rekursif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KAMUS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N_1, N_2: </a:t>
            </a: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integer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{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Jumlah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partisi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dari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P_1 dan P_2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a_1, b_1: </a:t>
            </a: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real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{ Batas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bawah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(a) dan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atas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(b)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dari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P_1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a_2, b_2: </a:t>
            </a: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real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{ Batas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bawah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(a) dan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atas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(b)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dari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P_2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ALGORITMA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 Jika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persoalan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sudah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cukup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kecil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 algn="just">
              <a:lnSpc>
                <a:spcPct val="105000"/>
              </a:lnSpc>
            </a:pP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05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(b-a) &lt;= width</a:t>
            </a:r>
            <a:r>
              <a:rPr lang="en-US" sz="105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then</a:t>
            </a:r>
            <a:endParaRPr lang="en-ID" sz="1050" u="sng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 SOLVE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persoalan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sesuai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tipenya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depend on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(type):</a:t>
            </a:r>
            <a:endParaRPr lang="en-ID" sz="105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type = “left” : →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(a) * width</a:t>
            </a:r>
          </a:p>
          <a:p>
            <a:pPr indent="45720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type = “mid” : →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((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a+b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)/2) * width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type = “right” : →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(b) * width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type = “trapezoid” : → (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(a)+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(b))*width*0.5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 Jika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persoalan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masih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cukup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besar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 algn="just">
              <a:lnSpc>
                <a:spcPct val="105000"/>
              </a:lnSpc>
            </a:pPr>
            <a:r>
              <a:rPr lang="en-US" sz="1050" u="sng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</a:t>
            </a:r>
            <a:endParaRPr lang="en-ID" sz="1050" u="sng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N_1 ← N div 2 { DIVIDE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persoalan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menjadi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2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N_2 ← N – N_1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a_1 ← a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b_1 ← a + N_1 * width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a_2 ← b_1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b_2 ← b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 COMBINE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solusi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dari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P_1 + P_2 }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 algn="just">
              <a:lnSpc>
                <a:spcPct val="105000"/>
              </a:lnSpc>
            </a:pP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→ calculate(type,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a_1, b_1, N_1, width) + calculate(type,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fx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a_2, b_2, N_2, width)</a:t>
            </a:r>
            <a:endParaRPr lang="en-ID" sz="10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B01A5324-0322-45B1-9274-6E512CCA69A6}"/>
              </a:ext>
            </a:extLst>
          </p:cNvPr>
          <p:cNvSpPr txBox="1">
            <a:spLocks/>
          </p:cNvSpPr>
          <p:nvPr/>
        </p:nvSpPr>
        <p:spPr>
          <a:xfrm>
            <a:off x="971550" y="640577"/>
            <a:ext cx="49414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err="1"/>
              <a:t>Notasi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79063"/>
            <a:ext cx="7560545" cy="610863"/>
          </a:xfrm>
        </p:spPr>
        <p:txBody>
          <a:bodyPr>
            <a:normAutofit/>
          </a:bodyPr>
          <a:lstStyle/>
          <a:p>
            <a:r>
              <a:rPr lang="en-US" b="1" dirty="0" err="1"/>
              <a:t>Visualisasi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5923280" cy="365760"/>
          </a:xfrm>
        </p:spPr>
        <p:txBody>
          <a:bodyPr/>
          <a:lstStyle/>
          <a:p>
            <a:r>
              <a:rPr lang="en-US" dirty="0" err="1"/>
              <a:t>Aproksimasi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Integral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Divide and Conquer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BD368-7C9E-4AE4-9115-85A50DB1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740" y="2237762"/>
            <a:ext cx="8166520" cy="3346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A4B4656-01E4-4EC3-BEAC-CBE89DCF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699" y="0"/>
            <a:ext cx="3544301" cy="19856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C00D9FD-ACC5-4DCF-8C1E-E98D06A9DA04}"/>
              </a:ext>
            </a:extLst>
          </p:cNvPr>
          <p:cNvSpPr/>
          <p:nvPr/>
        </p:nvSpPr>
        <p:spPr>
          <a:xfrm>
            <a:off x="2396357" y="3472732"/>
            <a:ext cx="7220607" cy="1776848"/>
          </a:xfrm>
          <a:prstGeom prst="rect">
            <a:avLst/>
          </a:prstGeom>
          <a:solidFill>
            <a:srgbClr val="7CA556">
              <a:alpha val="75000"/>
            </a:srgb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547F5D-4E54-4DA3-A145-43EC2EC432FC}"/>
              </a:ext>
            </a:extLst>
          </p:cNvPr>
          <p:cNvSpPr/>
          <p:nvPr/>
        </p:nvSpPr>
        <p:spPr>
          <a:xfrm>
            <a:off x="2392743" y="4013200"/>
            <a:ext cx="3613917" cy="1236380"/>
          </a:xfrm>
          <a:prstGeom prst="rect">
            <a:avLst/>
          </a:prstGeom>
          <a:solidFill>
            <a:srgbClr val="F9D448">
              <a:alpha val="75000"/>
            </a:srgb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4A0F8D-E6DD-4629-A335-065660708495}"/>
              </a:ext>
            </a:extLst>
          </p:cNvPr>
          <p:cNvSpPr/>
          <p:nvPr/>
        </p:nvSpPr>
        <p:spPr>
          <a:xfrm>
            <a:off x="6004854" y="3083560"/>
            <a:ext cx="3613917" cy="2166020"/>
          </a:xfrm>
          <a:prstGeom prst="rect">
            <a:avLst/>
          </a:prstGeom>
          <a:solidFill>
            <a:srgbClr val="F9D448">
              <a:alpha val="75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A23B3A-A413-449F-9726-357E0A393597}"/>
              </a:ext>
            </a:extLst>
          </p:cNvPr>
          <p:cNvSpPr/>
          <p:nvPr/>
        </p:nvSpPr>
        <p:spPr>
          <a:xfrm>
            <a:off x="2392743" y="4364686"/>
            <a:ext cx="1809056" cy="884893"/>
          </a:xfrm>
          <a:prstGeom prst="rect">
            <a:avLst/>
          </a:prstGeom>
          <a:solidFill>
            <a:srgbClr val="4395A1">
              <a:alpha val="75000"/>
            </a:srgb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615ED0-6420-4EF6-B81E-D6894D20D1AC}"/>
              </a:ext>
            </a:extLst>
          </p:cNvPr>
          <p:cNvSpPr/>
          <p:nvPr/>
        </p:nvSpPr>
        <p:spPr>
          <a:xfrm>
            <a:off x="4194604" y="3712464"/>
            <a:ext cx="1809056" cy="1537115"/>
          </a:xfrm>
          <a:prstGeom prst="rect">
            <a:avLst/>
          </a:prstGeom>
          <a:solidFill>
            <a:srgbClr val="4395A1">
              <a:alpha val="75000"/>
            </a:srgb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46BB9D-D9E8-4AC3-848C-140333571B03}"/>
              </a:ext>
            </a:extLst>
          </p:cNvPr>
          <p:cNvSpPr/>
          <p:nvPr/>
        </p:nvSpPr>
        <p:spPr>
          <a:xfrm>
            <a:off x="6006660" y="3269210"/>
            <a:ext cx="1809056" cy="1976840"/>
          </a:xfrm>
          <a:prstGeom prst="rect">
            <a:avLst/>
          </a:prstGeom>
          <a:solidFill>
            <a:srgbClr val="4395A1">
              <a:alpha val="75000"/>
            </a:srgb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D32A9F-4C5B-4899-848C-75266BC7D2ED}"/>
              </a:ext>
            </a:extLst>
          </p:cNvPr>
          <p:cNvSpPr/>
          <p:nvPr/>
        </p:nvSpPr>
        <p:spPr>
          <a:xfrm>
            <a:off x="7808505" y="2905285"/>
            <a:ext cx="1809056" cy="2340764"/>
          </a:xfrm>
          <a:prstGeom prst="rect">
            <a:avLst/>
          </a:prstGeom>
          <a:solidFill>
            <a:srgbClr val="4395A1">
              <a:alpha val="75000"/>
            </a:srgb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589ECC-B803-4A50-811E-F51621F26890}"/>
              </a:ext>
            </a:extLst>
          </p:cNvPr>
          <p:cNvSpPr/>
          <p:nvPr/>
        </p:nvSpPr>
        <p:spPr>
          <a:xfrm>
            <a:off x="2385548" y="4633993"/>
            <a:ext cx="915591" cy="612054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9F81F8-C591-418D-B4AF-EF6897C7D514}"/>
              </a:ext>
            </a:extLst>
          </p:cNvPr>
          <p:cNvSpPr/>
          <p:nvPr/>
        </p:nvSpPr>
        <p:spPr>
          <a:xfrm>
            <a:off x="3301139" y="4153546"/>
            <a:ext cx="915591" cy="1092501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79533A-B87B-47D0-B4DF-944A59130519}"/>
              </a:ext>
            </a:extLst>
          </p:cNvPr>
          <p:cNvSpPr/>
          <p:nvPr/>
        </p:nvSpPr>
        <p:spPr>
          <a:xfrm>
            <a:off x="4199316" y="3833248"/>
            <a:ext cx="915591" cy="1412800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9A8EFB-B162-4BFA-946F-4E912EA518A5}"/>
              </a:ext>
            </a:extLst>
          </p:cNvPr>
          <p:cNvSpPr/>
          <p:nvPr/>
        </p:nvSpPr>
        <p:spPr>
          <a:xfrm>
            <a:off x="5097493" y="3590441"/>
            <a:ext cx="915591" cy="1655607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117385-FAC8-4F4B-B330-A27DF62EF41B}"/>
              </a:ext>
            </a:extLst>
          </p:cNvPr>
          <p:cNvSpPr/>
          <p:nvPr/>
        </p:nvSpPr>
        <p:spPr>
          <a:xfrm>
            <a:off x="5995670" y="3368298"/>
            <a:ext cx="915591" cy="1877749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5826DB-0451-470B-9BA5-F86791F54464}"/>
              </a:ext>
            </a:extLst>
          </p:cNvPr>
          <p:cNvSpPr/>
          <p:nvPr/>
        </p:nvSpPr>
        <p:spPr>
          <a:xfrm>
            <a:off x="6893847" y="3177153"/>
            <a:ext cx="915591" cy="2068894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60E1EA-2560-4D6A-9B1C-69EA404B060F}"/>
              </a:ext>
            </a:extLst>
          </p:cNvPr>
          <p:cNvSpPr/>
          <p:nvPr/>
        </p:nvSpPr>
        <p:spPr>
          <a:xfrm>
            <a:off x="7809438" y="2986007"/>
            <a:ext cx="915591" cy="2260039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782932-F3CE-455F-8768-2D0E24C76E2E}"/>
              </a:ext>
            </a:extLst>
          </p:cNvPr>
          <p:cNvSpPr/>
          <p:nvPr/>
        </p:nvSpPr>
        <p:spPr>
          <a:xfrm>
            <a:off x="8707615" y="2815526"/>
            <a:ext cx="915591" cy="2425354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335</TotalTime>
  <Words>620</Words>
  <Application>Microsoft Office PowerPoint</Application>
  <PresentationFormat>Widescreen</PresentationFormat>
  <Paragraphs>83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Franklin Gothic Book</vt:lpstr>
      <vt:lpstr>Franklin Gothic Demi</vt:lpstr>
      <vt:lpstr>Times New Roman</vt:lpstr>
      <vt:lpstr>Wingdings</vt:lpstr>
      <vt:lpstr>Theme1</vt:lpstr>
      <vt:lpstr>Penerapan Algoritma Divide And Conquer</vt:lpstr>
      <vt:lpstr>Aproksimasi Integral Tentu</vt:lpstr>
      <vt:lpstr>Algoritma Divide and Conquer</vt:lpstr>
      <vt:lpstr>Ilustrasi</vt:lpstr>
      <vt:lpstr>Aproksimasi Integral Tentu</vt:lpstr>
      <vt:lpstr>Beberapa Metode Aproksimasi</vt:lpstr>
      <vt:lpstr>Pemetaan Masalah</vt:lpstr>
      <vt:lpstr>Algoritmik</vt:lpstr>
      <vt:lpstr>Visualisasi</vt:lpstr>
      <vt:lpstr>Demo Program</vt:lpstr>
      <vt:lpstr> 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Rahmah K. Nurdini</dc:creator>
  <cp:lastModifiedBy>Rahmah K. Nurdini</cp:lastModifiedBy>
  <cp:revision>79</cp:revision>
  <dcterms:created xsi:type="dcterms:W3CDTF">2021-05-10T17:12:22Z</dcterms:created>
  <dcterms:modified xsi:type="dcterms:W3CDTF">2021-05-11T14:19:57Z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