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67" r:id="rId3"/>
    <p:sldId id="271" r:id="rId4"/>
    <p:sldId id="270"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6" d="100"/>
          <a:sy n="76" d="100"/>
        </p:scale>
        <p:origin x="-480"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KW"/>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855CE9E-451F-400E-8474-7A6CE03F907D}" type="datetimeFigureOut">
              <a:rPr lang="ar-KW" smtClean="0"/>
              <a:t>04/08/1442</a:t>
            </a:fld>
            <a:endParaRPr lang="ar-KW"/>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ar-KW"/>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KW"/>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KW"/>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97DC0EE-43BD-42EB-8685-AACDEDC637CD}" type="slidenum">
              <a:rPr lang="ar-KW" smtClean="0"/>
              <a:t>‹#›</a:t>
            </a:fld>
            <a:endParaRPr lang="ar-KW"/>
          </a:p>
        </p:txBody>
      </p:sp>
    </p:spTree>
    <p:extLst>
      <p:ext uri="{BB962C8B-B14F-4D97-AF65-F5344CB8AC3E}">
        <p14:creationId xmlns:p14="http://schemas.microsoft.com/office/powerpoint/2010/main" val="325719879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KW" dirty="0"/>
          </a:p>
        </p:txBody>
      </p:sp>
      <p:sp>
        <p:nvSpPr>
          <p:cNvPr id="4" name="Slide Number Placeholder 3"/>
          <p:cNvSpPr>
            <a:spLocks noGrp="1"/>
          </p:cNvSpPr>
          <p:nvPr>
            <p:ph type="sldNum" sz="quarter" idx="10"/>
          </p:nvPr>
        </p:nvSpPr>
        <p:spPr/>
        <p:txBody>
          <a:bodyPr/>
          <a:lstStyle/>
          <a:p>
            <a:fld id="{397DC0EE-43BD-42EB-8685-AACDEDC637CD}" type="slidenum">
              <a:rPr lang="ar-KW" smtClean="0"/>
              <a:t>18</a:t>
            </a:fld>
            <a:endParaRPr lang="ar-KW"/>
          </a:p>
        </p:txBody>
      </p:sp>
    </p:spTree>
    <p:extLst>
      <p:ext uri="{BB962C8B-B14F-4D97-AF65-F5344CB8AC3E}">
        <p14:creationId xmlns:p14="http://schemas.microsoft.com/office/powerpoint/2010/main" val="3170291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KW" dirty="0"/>
          </a:p>
        </p:txBody>
      </p:sp>
      <p:sp>
        <p:nvSpPr>
          <p:cNvPr id="4" name="Slide Number Placeholder 3"/>
          <p:cNvSpPr>
            <a:spLocks noGrp="1"/>
          </p:cNvSpPr>
          <p:nvPr>
            <p:ph type="sldNum" sz="quarter" idx="10"/>
          </p:nvPr>
        </p:nvSpPr>
        <p:spPr/>
        <p:txBody>
          <a:bodyPr/>
          <a:lstStyle/>
          <a:p>
            <a:fld id="{397DC0EE-43BD-42EB-8685-AACDEDC637CD}" type="slidenum">
              <a:rPr lang="ar-KW" smtClean="0"/>
              <a:t>19</a:t>
            </a:fld>
            <a:endParaRPr lang="ar-KW"/>
          </a:p>
        </p:txBody>
      </p:sp>
    </p:spTree>
    <p:extLst>
      <p:ext uri="{BB962C8B-B14F-4D97-AF65-F5344CB8AC3E}">
        <p14:creationId xmlns:p14="http://schemas.microsoft.com/office/powerpoint/2010/main" val="317029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745597" y="1678886"/>
            <a:ext cx="9262699" cy="4832092"/>
          </a:xfrm>
          <a:prstGeom prst="rect">
            <a:avLst/>
          </a:prstGeom>
          <a:solidFill>
            <a:srgbClr val="3B3B3B"/>
          </a:solidFill>
        </p:spPr>
        <p:txBody>
          <a:bodyPr wrap="square" rtlCol="0">
            <a:spAutoFit/>
          </a:bodyPr>
          <a:lstStyle/>
          <a:p>
            <a:r>
              <a:rPr lang="en-US" sz="6000" dirty="0">
                <a:solidFill>
                  <a:srgbClr val="FF6600"/>
                </a:solidFill>
              </a:rPr>
              <a:t>Exploratory Data Analysis</a:t>
            </a:r>
          </a:p>
          <a:p>
            <a:r>
              <a:rPr lang="en-US" sz="2800" dirty="0">
                <a:solidFill>
                  <a:srgbClr val="FF6600"/>
                </a:solidFill>
              </a:rPr>
              <a:t>G2M Case Study </a:t>
            </a:r>
            <a:endParaRPr lang="en-US" sz="2800" dirty="0" smtClean="0">
              <a:solidFill>
                <a:srgbClr val="FF6600"/>
              </a:solidFill>
            </a:endParaRPr>
          </a:p>
          <a:p>
            <a:endParaRPr lang="en-US" sz="2800" dirty="0">
              <a:solidFill>
                <a:srgbClr val="FF6600"/>
              </a:solidFill>
            </a:endParaRPr>
          </a:p>
          <a:p>
            <a:pPr>
              <a:lnSpc>
                <a:spcPct val="150000"/>
              </a:lnSpc>
            </a:pPr>
            <a:r>
              <a:rPr lang="en-US" sz="3200" b="1" dirty="0" smtClean="0">
                <a:solidFill>
                  <a:schemeClr val="bg1"/>
                </a:solidFill>
              </a:rPr>
              <a:t>Name</a:t>
            </a:r>
            <a:r>
              <a:rPr lang="en-US" sz="3200" dirty="0" smtClean="0">
                <a:solidFill>
                  <a:schemeClr val="bg1"/>
                </a:solidFill>
              </a:rPr>
              <a:t> </a:t>
            </a:r>
            <a:r>
              <a:rPr lang="en-US" sz="3200" dirty="0">
                <a:solidFill>
                  <a:schemeClr val="bg1"/>
                </a:solidFill>
              </a:rPr>
              <a:t>: </a:t>
            </a:r>
            <a:r>
              <a:rPr lang="en-US" sz="2800" dirty="0">
                <a:solidFill>
                  <a:schemeClr val="bg1"/>
                </a:solidFill>
              </a:rPr>
              <a:t>XYZ F</a:t>
            </a:r>
            <a:r>
              <a:rPr lang="en-US" sz="2800" dirty="0">
                <a:solidFill>
                  <a:schemeClr val="bg1"/>
                </a:solidFill>
              </a:rPr>
              <a:t>irm </a:t>
            </a:r>
          </a:p>
          <a:p>
            <a:pPr>
              <a:lnSpc>
                <a:spcPct val="150000"/>
              </a:lnSpc>
            </a:pPr>
            <a:r>
              <a:rPr lang="en-US" sz="3200" b="1" dirty="0" smtClean="0">
                <a:solidFill>
                  <a:schemeClr val="bg1"/>
                </a:solidFill>
              </a:rPr>
              <a:t>Location</a:t>
            </a:r>
            <a:r>
              <a:rPr lang="en-US" sz="3200" dirty="0" smtClean="0">
                <a:solidFill>
                  <a:schemeClr val="bg1"/>
                </a:solidFill>
              </a:rPr>
              <a:t>: </a:t>
            </a:r>
            <a:r>
              <a:rPr lang="en-US" sz="2800" dirty="0" smtClean="0">
                <a:solidFill>
                  <a:schemeClr val="bg1"/>
                </a:solidFill>
              </a:rPr>
              <a:t>US</a:t>
            </a:r>
            <a:endParaRPr lang="en-US" sz="2800" dirty="0">
              <a:solidFill>
                <a:schemeClr val="bg1"/>
              </a:solidFill>
            </a:endParaRPr>
          </a:p>
          <a:p>
            <a:pPr>
              <a:lnSpc>
                <a:spcPct val="150000"/>
              </a:lnSpc>
            </a:pPr>
            <a:r>
              <a:rPr lang="en-US" sz="3200" b="1" dirty="0">
                <a:solidFill>
                  <a:schemeClr val="bg1"/>
                </a:solidFill>
              </a:rPr>
              <a:t>Team</a:t>
            </a:r>
            <a:r>
              <a:rPr lang="en-US" sz="3200" dirty="0">
                <a:solidFill>
                  <a:schemeClr val="bg1"/>
                </a:solidFill>
              </a:rPr>
              <a:t>: </a:t>
            </a:r>
            <a:r>
              <a:rPr lang="en-US" sz="2800" dirty="0">
                <a:solidFill>
                  <a:schemeClr val="bg1"/>
                </a:solidFill>
              </a:rPr>
              <a:t>Data Sciences</a:t>
            </a:r>
          </a:p>
          <a:p>
            <a:pPr>
              <a:lnSpc>
                <a:spcPct val="150000"/>
              </a:lnSpc>
            </a:pPr>
            <a:r>
              <a:rPr lang="en-US" sz="3200" b="1" dirty="0">
                <a:solidFill>
                  <a:schemeClr val="bg1"/>
                </a:solidFill>
              </a:rPr>
              <a:t>Date</a:t>
            </a:r>
            <a:r>
              <a:rPr lang="en-US" sz="3200" dirty="0">
                <a:solidFill>
                  <a:schemeClr val="bg1"/>
                </a:solidFill>
              </a:rPr>
              <a:t>: </a:t>
            </a:r>
            <a:r>
              <a:rPr lang="en-US" sz="2800" dirty="0" smtClean="0">
                <a:solidFill>
                  <a:schemeClr val="bg1"/>
                </a:solidFill>
              </a:rPr>
              <a:t>15-March-2021</a:t>
            </a:r>
            <a:endParaRPr lang="en-US" sz="2800" dirty="0">
              <a:solidFill>
                <a:schemeClr val="bg1"/>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Age and Gender Analysis</a:t>
            </a:r>
          </a:p>
        </p:txBody>
      </p:sp>
      <p:sp>
        <p:nvSpPr>
          <p:cNvPr id="9" name="Rectangle 8"/>
          <p:cNvSpPr/>
          <p:nvPr/>
        </p:nvSpPr>
        <p:spPr>
          <a:xfrm>
            <a:off x="977030" y="5398719"/>
            <a:ext cx="4734837" cy="7640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nSpc>
                <a:spcPct val="150000"/>
              </a:lnSpc>
            </a:pPr>
            <a:r>
              <a:rPr lang="en-US" sz="2000" dirty="0" smtClean="0">
                <a:solidFill>
                  <a:schemeClr val="tx1"/>
                </a:solidFill>
              </a:rPr>
              <a:t>- All </a:t>
            </a:r>
            <a:r>
              <a:rPr lang="en-US" sz="2000" dirty="0">
                <a:solidFill>
                  <a:schemeClr val="tx1"/>
                </a:solidFill>
              </a:rPr>
              <a:t>ages prefer the yellow cab than the pink one.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47" y="1748555"/>
            <a:ext cx="44958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883" y="1719980"/>
            <a:ext cx="498027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7139836" y="5398718"/>
            <a:ext cx="4221271" cy="7640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nSpc>
                <a:spcPct val="150000"/>
              </a:lnSpc>
            </a:pPr>
            <a:r>
              <a:rPr lang="en-US" sz="2000" dirty="0">
                <a:solidFill>
                  <a:schemeClr val="tx1"/>
                </a:solidFill>
              </a:rPr>
              <a:t>- The yellow cab is extremely liked by both </a:t>
            </a:r>
            <a:r>
              <a:rPr lang="en-US" sz="2000" dirty="0" smtClean="0">
                <a:solidFill>
                  <a:schemeClr val="tx1"/>
                </a:solidFill>
              </a:rPr>
              <a:t>genders.</a:t>
            </a:r>
            <a:endParaRPr lang="en-US" sz="2000" dirty="0">
              <a:solidFill>
                <a:schemeClr val="tx1"/>
              </a:solidFill>
            </a:endParaRPr>
          </a:p>
        </p:txBody>
      </p:sp>
    </p:spTree>
    <p:extLst>
      <p:ext uri="{BB962C8B-B14F-4D97-AF65-F5344CB8AC3E}">
        <p14:creationId xmlns:p14="http://schemas.microsoft.com/office/powerpoint/2010/main" val="3119303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Users and Customers Covered by Company </a:t>
            </a:r>
          </a:p>
        </p:txBody>
      </p:sp>
      <p:sp>
        <p:nvSpPr>
          <p:cNvPr id="9" name="Rectangle 8"/>
          <p:cNvSpPr/>
          <p:nvPr/>
        </p:nvSpPr>
        <p:spPr>
          <a:xfrm>
            <a:off x="438412" y="5398719"/>
            <a:ext cx="5273456" cy="1139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nSpc>
                <a:spcPct val="150000"/>
              </a:lnSpc>
            </a:pPr>
            <a:r>
              <a:rPr lang="en-US" sz="2000" dirty="0">
                <a:solidFill>
                  <a:schemeClr val="tx1"/>
                </a:solidFill>
              </a:rPr>
              <a:t>- This is the number of users covered by </a:t>
            </a:r>
            <a:r>
              <a:rPr lang="en-US" sz="2000" dirty="0" smtClean="0">
                <a:solidFill>
                  <a:schemeClr val="tx1"/>
                </a:solidFill>
              </a:rPr>
              <a:t>yellow </a:t>
            </a:r>
            <a:r>
              <a:rPr lang="en-US" sz="2000" dirty="0">
                <a:solidFill>
                  <a:schemeClr val="tx1"/>
                </a:solidFill>
              </a:rPr>
              <a:t>and </a:t>
            </a:r>
            <a:r>
              <a:rPr lang="en-US" sz="2000" dirty="0" smtClean="0">
                <a:solidFill>
                  <a:schemeClr val="tx1"/>
                </a:solidFill>
              </a:rPr>
              <a:t>pink </a:t>
            </a:r>
            <a:r>
              <a:rPr lang="en-US" sz="2000" dirty="0">
                <a:solidFill>
                  <a:schemeClr val="tx1"/>
                </a:solidFill>
              </a:rPr>
              <a:t>cab during the three  years.</a:t>
            </a:r>
          </a:p>
        </p:txBody>
      </p:sp>
      <p:sp>
        <p:nvSpPr>
          <p:cNvPr id="8" name="Rectangle 7"/>
          <p:cNvSpPr/>
          <p:nvPr/>
        </p:nvSpPr>
        <p:spPr>
          <a:xfrm>
            <a:off x="7049088" y="5398718"/>
            <a:ext cx="4712852" cy="1227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nSpc>
                <a:spcPct val="150000"/>
              </a:lnSpc>
            </a:pPr>
            <a:r>
              <a:rPr lang="en-US" sz="2000" dirty="0">
                <a:solidFill>
                  <a:schemeClr val="tx1"/>
                </a:solidFill>
              </a:rPr>
              <a:t>- This is the number of </a:t>
            </a:r>
            <a:r>
              <a:rPr lang="en-US" sz="2000" dirty="0" smtClean="0">
                <a:solidFill>
                  <a:schemeClr val="tx1"/>
                </a:solidFill>
              </a:rPr>
              <a:t>customers covered </a:t>
            </a:r>
            <a:r>
              <a:rPr lang="en-US" sz="2000" dirty="0">
                <a:solidFill>
                  <a:schemeClr val="tx1"/>
                </a:solidFill>
              </a:rPr>
              <a:t>by </a:t>
            </a:r>
            <a:r>
              <a:rPr lang="en-US" sz="2000" dirty="0">
                <a:solidFill>
                  <a:schemeClr val="tx1"/>
                </a:solidFill>
              </a:rPr>
              <a:t>y</a:t>
            </a:r>
            <a:r>
              <a:rPr lang="en-US" sz="2000" dirty="0" smtClean="0">
                <a:solidFill>
                  <a:schemeClr val="tx1"/>
                </a:solidFill>
              </a:rPr>
              <a:t>ellow and pink </a:t>
            </a:r>
            <a:r>
              <a:rPr lang="en-US" sz="2000" dirty="0">
                <a:solidFill>
                  <a:schemeClr val="tx1"/>
                </a:solidFill>
              </a:rPr>
              <a:t>cab during the three  years.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76" y="1719979"/>
            <a:ext cx="469582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087" y="2147365"/>
            <a:ext cx="4181475" cy="276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175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fontScale="90000"/>
          </a:bodyPr>
          <a:lstStyle/>
          <a:p>
            <a:r>
              <a:rPr lang="en-US" sz="3500" b="1" smtClean="0">
                <a:solidFill>
                  <a:schemeClr val="accent2"/>
                </a:solidFill>
                <a:latin typeface="Calibri" panose="020F0502020204030204" pitchFamily="34" charset="0"/>
                <a:cs typeface="Calibri" panose="020F0502020204030204" pitchFamily="34" charset="0"/>
              </a:rPr>
              <a:t> </a:t>
            </a:r>
            <a:r>
              <a:rPr lang="en-US" sz="3500" b="1" dirty="0" smtClean="0">
                <a:solidFill>
                  <a:schemeClr val="accent2"/>
                </a:solidFill>
                <a:latin typeface="Calibri" panose="020F0502020204030204" pitchFamily="34" charset="0"/>
                <a:cs typeface="Calibri" panose="020F0502020204030204" pitchFamily="34" charset="0"/>
              </a:rPr>
              <a:t/>
            </a:r>
            <a:br>
              <a:rPr lang="en-US" sz="3500" b="1" dirty="0" smtClean="0">
                <a:solidFill>
                  <a:schemeClr val="accent2"/>
                </a:solidFill>
                <a:latin typeface="Calibri" panose="020F0502020204030204" pitchFamily="34" charset="0"/>
                <a:cs typeface="Calibri" panose="020F0502020204030204" pitchFamily="34" charset="0"/>
              </a:rPr>
            </a:br>
            <a:r>
              <a:rPr lang="en-US" sz="3600" b="1" dirty="0">
                <a:solidFill>
                  <a:schemeClr val="accent2"/>
                </a:solidFill>
                <a:latin typeface="Calibri" panose="020F0502020204030204" pitchFamily="34" charset="0"/>
                <a:cs typeface="Calibri" panose="020F0502020204030204" pitchFamily="34" charset="0"/>
              </a:rPr>
              <a:t>Customers Covered by Company in each City</a:t>
            </a:r>
            <a:r>
              <a:rPr lang="en-US" sz="3600" b="1" dirty="0"/>
              <a:t/>
            </a:r>
            <a:br>
              <a:rPr lang="en-US" sz="3600" b="1" dirty="0"/>
            </a:br>
            <a:endParaRPr lang="en-US" sz="3500" b="1" dirty="0">
              <a:solidFill>
                <a:schemeClr val="accent2"/>
              </a:solidFill>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89" y="1572017"/>
            <a:ext cx="7129267" cy="490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7515615" y="1741119"/>
            <a:ext cx="4388285" cy="2154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nSpc>
                <a:spcPct val="150000"/>
              </a:lnSpc>
            </a:pPr>
            <a:r>
              <a:rPr lang="en-US" sz="2000" dirty="0" smtClean="0">
                <a:solidFill>
                  <a:schemeClr val="tx1"/>
                </a:solidFill>
              </a:rPr>
              <a:t>- NEW YORK NY, CHICAGO IL and WASHINGTON DC have a bigger number of customers and they prefer a yellow cab.</a:t>
            </a:r>
            <a:endParaRPr lang="en-US" sz="2000" dirty="0">
              <a:solidFill>
                <a:schemeClr val="tx1"/>
              </a:solidFill>
            </a:endParaRPr>
          </a:p>
        </p:txBody>
      </p:sp>
    </p:spTree>
    <p:extLst>
      <p:ext uri="{BB962C8B-B14F-4D97-AF65-F5344CB8AC3E}">
        <p14:creationId xmlns:p14="http://schemas.microsoft.com/office/powerpoint/2010/main" val="2260921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fontScale="90000"/>
          </a:bodyPr>
          <a:lstStyle/>
          <a:p>
            <a:r>
              <a:rPr lang="en-US" sz="3500" b="1" dirty="0" smtClean="0">
                <a:solidFill>
                  <a:schemeClr val="accent2"/>
                </a:solidFill>
                <a:latin typeface="Calibri" panose="020F0502020204030204" pitchFamily="34" charset="0"/>
                <a:cs typeface="Calibri" panose="020F0502020204030204" pitchFamily="34" charset="0"/>
              </a:rPr>
              <a:t> </a:t>
            </a:r>
            <a:br>
              <a:rPr lang="en-US" sz="3500" b="1" dirty="0" smtClean="0">
                <a:solidFill>
                  <a:schemeClr val="accent2"/>
                </a:solidFill>
                <a:latin typeface="Calibri" panose="020F0502020204030204" pitchFamily="34" charset="0"/>
                <a:cs typeface="Calibri" panose="020F0502020204030204" pitchFamily="34" charset="0"/>
              </a:rPr>
            </a:br>
            <a:r>
              <a:rPr lang="en-US" sz="3600" b="1" dirty="0" smtClean="0">
                <a:solidFill>
                  <a:schemeClr val="accent2"/>
                </a:solidFill>
                <a:latin typeface="Calibri" panose="020F0502020204030204" pitchFamily="34" charset="0"/>
                <a:cs typeface="Calibri" panose="020F0502020204030204" pitchFamily="34" charset="0"/>
              </a:rPr>
              <a:t> </a:t>
            </a:r>
            <a:r>
              <a:rPr lang="en-US" sz="3600" b="1" dirty="0">
                <a:solidFill>
                  <a:schemeClr val="accent2"/>
                </a:solidFill>
                <a:latin typeface="Calibri" panose="020F0502020204030204" pitchFamily="34" charset="0"/>
                <a:cs typeface="Calibri" panose="020F0502020204030204" pitchFamily="34" charset="0"/>
              </a:rPr>
              <a:t>Number of Customers Based on Trip </a:t>
            </a:r>
            <a:r>
              <a:rPr lang="en-US" sz="3600" b="1" dirty="0" smtClean="0">
                <a:solidFill>
                  <a:schemeClr val="accent2"/>
                </a:solidFill>
                <a:latin typeface="Calibri" panose="020F0502020204030204" pitchFamily="34" charset="0"/>
                <a:cs typeface="Calibri" panose="020F0502020204030204" pitchFamily="34" charset="0"/>
              </a:rPr>
              <a:t>Distance</a:t>
            </a:r>
            <a:r>
              <a:rPr lang="en-US" sz="3600" b="1" dirty="0" smtClean="0"/>
              <a:t/>
            </a:r>
            <a:br>
              <a:rPr lang="en-US" sz="3600" b="1" dirty="0" smtClean="0"/>
            </a:br>
            <a:endParaRPr lang="en-US" sz="3500" b="1" dirty="0">
              <a:solidFill>
                <a:schemeClr val="accent2"/>
              </a:solidFill>
              <a:latin typeface="Calibri" panose="020F0502020204030204" pitchFamily="34" charset="0"/>
              <a:cs typeface="Calibri" panose="020F0502020204030204" pitchFamily="34" charset="0"/>
            </a:endParaRPr>
          </a:p>
        </p:txBody>
      </p:sp>
      <p:sp>
        <p:nvSpPr>
          <p:cNvPr id="9" name="Rectangle 8"/>
          <p:cNvSpPr/>
          <p:nvPr/>
        </p:nvSpPr>
        <p:spPr>
          <a:xfrm>
            <a:off x="2467629" y="4928995"/>
            <a:ext cx="6449922" cy="1139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nSpc>
                <a:spcPct val="150000"/>
              </a:lnSpc>
            </a:pPr>
            <a:r>
              <a:rPr lang="en-US" sz="2000" dirty="0">
                <a:solidFill>
                  <a:schemeClr val="tx1"/>
                </a:solidFill>
              </a:rPr>
              <a:t>- Yellow cab has more customers than a pink cab on all trips. </a:t>
            </a:r>
            <a:endParaRPr lang="en-US" sz="20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899" y="1371600"/>
            <a:ext cx="7159800" cy="3732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470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Number of </a:t>
            </a:r>
            <a:r>
              <a:rPr lang="en-US" sz="3500" b="1" dirty="0" smtClean="0">
                <a:solidFill>
                  <a:schemeClr val="accent2"/>
                </a:solidFill>
                <a:latin typeface="Calibri" panose="020F0502020204030204" pitchFamily="34" charset="0"/>
                <a:cs typeface="Calibri" panose="020F0502020204030204" pitchFamily="34" charset="0"/>
              </a:rPr>
              <a:t>Travels Analysis</a:t>
            </a:r>
            <a:endParaRPr lang="en-US" sz="3500" b="1" dirty="0">
              <a:solidFill>
                <a:schemeClr val="accent2"/>
              </a:solidFill>
              <a:latin typeface="Calibri" panose="020F0502020204030204" pitchFamily="34" charset="0"/>
              <a:cs typeface="Calibri" panose="020F0502020204030204" pitchFamily="34" charset="0"/>
            </a:endParaRPr>
          </a:p>
        </p:txBody>
      </p:sp>
      <p:sp>
        <p:nvSpPr>
          <p:cNvPr id="9" name="Rectangle 8"/>
          <p:cNvSpPr/>
          <p:nvPr/>
        </p:nvSpPr>
        <p:spPr>
          <a:xfrm>
            <a:off x="263048" y="5033767"/>
            <a:ext cx="3995801" cy="14672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indent="-342900">
              <a:lnSpc>
                <a:spcPct val="150000"/>
              </a:lnSpc>
              <a:buFont typeface="Arial" pitchFamily="34" charset="0"/>
              <a:buChar char="•"/>
            </a:pPr>
            <a:r>
              <a:rPr lang="en-US" sz="2000" dirty="0" smtClean="0">
                <a:solidFill>
                  <a:schemeClr val="tx1"/>
                </a:solidFill>
              </a:rPr>
              <a:t>This </a:t>
            </a:r>
            <a:r>
              <a:rPr lang="en-US" sz="2000" dirty="0">
                <a:solidFill>
                  <a:schemeClr val="tx1"/>
                </a:solidFill>
              </a:rPr>
              <a:t>is the number </a:t>
            </a:r>
            <a:r>
              <a:rPr lang="en-US" sz="2000" dirty="0" smtClean="0">
                <a:solidFill>
                  <a:schemeClr val="tx1"/>
                </a:solidFill>
              </a:rPr>
              <a:t>of travels covered </a:t>
            </a:r>
            <a:r>
              <a:rPr lang="en-US" sz="2000" dirty="0">
                <a:solidFill>
                  <a:schemeClr val="tx1"/>
                </a:solidFill>
              </a:rPr>
              <a:t>by </a:t>
            </a:r>
            <a:r>
              <a:rPr lang="en-US" sz="2000" dirty="0" smtClean="0">
                <a:solidFill>
                  <a:schemeClr val="tx1"/>
                </a:solidFill>
              </a:rPr>
              <a:t>yellow </a:t>
            </a:r>
            <a:r>
              <a:rPr lang="en-US" sz="2000" dirty="0">
                <a:solidFill>
                  <a:schemeClr val="tx1"/>
                </a:solidFill>
              </a:rPr>
              <a:t>and </a:t>
            </a:r>
            <a:r>
              <a:rPr lang="en-US" sz="2000" dirty="0" smtClean="0">
                <a:solidFill>
                  <a:schemeClr val="tx1"/>
                </a:solidFill>
              </a:rPr>
              <a:t>pink </a:t>
            </a:r>
            <a:r>
              <a:rPr lang="en-US" sz="2000" dirty="0">
                <a:solidFill>
                  <a:schemeClr val="tx1"/>
                </a:solidFill>
              </a:rPr>
              <a:t>cab during the three  years.</a:t>
            </a:r>
            <a:endParaRPr lang="en-US" sz="2000"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66" y="1623817"/>
            <a:ext cx="473392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608" y="1623817"/>
            <a:ext cx="6187857" cy="309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586609" y="4885151"/>
            <a:ext cx="6400800" cy="185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indent="-342900">
              <a:lnSpc>
                <a:spcPct val="150000"/>
              </a:lnSpc>
              <a:buFont typeface="Arial" pitchFamily="34" charset="0"/>
              <a:buChar char="•"/>
            </a:pPr>
            <a:r>
              <a:rPr lang="en-US" sz="2000" dirty="0" smtClean="0">
                <a:solidFill>
                  <a:schemeClr val="tx1"/>
                </a:solidFill>
              </a:rPr>
              <a:t> </a:t>
            </a:r>
            <a:r>
              <a:rPr lang="en-US" sz="2000" dirty="0">
                <a:solidFill>
                  <a:schemeClr val="tx1"/>
                </a:solidFill>
              </a:rPr>
              <a:t>Both pink and yellow cabs have been linearly increasing in the number of travels from February to </a:t>
            </a:r>
            <a:r>
              <a:rPr lang="en-US" sz="2000" dirty="0" smtClean="0">
                <a:solidFill>
                  <a:schemeClr val="tx1"/>
                </a:solidFill>
              </a:rPr>
              <a:t>December.</a:t>
            </a:r>
          </a:p>
          <a:p>
            <a:pPr marL="342900" indent="-342900">
              <a:lnSpc>
                <a:spcPct val="150000"/>
              </a:lnSpc>
              <a:buFont typeface="Arial" pitchFamily="34" charset="0"/>
              <a:buChar char="•"/>
            </a:pPr>
            <a:r>
              <a:rPr lang="en-US" sz="2000" dirty="0" smtClean="0">
                <a:solidFill>
                  <a:schemeClr val="tx1"/>
                </a:solidFill>
              </a:rPr>
              <a:t> The number of travels for the yellow cab is extremely three times the number of travels for the pink cab.</a:t>
            </a:r>
            <a:endParaRPr lang="en-US" sz="2000" dirty="0">
              <a:solidFill>
                <a:schemeClr val="tx1"/>
              </a:solidFill>
            </a:endParaRPr>
          </a:p>
        </p:txBody>
      </p:sp>
    </p:spTree>
    <p:extLst>
      <p:ext uri="{BB962C8B-B14F-4D97-AF65-F5344CB8AC3E}">
        <p14:creationId xmlns:p14="http://schemas.microsoft.com/office/powerpoint/2010/main" val="2806558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Number </a:t>
            </a:r>
            <a:r>
              <a:rPr lang="en-US" sz="3500" b="1" dirty="0">
                <a:solidFill>
                  <a:schemeClr val="accent2"/>
                </a:solidFill>
                <a:latin typeface="Calibri" panose="020F0502020204030204" pitchFamily="34" charset="0"/>
                <a:cs typeface="Calibri" panose="020F0502020204030204" pitchFamily="34" charset="0"/>
              </a:rPr>
              <a:t>of Travels for Both Cabs by </a:t>
            </a:r>
            <a:r>
              <a:rPr lang="en-US" sz="3500" b="1" dirty="0" smtClean="0">
                <a:solidFill>
                  <a:schemeClr val="accent2"/>
                </a:solidFill>
                <a:latin typeface="Calibri" panose="020F0502020204030204" pitchFamily="34" charset="0"/>
                <a:cs typeface="Calibri" panose="020F0502020204030204" pitchFamily="34" charset="0"/>
              </a:rPr>
              <a:t>City</a:t>
            </a:r>
            <a:endParaRPr lang="en-US" sz="3500" b="1" dirty="0">
              <a:solidFill>
                <a:schemeClr val="accent2"/>
              </a:solidFill>
              <a:latin typeface="Calibri" panose="020F0502020204030204" pitchFamily="34" charset="0"/>
              <a:cs typeface="Calibri" panose="020F0502020204030204" pitchFamily="34" charset="0"/>
            </a:endParaRPr>
          </a:p>
        </p:txBody>
      </p:sp>
      <p:sp>
        <p:nvSpPr>
          <p:cNvPr id="9" name="Rectangle 8"/>
          <p:cNvSpPr/>
          <p:nvPr/>
        </p:nvSpPr>
        <p:spPr>
          <a:xfrm>
            <a:off x="2455101" y="5323562"/>
            <a:ext cx="7478037" cy="11202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indent="-342900">
              <a:lnSpc>
                <a:spcPct val="150000"/>
              </a:lnSpc>
              <a:buFont typeface="Arial" pitchFamily="34" charset="0"/>
              <a:buChar char="•"/>
            </a:pPr>
            <a:r>
              <a:rPr lang="en-US" sz="2000" dirty="0">
                <a:solidFill>
                  <a:schemeClr val="tx1"/>
                </a:solidFill>
              </a:rPr>
              <a:t>Yellow cab has more travels than the pink one in all </a:t>
            </a:r>
            <a:r>
              <a:rPr lang="en-US" sz="2000" dirty="0" smtClean="0">
                <a:solidFill>
                  <a:schemeClr val="tx1"/>
                </a:solidFill>
              </a:rPr>
              <a:t>cities.</a:t>
            </a:r>
            <a:endParaRPr lang="en-US" sz="2000" dirty="0">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894" y="1628383"/>
            <a:ext cx="6751529" cy="3643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0652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Seasonality in the </a:t>
            </a:r>
            <a:r>
              <a:rPr lang="en-US" sz="3500" b="1" dirty="0" smtClean="0">
                <a:solidFill>
                  <a:schemeClr val="accent2"/>
                </a:solidFill>
                <a:latin typeface="Calibri" panose="020F0502020204030204" pitchFamily="34" charset="0"/>
                <a:cs typeface="Calibri" panose="020F0502020204030204" pitchFamily="34" charset="0"/>
              </a:rPr>
              <a:t>Number of Travels</a:t>
            </a:r>
            <a:endParaRPr lang="en-US" sz="3500" b="1" dirty="0">
              <a:solidFill>
                <a:schemeClr val="accent2"/>
              </a:solidFill>
              <a:latin typeface="Calibri" panose="020F0502020204030204" pitchFamily="34" charset="0"/>
              <a:cs typeface="Calibri" panose="020F0502020204030204" pitchFamily="34" charset="0"/>
            </a:endParaRPr>
          </a:p>
        </p:txBody>
      </p:sp>
      <p:sp>
        <p:nvSpPr>
          <p:cNvPr id="9" name="Rectangle 8"/>
          <p:cNvSpPr/>
          <p:nvPr/>
        </p:nvSpPr>
        <p:spPr>
          <a:xfrm>
            <a:off x="2455101" y="5323562"/>
            <a:ext cx="7478037" cy="11202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indent="-342900">
              <a:lnSpc>
                <a:spcPct val="150000"/>
              </a:lnSpc>
              <a:buFont typeface="Arial" pitchFamily="34" charset="0"/>
              <a:buChar char="•"/>
            </a:pPr>
            <a:r>
              <a:rPr lang="en-US" sz="2000" dirty="0">
                <a:solidFill>
                  <a:schemeClr val="tx1"/>
                </a:solidFill>
              </a:rPr>
              <a:t>The peak number of travels on the beginning of the month, middle of the month and the end.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1724025"/>
            <a:ext cx="714375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3696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Seasonality in the </a:t>
            </a:r>
            <a:r>
              <a:rPr lang="en-US" sz="3500" b="1" dirty="0" smtClean="0">
                <a:solidFill>
                  <a:schemeClr val="accent2"/>
                </a:solidFill>
                <a:latin typeface="Calibri" panose="020F0502020204030204" pitchFamily="34" charset="0"/>
                <a:cs typeface="Calibri" panose="020F0502020204030204" pitchFamily="34" charset="0"/>
              </a:rPr>
              <a:t>Profit</a:t>
            </a:r>
            <a:endParaRPr lang="en-US" sz="3500" b="1" dirty="0">
              <a:solidFill>
                <a:schemeClr val="accent2"/>
              </a:solidFill>
              <a:latin typeface="Calibri" panose="020F0502020204030204" pitchFamily="34" charset="0"/>
              <a:cs typeface="Calibri" panose="020F0502020204030204" pitchFamily="34" charset="0"/>
            </a:endParaRPr>
          </a:p>
        </p:txBody>
      </p:sp>
      <p:sp>
        <p:nvSpPr>
          <p:cNvPr id="9" name="Rectangle 8"/>
          <p:cNvSpPr/>
          <p:nvPr/>
        </p:nvSpPr>
        <p:spPr>
          <a:xfrm>
            <a:off x="2455101" y="5323562"/>
            <a:ext cx="7478037" cy="11202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indent="-342900">
              <a:lnSpc>
                <a:spcPct val="150000"/>
              </a:lnSpc>
              <a:buFont typeface="Arial" pitchFamily="34" charset="0"/>
              <a:buChar char="•"/>
            </a:pPr>
            <a:r>
              <a:rPr lang="en-US" sz="2000" dirty="0" smtClean="0">
                <a:solidFill>
                  <a:schemeClr val="tx1"/>
                </a:solidFill>
              </a:rPr>
              <a:t>The </a:t>
            </a:r>
            <a:r>
              <a:rPr lang="en-US" sz="2000" dirty="0">
                <a:solidFill>
                  <a:schemeClr val="tx1"/>
                </a:solidFill>
              </a:rPr>
              <a:t>peak profit occur with in four time of the month (3rd, 10th, 17th and 24th) for both cabs.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938" y="1738313"/>
            <a:ext cx="7096125"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856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 Profit Forecasting for Two Years (2019, 2020)</a:t>
            </a:r>
            <a:endParaRPr lang="en-US" sz="3500" b="1" dirty="0">
              <a:solidFill>
                <a:schemeClr val="accent2"/>
              </a:solidFill>
              <a:latin typeface="Calibri" panose="020F0502020204030204" pitchFamily="34" charset="0"/>
              <a:cs typeface="Calibri" panose="020F0502020204030204" pitchFamily="34" charset="0"/>
            </a:endParaRPr>
          </a:p>
        </p:txBody>
      </p:sp>
      <p:sp>
        <p:nvSpPr>
          <p:cNvPr id="9" name="Rectangle 8"/>
          <p:cNvSpPr/>
          <p:nvPr/>
        </p:nvSpPr>
        <p:spPr>
          <a:xfrm>
            <a:off x="2367420" y="5486401"/>
            <a:ext cx="1590806" cy="694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lnSpc>
                <a:spcPct val="150000"/>
              </a:lnSpc>
            </a:pPr>
            <a:r>
              <a:rPr lang="en-US" sz="2000" b="1" dirty="0" smtClean="0">
                <a:solidFill>
                  <a:schemeClr val="tx1"/>
                </a:solidFill>
              </a:rPr>
              <a:t>Pink Cab</a:t>
            </a:r>
            <a:endParaRPr lang="en-US" sz="2000" b="1" dirty="0">
              <a:solidFill>
                <a:schemeClr val="tx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34" y="1680512"/>
            <a:ext cx="5874707" cy="3643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3977" y="1718089"/>
            <a:ext cx="5598483" cy="360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342335" y="5486401"/>
            <a:ext cx="2056357" cy="694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lnSpc>
                <a:spcPct val="150000"/>
              </a:lnSpc>
            </a:pPr>
            <a:r>
              <a:rPr lang="en-US" sz="2000" b="1" dirty="0" smtClean="0">
                <a:solidFill>
                  <a:schemeClr val="tx1"/>
                </a:solidFill>
              </a:rPr>
              <a:t>Yellow Cab</a:t>
            </a:r>
            <a:endParaRPr lang="en-US" sz="2000" b="1" dirty="0">
              <a:solidFill>
                <a:schemeClr val="tx1"/>
              </a:solidFill>
            </a:endParaRPr>
          </a:p>
        </p:txBody>
      </p:sp>
    </p:spTree>
    <p:extLst>
      <p:ext uri="{BB962C8B-B14F-4D97-AF65-F5344CB8AC3E}">
        <p14:creationId xmlns:p14="http://schemas.microsoft.com/office/powerpoint/2010/main" val="1284853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Recommendations</a:t>
            </a:r>
            <a:endParaRPr lang="en-US" sz="3500" b="1" dirty="0">
              <a:solidFill>
                <a:schemeClr val="accent2"/>
              </a:solidFill>
              <a:latin typeface="Calibri" panose="020F0502020204030204" pitchFamily="34" charset="0"/>
              <a:cs typeface="Calibri" panose="020F0502020204030204" pitchFamily="34" charset="0"/>
            </a:endParaRPr>
          </a:p>
        </p:txBody>
      </p:sp>
      <p:sp>
        <p:nvSpPr>
          <p:cNvPr id="8" name="Rectangle 7"/>
          <p:cNvSpPr/>
          <p:nvPr/>
        </p:nvSpPr>
        <p:spPr>
          <a:xfrm>
            <a:off x="538619" y="1828800"/>
            <a:ext cx="10860066" cy="45845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nSpc>
                <a:spcPct val="150000"/>
              </a:lnSpc>
            </a:pPr>
            <a:r>
              <a:rPr lang="en-US" dirty="0">
                <a:solidFill>
                  <a:schemeClr val="tx1"/>
                </a:solidFill>
              </a:rPr>
              <a:t>After evaluation of both cabs the yellow one was found better than the pink one, below are some points the comparison depended on</a:t>
            </a:r>
            <a:r>
              <a:rPr lang="en-US" dirty="0" smtClean="0">
                <a:solidFill>
                  <a:schemeClr val="tx1"/>
                </a:solidFill>
              </a:rPr>
              <a:t>:</a:t>
            </a:r>
          </a:p>
          <a:p>
            <a:pPr>
              <a:lnSpc>
                <a:spcPct val="150000"/>
              </a:lnSpc>
            </a:pPr>
            <a:r>
              <a:rPr lang="en-US" b="1" dirty="0" smtClean="0">
                <a:solidFill>
                  <a:schemeClr val="tx1"/>
                </a:solidFill>
              </a:rPr>
              <a:t>1. Users </a:t>
            </a:r>
            <a:r>
              <a:rPr lang="en-US" b="1" dirty="0">
                <a:solidFill>
                  <a:schemeClr val="tx1"/>
                </a:solidFill>
              </a:rPr>
              <a:t>Number :</a:t>
            </a:r>
            <a:r>
              <a:rPr lang="en-US" dirty="0">
                <a:solidFill>
                  <a:schemeClr val="tx1"/>
                </a:solidFill>
              </a:rPr>
              <a:t>  The users number of yellow cab is greater than that for pink cab.</a:t>
            </a:r>
          </a:p>
          <a:p>
            <a:pPr>
              <a:lnSpc>
                <a:spcPct val="150000"/>
              </a:lnSpc>
            </a:pPr>
            <a:r>
              <a:rPr lang="en-US" b="1" dirty="0" smtClean="0">
                <a:solidFill>
                  <a:schemeClr val="tx1"/>
                </a:solidFill>
              </a:rPr>
              <a:t>2. Customers </a:t>
            </a:r>
            <a:r>
              <a:rPr lang="en-US" b="1" dirty="0">
                <a:solidFill>
                  <a:schemeClr val="tx1"/>
                </a:solidFill>
              </a:rPr>
              <a:t>Covered by Company : </a:t>
            </a:r>
            <a:r>
              <a:rPr lang="en-US" dirty="0">
                <a:solidFill>
                  <a:schemeClr val="tx1"/>
                </a:solidFill>
              </a:rPr>
              <a:t>The Customers number of yellow cab is greater than that for pink cab.</a:t>
            </a:r>
          </a:p>
          <a:p>
            <a:pPr>
              <a:lnSpc>
                <a:spcPct val="150000"/>
              </a:lnSpc>
            </a:pPr>
            <a:r>
              <a:rPr lang="en-US" b="1" dirty="0" smtClean="0">
                <a:solidFill>
                  <a:schemeClr val="tx1"/>
                </a:solidFill>
              </a:rPr>
              <a:t>3. Number </a:t>
            </a:r>
            <a:r>
              <a:rPr lang="en-US" b="1" dirty="0">
                <a:solidFill>
                  <a:schemeClr val="tx1"/>
                </a:solidFill>
              </a:rPr>
              <a:t>of Travels : </a:t>
            </a:r>
            <a:r>
              <a:rPr lang="en-US" dirty="0">
                <a:solidFill>
                  <a:schemeClr val="tx1"/>
                </a:solidFill>
              </a:rPr>
              <a:t>The yellow cab has more travels than the pink cab.</a:t>
            </a:r>
          </a:p>
          <a:p>
            <a:pPr>
              <a:lnSpc>
                <a:spcPct val="150000"/>
              </a:lnSpc>
            </a:pPr>
            <a:r>
              <a:rPr lang="en-US" b="1" dirty="0" smtClean="0">
                <a:solidFill>
                  <a:schemeClr val="tx1"/>
                </a:solidFill>
              </a:rPr>
              <a:t>4. Age </a:t>
            </a:r>
            <a:r>
              <a:rPr lang="en-US" b="1" dirty="0">
                <a:solidFill>
                  <a:schemeClr val="tx1"/>
                </a:solidFill>
              </a:rPr>
              <a:t>of  Customers :  </a:t>
            </a:r>
            <a:r>
              <a:rPr lang="en-US" dirty="0">
                <a:solidFill>
                  <a:schemeClr val="tx1"/>
                </a:solidFill>
              </a:rPr>
              <a:t>All ages prefer the yellow cab than the pink one.</a:t>
            </a:r>
          </a:p>
          <a:p>
            <a:pPr>
              <a:lnSpc>
                <a:spcPct val="150000"/>
              </a:lnSpc>
            </a:pPr>
            <a:r>
              <a:rPr lang="en-US" b="1" dirty="0" smtClean="0">
                <a:solidFill>
                  <a:schemeClr val="tx1"/>
                </a:solidFill>
              </a:rPr>
              <a:t>5. Gender </a:t>
            </a:r>
            <a:r>
              <a:rPr lang="en-US" b="1" dirty="0">
                <a:solidFill>
                  <a:schemeClr val="tx1"/>
                </a:solidFill>
              </a:rPr>
              <a:t>of Customers : </a:t>
            </a:r>
            <a:r>
              <a:rPr lang="en-US" dirty="0">
                <a:solidFill>
                  <a:schemeClr val="tx1"/>
                </a:solidFill>
              </a:rPr>
              <a:t>The yellow cab is extremely liked by both genders.</a:t>
            </a:r>
          </a:p>
          <a:p>
            <a:pPr>
              <a:lnSpc>
                <a:spcPct val="150000"/>
              </a:lnSpc>
            </a:pPr>
            <a:r>
              <a:rPr lang="en-US" b="1" dirty="0" smtClean="0">
                <a:solidFill>
                  <a:schemeClr val="tx1"/>
                </a:solidFill>
              </a:rPr>
              <a:t>6. Average </a:t>
            </a:r>
            <a:r>
              <a:rPr lang="en-US" b="1" dirty="0">
                <a:solidFill>
                  <a:schemeClr val="tx1"/>
                </a:solidFill>
              </a:rPr>
              <a:t>Profit per KM: </a:t>
            </a:r>
            <a:r>
              <a:rPr lang="en-US" dirty="0">
                <a:solidFill>
                  <a:schemeClr val="tx1"/>
                </a:solidFill>
              </a:rPr>
              <a:t>The yellow cab profit in average is more than the double profit of pink.</a:t>
            </a:r>
          </a:p>
          <a:p>
            <a:pPr>
              <a:lnSpc>
                <a:spcPct val="150000"/>
              </a:lnSpc>
            </a:pPr>
            <a:r>
              <a:rPr lang="en-US" b="1" dirty="0" smtClean="0">
                <a:solidFill>
                  <a:schemeClr val="tx1"/>
                </a:solidFill>
              </a:rPr>
              <a:t>7. Profit </a:t>
            </a:r>
            <a:r>
              <a:rPr lang="en-US" b="1" dirty="0">
                <a:solidFill>
                  <a:schemeClr val="tx1"/>
                </a:solidFill>
              </a:rPr>
              <a:t>per Income : </a:t>
            </a:r>
            <a:r>
              <a:rPr lang="en-US" dirty="0">
                <a:solidFill>
                  <a:schemeClr val="tx1"/>
                </a:solidFill>
              </a:rPr>
              <a:t>The high and medium income users prefer the yellow cab.</a:t>
            </a:r>
          </a:p>
          <a:p>
            <a:pPr>
              <a:lnSpc>
                <a:spcPct val="150000"/>
              </a:lnSpc>
            </a:pPr>
            <a:r>
              <a:rPr lang="en-US" b="1" dirty="0" smtClean="0">
                <a:solidFill>
                  <a:schemeClr val="tx1"/>
                </a:solidFill>
              </a:rPr>
              <a:t>8. Profit Forecasting : </a:t>
            </a:r>
            <a:r>
              <a:rPr lang="en-US" dirty="0">
                <a:solidFill>
                  <a:schemeClr val="tx1"/>
                </a:solidFill>
              </a:rPr>
              <a:t>After forecasting the profit loss the pink </a:t>
            </a:r>
            <a:r>
              <a:rPr lang="en-US" dirty="0" smtClean="0">
                <a:solidFill>
                  <a:schemeClr val="tx1"/>
                </a:solidFill>
              </a:rPr>
              <a:t>cab </a:t>
            </a:r>
            <a:r>
              <a:rPr lang="en-US" dirty="0">
                <a:solidFill>
                  <a:schemeClr val="tx1"/>
                </a:solidFill>
              </a:rPr>
              <a:t>got less loss than </a:t>
            </a:r>
            <a:r>
              <a:rPr lang="en-US" dirty="0" smtClean="0">
                <a:solidFill>
                  <a:schemeClr val="tx1"/>
                </a:solidFill>
              </a:rPr>
              <a:t>yellow one.</a:t>
            </a:r>
          </a:p>
          <a:p>
            <a:pPr marL="285750" indent="-285750">
              <a:lnSpc>
                <a:spcPct val="150000"/>
              </a:lnSpc>
              <a:buFont typeface="Arial" pitchFamily="34" charset="0"/>
              <a:buChar char="•"/>
            </a:pPr>
            <a:r>
              <a:rPr lang="en-US" b="1" dirty="0">
                <a:solidFill>
                  <a:schemeClr val="tx1"/>
                </a:solidFill>
              </a:rPr>
              <a:t>Depending on the above comparison we found that the yellow cab is better than the pink cab.</a:t>
            </a:r>
          </a:p>
        </p:txBody>
      </p:sp>
    </p:spTree>
    <p:extLst>
      <p:ext uri="{BB962C8B-B14F-4D97-AF65-F5344CB8AC3E}">
        <p14:creationId xmlns:p14="http://schemas.microsoft.com/office/powerpoint/2010/main" val="369549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l"/>
            <a:r>
              <a:rPr lang="en-US" sz="2800" dirty="0">
                <a:solidFill>
                  <a:srgbClr val="FF6600"/>
                </a:solidFill>
              </a:rPr>
              <a:t>         Executive Summary</a:t>
            </a:r>
          </a:p>
          <a:p>
            <a:pPr algn="l"/>
            <a:r>
              <a:rPr lang="en-US" sz="2800" dirty="0">
                <a:solidFill>
                  <a:srgbClr val="FF6600"/>
                </a:solidFill>
              </a:rPr>
              <a:t>         Problem Statement</a:t>
            </a:r>
          </a:p>
          <a:p>
            <a:pPr algn="l"/>
            <a:r>
              <a:rPr lang="en-US" sz="2800" dirty="0">
                <a:solidFill>
                  <a:srgbClr val="FF6600"/>
                </a:solidFill>
              </a:rPr>
              <a:t>         Approach</a:t>
            </a:r>
          </a:p>
          <a:p>
            <a:pPr algn="l"/>
            <a:r>
              <a:rPr lang="en-US" sz="2800" dirty="0">
                <a:solidFill>
                  <a:srgbClr val="FF6600"/>
                </a:solidFill>
              </a:rPr>
              <a:t>         </a:t>
            </a:r>
            <a:r>
              <a:rPr lang="en-US" sz="2800" dirty="0" smtClean="0">
                <a:solidFill>
                  <a:srgbClr val="FF6600"/>
                </a:solidFill>
              </a:rPr>
              <a:t>EDA</a:t>
            </a:r>
          </a:p>
          <a:p>
            <a:pPr algn="l"/>
            <a:r>
              <a:rPr lang="en-US" sz="2800" dirty="0">
                <a:solidFill>
                  <a:srgbClr val="FF6600"/>
                </a:solidFill>
              </a:rPr>
              <a:t> </a:t>
            </a:r>
            <a:r>
              <a:rPr lang="en-US" sz="2800" dirty="0" smtClean="0">
                <a:solidFill>
                  <a:srgbClr val="FF6600"/>
                </a:solidFill>
              </a:rPr>
              <a:t>        </a:t>
            </a:r>
            <a:r>
              <a:rPr lang="en-US" sz="2800" dirty="0" smtClean="0">
                <a:solidFill>
                  <a:srgbClr val="FF6600"/>
                </a:solidFill>
              </a:rPr>
              <a:t>Recommendations</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C5C5A3-2E84-0849-82EA-36D2326D3784}"/>
              </a:ext>
            </a:extLst>
          </p:cNvPr>
          <p:cNvSpPr>
            <a:spLocks noGrp="1"/>
          </p:cNvSpPr>
          <p:nvPr>
            <p:ph idx="1"/>
          </p:nvPr>
        </p:nvSpPr>
        <p:spPr>
          <a:xfrm>
            <a:off x="762000" y="1812608"/>
            <a:ext cx="10515600" cy="4351338"/>
          </a:xfrm>
        </p:spPr>
        <p:txBody>
          <a:bodyPr>
            <a:normAutofit fontScale="92500" lnSpcReduction="20000"/>
          </a:bodyPr>
          <a:lstStyle/>
          <a:p>
            <a:pPr marL="0" indent="0" algn="l">
              <a:lnSpc>
                <a:spcPct val="150000"/>
              </a:lnSpc>
              <a:buNone/>
            </a:pPr>
            <a:r>
              <a:rPr lang="en-US" sz="1800" dirty="0" smtClean="0"/>
              <a:t>XYZ </a:t>
            </a:r>
            <a:r>
              <a:rPr lang="en-US" sz="1800" dirty="0"/>
              <a:t>is a private firm in US. Due to remarkable growth in the Cab Industry in last few years and multiple key players in the market, it is planning for an investment in Cab </a:t>
            </a:r>
            <a:r>
              <a:rPr lang="en-US" sz="1800" dirty="0" smtClean="0"/>
              <a:t>industry.</a:t>
            </a:r>
            <a:endParaRPr lang="en-US" sz="1800" dirty="0"/>
          </a:p>
          <a:p>
            <a:pPr marL="0" indent="0" algn="l">
              <a:lnSpc>
                <a:spcPct val="150000"/>
              </a:lnSpc>
              <a:buNone/>
            </a:pPr>
            <a:r>
              <a:rPr lang="en-US" sz="2400" dirty="0">
                <a:effectLst>
                  <a:outerShdw blurRad="38100" dist="38100" dir="2700000" algn="tl">
                    <a:srgbClr val="000000">
                      <a:alpha val="43137"/>
                    </a:srgbClr>
                  </a:outerShdw>
                </a:effectLst>
              </a:rPr>
              <a:t>Problem Statement </a:t>
            </a:r>
            <a:r>
              <a:rPr lang="en-US" sz="2400" b="1" dirty="0" smtClean="0">
                <a:effectLst>
                  <a:outerShdw blurRad="38100" dist="38100" dir="2700000" algn="tl">
                    <a:srgbClr val="000000">
                      <a:alpha val="43137"/>
                    </a:srgbClr>
                  </a:outerShdw>
                </a:effectLst>
              </a:rPr>
              <a:t>: </a:t>
            </a:r>
            <a:endParaRPr lang="en-US" sz="2400" b="1" dirty="0">
              <a:effectLst>
                <a:outerShdw blurRad="38100" dist="38100" dir="2700000" algn="tl">
                  <a:srgbClr val="000000">
                    <a:alpha val="43137"/>
                  </a:srgbClr>
                </a:outerShdw>
              </a:effectLst>
            </a:endParaRPr>
          </a:p>
          <a:p>
            <a:pPr marL="0" indent="0" algn="l">
              <a:lnSpc>
                <a:spcPct val="150000"/>
              </a:lnSpc>
              <a:buNone/>
            </a:pPr>
            <a:r>
              <a:rPr lang="en-US" sz="1800" dirty="0" smtClean="0"/>
              <a:t>We want to </a:t>
            </a:r>
            <a:r>
              <a:rPr lang="en-US" sz="1800" dirty="0" smtClean="0"/>
              <a:t>assist XYZ </a:t>
            </a:r>
            <a:r>
              <a:rPr lang="en-US" sz="1800" dirty="0"/>
              <a:t>firm in identifying the right company for making investment.</a:t>
            </a:r>
          </a:p>
          <a:p>
            <a:pPr marL="0" indent="0" algn="l">
              <a:lnSpc>
                <a:spcPct val="150000"/>
              </a:lnSpc>
              <a:buNone/>
            </a:pPr>
            <a:r>
              <a:rPr lang="en-US" sz="2400" dirty="0" smtClean="0">
                <a:effectLst>
                  <a:outerShdw blurRad="38100" dist="38100" dir="2700000" algn="tl">
                    <a:srgbClr val="000000">
                      <a:alpha val="43137"/>
                    </a:srgbClr>
                  </a:outerShdw>
                </a:effectLst>
              </a:rPr>
              <a:t>Approach : </a:t>
            </a:r>
            <a:endParaRPr lang="en-US" sz="2400" dirty="0">
              <a:effectLst>
                <a:outerShdw blurRad="38100" dist="38100" dir="2700000" algn="tl">
                  <a:srgbClr val="000000">
                    <a:alpha val="43137"/>
                  </a:srgbClr>
                </a:outerShdw>
              </a:effectLst>
            </a:endParaRPr>
          </a:p>
          <a:p>
            <a:pPr marL="0" indent="0" algn="l">
              <a:lnSpc>
                <a:spcPct val="150000"/>
              </a:lnSpc>
              <a:buNone/>
            </a:pPr>
            <a:r>
              <a:rPr lang="en-US" sz="1800" dirty="0"/>
              <a:t>The analysis has been </a:t>
            </a:r>
            <a:r>
              <a:rPr lang="en-US" sz="1800" dirty="0" smtClean="0"/>
              <a:t>divided into </a:t>
            </a:r>
            <a:r>
              <a:rPr lang="en-US" sz="1800" dirty="0" smtClean="0"/>
              <a:t>the following </a:t>
            </a:r>
            <a:r>
              <a:rPr lang="en-US" sz="1800" dirty="0" smtClean="0"/>
              <a:t>steps:</a:t>
            </a:r>
          </a:p>
          <a:p>
            <a:pPr marL="0" indent="0" algn="l">
              <a:lnSpc>
                <a:spcPct val="150000"/>
              </a:lnSpc>
              <a:buNone/>
            </a:pPr>
            <a:r>
              <a:rPr lang="en-US" sz="1800" dirty="0" smtClean="0"/>
              <a:t>1</a:t>
            </a:r>
            <a:r>
              <a:rPr lang="en-US" sz="1800" dirty="0" smtClean="0"/>
              <a:t>. Data Understanding </a:t>
            </a:r>
          </a:p>
          <a:p>
            <a:pPr marL="0" indent="0" algn="l">
              <a:lnSpc>
                <a:spcPct val="150000"/>
              </a:lnSpc>
              <a:buNone/>
            </a:pPr>
            <a:r>
              <a:rPr lang="en-US" sz="1800" dirty="0" smtClean="0"/>
              <a:t>2. </a:t>
            </a:r>
            <a:r>
              <a:rPr lang="en-US" sz="1800" dirty="0" smtClean="0"/>
              <a:t>Forecasting profit</a:t>
            </a:r>
          </a:p>
          <a:p>
            <a:pPr marL="0" indent="0" algn="l">
              <a:lnSpc>
                <a:spcPct val="150000"/>
              </a:lnSpc>
              <a:buNone/>
            </a:pPr>
            <a:r>
              <a:rPr lang="en-US" sz="1800" dirty="0" smtClean="0"/>
              <a:t>3. Recommendations</a:t>
            </a:r>
            <a:endParaRPr lang="en-US" sz="1800" dirty="0"/>
          </a:p>
        </p:txBody>
      </p:sp>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Overview–G2M(cab </a:t>
            </a:r>
            <a:r>
              <a:rPr lang="en-US" sz="3500" b="1" dirty="0">
                <a:solidFill>
                  <a:schemeClr val="accent2"/>
                </a:solidFill>
                <a:latin typeface="Calibri" panose="020F0502020204030204" pitchFamily="34" charset="0"/>
                <a:cs typeface="Calibri" panose="020F0502020204030204" pitchFamily="34" charset="0"/>
              </a:rPr>
              <a:t>industry) case study</a:t>
            </a:r>
          </a:p>
        </p:txBody>
      </p:sp>
    </p:spTree>
    <p:extLst>
      <p:ext uri="{BB962C8B-B14F-4D97-AF65-F5344CB8AC3E}">
        <p14:creationId xmlns:p14="http://schemas.microsoft.com/office/powerpoint/2010/main" val="1426504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C5C5A3-2E84-0849-82EA-36D2326D3784}"/>
              </a:ext>
            </a:extLst>
          </p:cNvPr>
          <p:cNvSpPr>
            <a:spLocks noGrp="1"/>
          </p:cNvSpPr>
          <p:nvPr>
            <p:ph idx="1"/>
          </p:nvPr>
        </p:nvSpPr>
        <p:spPr>
          <a:xfrm>
            <a:off x="125260" y="1265129"/>
            <a:ext cx="6137754" cy="5047989"/>
          </a:xfrm>
        </p:spPr>
        <p:txBody>
          <a:bodyPr>
            <a:normAutofit/>
          </a:bodyPr>
          <a:lstStyle/>
          <a:p>
            <a:pPr marL="0" indent="0" algn="l">
              <a:buNone/>
            </a:pPr>
            <a:r>
              <a:rPr lang="en-US" sz="1600" dirty="0" smtClean="0"/>
              <a:t>- Four data sets were merged into a single file (master data).</a:t>
            </a:r>
          </a:p>
          <a:p>
            <a:pPr marL="0" indent="0" algn="l">
              <a:buNone/>
            </a:pPr>
            <a:r>
              <a:rPr lang="en-US" sz="1600" dirty="0" smtClean="0"/>
              <a:t>- Timeframe of the data</a:t>
            </a:r>
            <a:r>
              <a:rPr lang="en-US" sz="1600" dirty="0"/>
              <a:t>: 2016-01-08 to 2018-01-02 </a:t>
            </a:r>
            <a:endParaRPr lang="en-US" sz="1600" dirty="0" smtClean="0"/>
          </a:p>
          <a:p>
            <a:pPr marL="0" indent="0" algn="l">
              <a:buNone/>
            </a:pPr>
            <a:r>
              <a:rPr lang="en-US" sz="1600" dirty="0" smtClean="0"/>
              <a:t>- Total data points: </a:t>
            </a:r>
            <a:r>
              <a:rPr lang="en-US" sz="1600" b="1" dirty="0" smtClean="0"/>
              <a:t>359,392</a:t>
            </a:r>
          </a:p>
          <a:p>
            <a:pPr marL="0" indent="0" algn="l">
              <a:buNone/>
            </a:pPr>
            <a:r>
              <a:rPr lang="en-US" sz="1800" b="1" u="sng" dirty="0">
                <a:effectLst>
                  <a:outerShdw blurRad="38100" dist="38100" dir="2700000" algn="tl">
                    <a:srgbClr val="000000">
                      <a:alpha val="43137"/>
                    </a:srgbClr>
                  </a:outerShdw>
                </a:effectLst>
              </a:rPr>
              <a:t>Data Set </a:t>
            </a:r>
            <a:r>
              <a:rPr lang="en-US" sz="1800" b="1" u="sng" dirty="0" smtClean="0">
                <a:effectLst>
                  <a:outerShdw blurRad="38100" dist="38100" dir="2700000" algn="tl">
                    <a:srgbClr val="000000">
                      <a:alpha val="43137"/>
                    </a:srgbClr>
                  </a:outerShdw>
                </a:effectLst>
              </a:rPr>
              <a:t>:</a:t>
            </a:r>
          </a:p>
          <a:p>
            <a:pPr marL="0" indent="0" algn="l">
              <a:buNone/>
            </a:pPr>
            <a:r>
              <a:rPr lang="en-US" sz="1600" b="1" dirty="0" smtClean="0">
                <a:effectLst>
                  <a:outerShdw blurRad="38100" dist="38100" dir="2700000" algn="tl">
                    <a:srgbClr val="000000">
                      <a:alpha val="43137"/>
                    </a:srgbClr>
                  </a:outerShdw>
                </a:effectLst>
              </a:rPr>
              <a:t>1. </a:t>
            </a:r>
            <a:r>
              <a:rPr lang="en-US" sz="1600" b="1" dirty="0" smtClean="0"/>
              <a:t>Cab_Data.xlsx : </a:t>
            </a:r>
            <a:endParaRPr lang="ar-KW" sz="1600" dirty="0" smtClean="0"/>
          </a:p>
          <a:p>
            <a:pPr marL="0" indent="0" algn="l">
              <a:buNone/>
            </a:pPr>
            <a:r>
              <a:rPr lang="en-US" sz="1600" dirty="0" smtClean="0"/>
              <a:t>This </a:t>
            </a:r>
            <a:r>
              <a:rPr lang="en-US" sz="1600" dirty="0"/>
              <a:t>file includes details of transaction for 2 cab </a:t>
            </a:r>
            <a:r>
              <a:rPr lang="en-US" sz="1600" dirty="0" smtClean="0"/>
              <a:t>companies.</a:t>
            </a:r>
            <a:endParaRPr lang="ar-SA" sz="1600" b="1" dirty="0" smtClean="0">
              <a:effectLst>
                <a:outerShdw blurRad="38100" dist="38100" dir="2700000" algn="tl">
                  <a:srgbClr val="000000">
                    <a:alpha val="43137"/>
                  </a:srgbClr>
                </a:outerShdw>
              </a:effectLst>
            </a:endParaRPr>
          </a:p>
          <a:p>
            <a:pPr marL="0" indent="0" algn="l">
              <a:buNone/>
            </a:pPr>
            <a:r>
              <a:rPr lang="ar-SA" sz="1600" b="1" dirty="0" smtClean="0">
                <a:effectLst>
                  <a:outerShdw blurRad="38100" dist="38100" dir="2700000" algn="tl">
                    <a:srgbClr val="000000">
                      <a:alpha val="43137"/>
                    </a:srgbClr>
                  </a:outerShdw>
                </a:effectLst>
              </a:rPr>
              <a:t>: </a:t>
            </a:r>
            <a:r>
              <a:rPr lang="en-US" sz="1600" b="1" dirty="0" smtClean="0">
                <a:effectLst>
                  <a:outerShdw blurRad="38100" dist="38100" dir="2700000" algn="tl">
                    <a:srgbClr val="000000">
                      <a:alpha val="43137"/>
                    </a:srgbClr>
                  </a:outerShdw>
                </a:effectLst>
              </a:rPr>
              <a:t>2. </a:t>
            </a:r>
            <a:r>
              <a:rPr lang="en-US" sz="1600" b="1" dirty="0"/>
              <a:t>Customer_ID.csv</a:t>
            </a:r>
            <a:endParaRPr lang="ar-KW" sz="1600" dirty="0"/>
          </a:p>
          <a:p>
            <a:pPr marL="0" indent="0" algn="l">
              <a:buNone/>
            </a:pPr>
            <a:r>
              <a:rPr lang="en-US" sz="1600" dirty="0" smtClean="0"/>
              <a:t>This </a:t>
            </a:r>
            <a:r>
              <a:rPr lang="en-US" sz="1600" dirty="0"/>
              <a:t>is a mapping table that contains a unique identifier which links </a:t>
            </a:r>
            <a:r>
              <a:rPr lang="en-US" sz="1600" dirty="0" smtClean="0"/>
              <a:t>the </a:t>
            </a:r>
            <a:r>
              <a:rPr lang="en-US" sz="1600" dirty="0"/>
              <a:t>customer’s demographic </a:t>
            </a:r>
            <a:r>
              <a:rPr lang="en-US" sz="1600" dirty="0" smtClean="0"/>
              <a:t>details.</a:t>
            </a:r>
          </a:p>
          <a:p>
            <a:pPr marL="0" indent="0" algn="l">
              <a:buNone/>
            </a:pPr>
            <a:r>
              <a:rPr lang="ar-SA" sz="1600" b="1" dirty="0" smtClean="0">
                <a:effectLst>
                  <a:outerShdw blurRad="38100" dist="38100" dir="2700000" algn="tl">
                    <a:srgbClr val="000000">
                      <a:alpha val="43137"/>
                    </a:srgbClr>
                  </a:outerShdw>
                </a:effectLst>
              </a:rPr>
              <a:t> : </a:t>
            </a:r>
            <a:r>
              <a:rPr lang="en-US" sz="1600" b="1" dirty="0" smtClean="0">
                <a:effectLst>
                  <a:outerShdw blurRad="38100" dist="38100" dir="2700000" algn="tl">
                    <a:srgbClr val="000000">
                      <a:alpha val="43137"/>
                    </a:srgbClr>
                  </a:outerShdw>
                </a:effectLst>
              </a:rPr>
              <a:t>3. </a:t>
            </a:r>
            <a:r>
              <a:rPr lang="en-US" sz="1600" b="1" dirty="0"/>
              <a:t>Transaction_ID.csv</a:t>
            </a:r>
            <a:endParaRPr lang="ar-KW" sz="1600" dirty="0"/>
          </a:p>
          <a:p>
            <a:pPr marL="0" indent="0" algn="l">
              <a:buNone/>
            </a:pPr>
            <a:r>
              <a:rPr lang="en-US" sz="1600" dirty="0" smtClean="0"/>
              <a:t>This </a:t>
            </a:r>
            <a:r>
              <a:rPr lang="en-US" sz="1600" dirty="0"/>
              <a:t>is a mapping table that contains transaction to customer mapping and payment </a:t>
            </a:r>
            <a:r>
              <a:rPr lang="en-US" sz="1600" dirty="0" smtClean="0"/>
              <a:t>mode.</a:t>
            </a:r>
          </a:p>
          <a:p>
            <a:pPr marL="0" indent="0" algn="l">
              <a:buNone/>
            </a:pPr>
            <a:r>
              <a:rPr lang="en-US" sz="1600" b="1" dirty="0">
                <a:effectLst>
                  <a:outerShdw blurRad="38100" dist="38100" dir="2700000" algn="tl">
                    <a:srgbClr val="000000">
                      <a:alpha val="43137"/>
                    </a:srgbClr>
                  </a:outerShdw>
                </a:effectLst>
              </a:rPr>
              <a:t>4. </a:t>
            </a:r>
            <a:r>
              <a:rPr lang="en-US" sz="1600" b="1" dirty="0"/>
              <a:t>City.csv :</a:t>
            </a:r>
            <a:endParaRPr lang="en-US" sz="1600" b="1" dirty="0">
              <a:effectLst>
                <a:outerShdw blurRad="38100" dist="38100" dir="2700000" algn="tl">
                  <a:srgbClr val="000000">
                    <a:alpha val="43137"/>
                  </a:srgbClr>
                </a:outerShdw>
              </a:effectLst>
            </a:endParaRPr>
          </a:p>
          <a:p>
            <a:pPr marL="0" indent="0" algn="l">
              <a:buNone/>
            </a:pPr>
            <a:r>
              <a:rPr lang="en-US" sz="1600" dirty="0" smtClean="0"/>
              <a:t>This </a:t>
            </a:r>
            <a:r>
              <a:rPr lang="en-US" sz="1600" dirty="0"/>
              <a:t>file contains list of US cities, their population and number of cab </a:t>
            </a:r>
            <a:r>
              <a:rPr lang="en-US" sz="1600" dirty="0" smtClean="0"/>
              <a:t>users.</a:t>
            </a:r>
            <a:endParaRPr lang="en-US" sz="1600" b="1" dirty="0">
              <a:effectLst>
                <a:outerShdw blurRad="38100" dist="38100" dir="2700000" algn="tl">
                  <a:srgbClr val="000000">
                    <a:alpha val="43137"/>
                  </a:srgbClr>
                </a:outerShdw>
              </a:effectLst>
            </a:endParaRPr>
          </a:p>
        </p:txBody>
      </p:sp>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15239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8"/>
            <a:ext cx="10515600" cy="1181514"/>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a:t>
            </a:r>
            <a:r>
              <a:rPr lang="en-US" sz="3500" b="1" dirty="0" smtClean="0">
                <a:solidFill>
                  <a:schemeClr val="accent2"/>
                </a:solidFill>
                <a:latin typeface="Calibri" panose="020F0502020204030204" pitchFamily="34" charset="0"/>
                <a:cs typeface="Calibri" panose="020F0502020204030204" pitchFamily="34" charset="0"/>
              </a:rPr>
              <a:t>Understanding</a:t>
            </a:r>
            <a:endParaRPr lang="en-US" sz="3500" b="1" dirty="0">
              <a:solidFill>
                <a:schemeClr val="accent2"/>
              </a:solidFill>
              <a:latin typeface="Calibri" panose="020F0502020204030204" pitchFamily="34" charset="0"/>
              <a:cs typeface="Calibri" panose="020F0502020204030204" pitchFamily="34" charset="0"/>
            </a:endParaRPr>
          </a:p>
        </p:txBody>
      </p:sp>
      <p:sp>
        <p:nvSpPr>
          <p:cNvPr id="2" name="Oval 1"/>
          <p:cNvSpPr/>
          <p:nvPr/>
        </p:nvSpPr>
        <p:spPr>
          <a:xfrm>
            <a:off x="7706638" y="2684746"/>
            <a:ext cx="2689966" cy="1048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solidFill>
                  <a:schemeClr val="tx1"/>
                </a:solidFill>
              </a:rPr>
              <a:t>Master_data.csv</a:t>
            </a:r>
            <a:endParaRPr lang="ar-KW" b="1" dirty="0">
              <a:solidFill>
                <a:schemeClr val="tx1"/>
              </a:solidFill>
            </a:endParaRPr>
          </a:p>
        </p:txBody>
      </p:sp>
      <p:sp>
        <p:nvSpPr>
          <p:cNvPr id="7" name="Rectangle 6"/>
          <p:cNvSpPr/>
          <p:nvPr/>
        </p:nvSpPr>
        <p:spPr>
          <a:xfrm>
            <a:off x="9782827" y="1883079"/>
            <a:ext cx="2029215" cy="6263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solidFill>
                  <a:schemeClr val="tx1"/>
                </a:solidFill>
              </a:rPr>
              <a:t>Cab_Data.xlsx</a:t>
            </a:r>
            <a:r>
              <a:rPr lang="en-US" b="1" dirty="0" smtClean="0"/>
              <a:t>.</a:t>
            </a:r>
            <a:endParaRPr lang="ar-KW" dirty="0"/>
          </a:p>
        </p:txBody>
      </p:sp>
      <p:sp>
        <p:nvSpPr>
          <p:cNvPr id="8" name="Rectangle 7"/>
          <p:cNvSpPr/>
          <p:nvPr/>
        </p:nvSpPr>
        <p:spPr>
          <a:xfrm>
            <a:off x="9920612" y="3958224"/>
            <a:ext cx="1991639" cy="6263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Customer_ID.csv</a:t>
            </a:r>
            <a:endParaRPr lang="ar-KW" dirty="0">
              <a:solidFill>
                <a:schemeClr val="tx1"/>
              </a:solidFill>
            </a:endParaRPr>
          </a:p>
        </p:txBody>
      </p:sp>
      <p:sp>
        <p:nvSpPr>
          <p:cNvPr id="11" name="Rectangle 10"/>
          <p:cNvSpPr/>
          <p:nvPr/>
        </p:nvSpPr>
        <p:spPr>
          <a:xfrm>
            <a:off x="6448815" y="4058431"/>
            <a:ext cx="2014602" cy="6263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Transaction_ID.csv</a:t>
            </a:r>
            <a:endParaRPr lang="ar-KW" dirty="0">
              <a:solidFill>
                <a:schemeClr val="tx1"/>
              </a:solidFill>
            </a:endParaRPr>
          </a:p>
        </p:txBody>
      </p:sp>
      <p:sp>
        <p:nvSpPr>
          <p:cNvPr id="12" name="Rectangle 11"/>
          <p:cNvSpPr/>
          <p:nvPr/>
        </p:nvSpPr>
        <p:spPr>
          <a:xfrm>
            <a:off x="6361133" y="1883080"/>
            <a:ext cx="2123161" cy="6263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City.csv </a:t>
            </a:r>
            <a:endParaRPr lang="ar-KW" dirty="0">
              <a:solidFill>
                <a:schemeClr val="tx1"/>
              </a:solidFill>
            </a:endParaRPr>
          </a:p>
        </p:txBody>
      </p:sp>
      <p:cxnSp>
        <p:nvCxnSpPr>
          <p:cNvPr id="14" name="Elbow Connector 13"/>
          <p:cNvCxnSpPr>
            <a:endCxn id="2" idx="6"/>
          </p:cNvCxnSpPr>
          <p:nvPr/>
        </p:nvCxnSpPr>
        <p:spPr>
          <a:xfrm rot="10800000" flipV="1">
            <a:off x="10396604" y="2509381"/>
            <a:ext cx="1415438" cy="69937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2" idx="2"/>
          </p:cNvCxnSpPr>
          <p:nvPr/>
        </p:nvCxnSpPr>
        <p:spPr>
          <a:xfrm rot="16200000" flipH="1">
            <a:off x="7073029" y="2575141"/>
            <a:ext cx="699371" cy="56784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endCxn id="2" idx="4"/>
          </p:cNvCxnSpPr>
          <p:nvPr/>
        </p:nvCxnSpPr>
        <p:spPr>
          <a:xfrm flipV="1">
            <a:off x="8463417" y="3732756"/>
            <a:ext cx="588204" cy="53861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1"/>
          </p:cNvCxnSpPr>
          <p:nvPr/>
        </p:nvCxnSpPr>
        <p:spPr>
          <a:xfrm rot="10800000">
            <a:off x="9381996" y="3732757"/>
            <a:ext cx="538617" cy="53861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229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gn="l">
              <a:buNone/>
            </a:pPr>
            <a:endParaRPr lang="en-US" sz="2400" b="1" u="sng" dirty="0" smtClean="0"/>
          </a:p>
          <a:p>
            <a:pPr marL="0" indent="0" algn="l">
              <a:buNone/>
            </a:pPr>
            <a:endParaRPr lang="en-US" sz="2400" b="1" u="sng" dirty="0"/>
          </a:p>
          <a:p>
            <a:pPr marL="0" indent="0" algn="l">
              <a:buNone/>
            </a:pPr>
            <a:endParaRPr lang="en-US" sz="2400" b="1" u="sng" dirty="0" smtClean="0"/>
          </a:p>
          <a:p>
            <a:pPr marL="0" indent="0" algn="l">
              <a:buNone/>
            </a:pPr>
            <a:endParaRPr lang="en-US" sz="2400" b="1" u="sng" dirty="0"/>
          </a:p>
          <a:p>
            <a:pPr marL="0" indent="0" algn="l">
              <a:buNone/>
            </a:pPr>
            <a:endParaRPr lang="en-US" sz="2400" b="1" u="sng" dirty="0" smtClean="0"/>
          </a:p>
          <a:p>
            <a:pPr marL="0" indent="0" algn="l">
              <a:buNone/>
            </a:pPr>
            <a:endParaRPr lang="en-US" sz="2400" b="1" u="sng" dirty="0" smtClean="0"/>
          </a:p>
          <a:p>
            <a:pPr marL="0" indent="0" algn="l">
              <a:buNone/>
            </a:pPr>
            <a:endParaRPr lang="en-US" sz="2400" b="1" u="sng" dirty="0"/>
          </a:p>
          <a:p>
            <a:pPr marL="0" indent="0" algn="l">
              <a:buNone/>
            </a:pPr>
            <a:endParaRPr lang="ar-SA" sz="2400" b="1" u="sng" dirty="0" smtClean="0"/>
          </a:p>
        </p:txBody>
      </p:sp>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Understanding</a:t>
            </a:r>
          </a:p>
        </p:txBody>
      </p:sp>
      <p:graphicFrame>
        <p:nvGraphicFramePr>
          <p:cNvPr id="2" name="Table 1"/>
          <p:cNvGraphicFramePr>
            <a:graphicFrameLocks noGrp="1"/>
          </p:cNvGraphicFramePr>
          <p:nvPr>
            <p:extLst>
              <p:ext uri="{D42A27DB-BD31-4B8C-83A1-F6EECF244321}">
                <p14:modId xmlns:p14="http://schemas.microsoft.com/office/powerpoint/2010/main" val="831501070"/>
              </p:ext>
            </p:extLst>
          </p:nvPr>
        </p:nvGraphicFramePr>
        <p:xfrm>
          <a:off x="137778" y="2602050"/>
          <a:ext cx="7791196" cy="2865120"/>
        </p:xfrm>
        <a:graphic>
          <a:graphicData uri="http://schemas.openxmlformats.org/drawingml/2006/table">
            <a:tbl>
              <a:tblPr rtl="1" firstRow="1" bandRow="1">
                <a:tableStyleId>{21E4AEA4-8DFA-4A89-87EB-49C32662AFE0}</a:tableStyleId>
              </a:tblPr>
              <a:tblGrid>
                <a:gridCol w="1947799"/>
                <a:gridCol w="1947799"/>
                <a:gridCol w="1947799"/>
                <a:gridCol w="1947799"/>
              </a:tblGrid>
              <a:tr h="0">
                <a:tc>
                  <a:txBody>
                    <a:bodyPr/>
                    <a:lstStyle/>
                    <a:p>
                      <a:pPr algn="ctr" rtl="1"/>
                      <a:r>
                        <a:rPr lang="en-US" dirty="0" smtClean="0"/>
                        <a:t>Capacity</a:t>
                      </a:r>
                      <a:endParaRPr lang="ar-KW" dirty="0"/>
                    </a:p>
                  </a:txBody>
                  <a:tcPr/>
                </a:tc>
                <a:tc>
                  <a:txBody>
                    <a:bodyPr/>
                    <a:lstStyle/>
                    <a:p>
                      <a:pPr algn="ctr" rtl="1"/>
                      <a:r>
                        <a:rPr lang="en-US" dirty="0" smtClean="0"/>
                        <a:t>Number of Column</a:t>
                      </a:r>
                      <a:endParaRPr lang="ar-KW" dirty="0"/>
                    </a:p>
                  </a:txBody>
                  <a:tcPr/>
                </a:tc>
                <a:tc>
                  <a:txBody>
                    <a:bodyPr/>
                    <a:lstStyle/>
                    <a:p>
                      <a:pPr algn="ctr" rtl="1"/>
                      <a:r>
                        <a:rPr lang="en-US" dirty="0" smtClean="0"/>
                        <a:t>Number of Rows</a:t>
                      </a:r>
                      <a:endParaRPr lang="ar-KW" dirty="0"/>
                    </a:p>
                  </a:txBody>
                  <a:tcPr/>
                </a:tc>
                <a:tc>
                  <a:txBody>
                    <a:bodyPr/>
                    <a:lstStyle/>
                    <a:p>
                      <a:pPr algn="ctr" rtl="1"/>
                      <a:r>
                        <a:rPr lang="en-US" dirty="0" smtClean="0"/>
                        <a:t>Data File Name</a:t>
                      </a:r>
                      <a:endParaRPr lang="ar-KW" dirty="0"/>
                    </a:p>
                  </a:txBody>
                  <a:tcPr/>
                </a:tc>
              </a:tr>
              <a:tr h="370840">
                <a:tc>
                  <a:txBody>
                    <a:bodyPr/>
                    <a:lstStyle/>
                    <a:p>
                      <a:pPr rtl="1"/>
                      <a:r>
                        <a:rPr lang="en-US" dirty="0" smtClean="0"/>
                        <a:t>19.2+ MB</a:t>
                      </a:r>
                      <a:endParaRPr lang="ar-KW" dirty="0"/>
                    </a:p>
                  </a:txBody>
                  <a:tcPr/>
                </a:tc>
                <a:tc>
                  <a:txBody>
                    <a:bodyPr/>
                    <a:lstStyle/>
                    <a:p>
                      <a:pPr rtl="1"/>
                      <a:r>
                        <a:rPr lang="en-US" dirty="0" smtClean="0"/>
                        <a:t>7</a:t>
                      </a:r>
                      <a:endParaRPr lang="ar-KW" dirty="0"/>
                    </a:p>
                  </a:txBody>
                  <a:tcPr/>
                </a:tc>
                <a:tc>
                  <a:txBody>
                    <a:bodyPr/>
                    <a:lstStyle/>
                    <a:p>
                      <a:pPr rtl="1"/>
                      <a:r>
                        <a:rPr lang="en-US" dirty="0" smtClean="0"/>
                        <a:t>359392</a:t>
                      </a:r>
                      <a:r>
                        <a:rPr lang="en-US" baseline="0" dirty="0" smtClean="0"/>
                        <a:t> </a:t>
                      </a:r>
                      <a:endParaRPr lang="ar-KW" dirty="0"/>
                    </a:p>
                  </a:txBody>
                  <a:tcPr/>
                </a:tc>
                <a:tc>
                  <a:txBody>
                    <a:bodyPr/>
                    <a:lstStyle/>
                    <a:p>
                      <a:pPr algn="ctr" rtl="1"/>
                      <a:r>
                        <a:rPr lang="en-US" b="1" dirty="0" smtClean="0">
                          <a:solidFill>
                            <a:schemeClr val="tx1"/>
                          </a:solidFill>
                        </a:rPr>
                        <a:t>Cab_Data.xlsx</a:t>
                      </a:r>
                      <a:endParaRPr lang="ar-KW" dirty="0"/>
                    </a:p>
                  </a:txBody>
                  <a:tcPr/>
                </a:tc>
              </a:tr>
              <a:tr h="370840">
                <a:tc>
                  <a:txBody>
                    <a:bodyPr/>
                    <a:lstStyle/>
                    <a:p>
                      <a:pPr rtl="1"/>
                      <a:r>
                        <a:rPr lang="en-US" dirty="0" smtClean="0"/>
                        <a:t>1.5+ MB</a:t>
                      </a:r>
                      <a:endParaRPr lang="ar-KW" dirty="0"/>
                    </a:p>
                  </a:txBody>
                  <a:tcPr/>
                </a:tc>
                <a:tc>
                  <a:txBody>
                    <a:bodyPr/>
                    <a:lstStyle/>
                    <a:p>
                      <a:pPr rtl="1"/>
                      <a:r>
                        <a:rPr lang="en-US" dirty="0" smtClean="0"/>
                        <a:t>4</a:t>
                      </a:r>
                      <a:endParaRPr lang="ar-KW" dirty="0"/>
                    </a:p>
                  </a:txBody>
                  <a:tcPr/>
                </a:tc>
                <a:tc>
                  <a:txBody>
                    <a:bodyPr/>
                    <a:lstStyle/>
                    <a:p>
                      <a:pPr rtl="1"/>
                      <a:r>
                        <a:rPr lang="en-US" dirty="0" smtClean="0"/>
                        <a:t>49171</a:t>
                      </a:r>
                      <a:endParaRPr lang="ar-KW" dirty="0"/>
                    </a:p>
                  </a:txBody>
                  <a:tcPr/>
                </a:tc>
                <a:tc>
                  <a:txBody>
                    <a:bodyPr/>
                    <a:lstStyle/>
                    <a:p>
                      <a:pPr algn="ctr" rtl="1"/>
                      <a:r>
                        <a:rPr lang="en-US" b="1" dirty="0" smtClean="0">
                          <a:solidFill>
                            <a:schemeClr val="tx1"/>
                          </a:solidFill>
                        </a:rPr>
                        <a:t>Customer_ID.csv</a:t>
                      </a:r>
                      <a:endParaRPr lang="ar-KW" dirty="0"/>
                    </a:p>
                  </a:txBody>
                  <a:tcPr/>
                </a:tc>
              </a:tr>
              <a:tr h="370840">
                <a:tc>
                  <a:txBody>
                    <a:bodyPr/>
                    <a:lstStyle/>
                    <a:p>
                      <a:pPr rtl="1"/>
                      <a:r>
                        <a:rPr lang="en-US" dirty="0" smtClean="0"/>
                        <a:t>10.1+ MB</a:t>
                      </a:r>
                      <a:endParaRPr lang="ar-KW" dirty="0"/>
                    </a:p>
                  </a:txBody>
                  <a:tcPr/>
                </a:tc>
                <a:tc>
                  <a:txBody>
                    <a:bodyPr/>
                    <a:lstStyle/>
                    <a:p>
                      <a:pPr rtl="1"/>
                      <a:r>
                        <a:rPr lang="en-US" dirty="0" smtClean="0"/>
                        <a:t>3</a:t>
                      </a:r>
                      <a:endParaRPr lang="ar-KW" dirty="0"/>
                    </a:p>
                  </a:txBody>
                  <a:tcPr/>
                </a:tc>
                <a:tc>
                  <a:txBody>
                    <a:bodyPr/>
                    <a:lstStyle/>
                    <a:p>
                      <a:pPr rtl="1"/>
                      <a:r>
                        <a:rPr lang="en-US" dirty="0" smtClean="0"/>
                        <a:t>440093</a:t>
                      </a:r>
                      <a:endParaRPr lang="ar-KW" dirty="0"/>
                    </a:p>
                  </a:txBody>
                  <a:tcPr/>
                </a:tc>
                <a:tc>
                  <a:txBody>
                    <a:bodyPr/>
                    <a:lstStyle/>
                    <a:p>
                      <a:pPr algn="ctr" rtl="1"/>
                      <a:r>
                        <a:rPr lang="en-US" b="1" dirty="0" smtClean="0">
                          <a:solidFill>
                            <a:schemeClr val="tx1"/>
                          </a:solidFill>
                        </a:rPr>
                        <a:t>Transaction_ID.csv</a:t>
                      </a:r>
                      <a:endParaRPr lang="ar-KW" dirty="0"/>
                    </a:p>
                  </a:txBody>
                  <a:tcPr/>
                </a:tc>
              </a:tr>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smtClean="0"/>
                        <a:t>608.0+ bytes</a:t>
                      </a:r>
                      <a:endParaRPr lang="ar-KW" dirty="0" smtClean="0"/>
                    </a:p>
                  </a:txBody>
                  <a:tcPr/>
                </a:tc>
                <a:tc>
                  <a:txBody>
                    <a:bodyPr/>
                    <a:lstStyle/>
                    <a:p>
                      <a:pPr rtl="1"/>
                      <a:r>
                        <a:rPr lang="en-US" dirty="0" smtClean="0"/>
                        <a:t>3</a:t>
                      </a:r>
                      <a:endParaRPr lang="ar-KW" dirty="0"/>
                    </a:p>
                  </a:txBody>
                  <a:tcPr/>
                </a:tc>
                <a:tc>
                  <a:txBody>
                    <a:bodyPr/>
                    <a:lstStyle/>
                    <a:p>
                      <a:pPr rtl="1"/>
                      <a:r>
                        <a:rPr lang="en-US" dirty="0" smtClean="0"/>
                        <a:t>20</a:t>
                      </a:r>
                      <a:endParaRPr lang="ar-KW" dirty="0"/>
                    </a:p>
                  </a:txBody>
                  <a:tcPr/>
                </a:tc>
                <a:tc>
                  <a:txBody>
                    <a:bodyPr/>
                    <a:lstStyle/>
                    <a:p>
                      <a:pPr algn="ctr" rtl="1"/>
                      <a:r>
                        <a:rPr lang="en-US" b="1" dirty="0" smtClean="0">
                          <a:solidFill>
                            <a:schemeClr val="tx1"/>
                          </a:solidFill>
                        </a:rPr>
                        <a:t>City.csv </a:t>
                      </a:r>
                      <a:endParaRPr lang="ar-KW" dirty="0"/>
                    </a:p>
                  </a:txBody>
                  <a:tcPr/>
                </a:tc>
              </a:tr>
              <a:tr h="370840">
                <a:tc>
                  <a:txBody>
                    <a:bodyPr/>
                    <a:lstStyle/>
                    <a:p>
                      <a:pPr rtl="1"/>
                      <a:r>
                        <a:rPr lang="en-US" dirty="0" smtClean="0"/>
                        <a:t>48.3+ MB</a:t>
                      </a:r>
                      <a:endParaRPr lang="ar-KW" dirty="0"/>
                    </a:p>
                  </a:txBody>
                  <a:tcPr/>
                </a:tc>
                <a:tc>
                  <a:txBody>
                    <a:bodyPr/>
                    <a:lstStyle/>
                    <a:p>
                      <a:pPr rtl="1"/>
                      <a:r>
                        <a:rPr lang="en-US" dirty="0" smtClean="0"/>
                        <a:t>18</a:t>
                      </a:r>
                      <a:endParaRPr lang="ar-KW" dirty="0"/>
                    </a:p>
                  </a:txBody>
                  <a:tcPr/>
                </a:tc>
                <a:tc>
                  <a:txBody>
                    <a:bodyPr/>
                    <a:lstStyle/>
                    <a:p>
                      <a:pPr rtl="1"/>
                      <a:r>
                        <a:rPr lang="en-US" dirty="0" smtClean="0"/>
                        <a:t>359392</a:t>
                      </a:r>
                      <a:endParaRPr lang="ar-KW" dirty="0"/>
                    </a:p>
                  </a:txBody>
                  <a:tcPr/>
                </a:tc>
                <a:tc>
                  <a:txBody>
                    <a:bodyPr/>
                    <a:lstStyle/>
                    <a:p>
                      <a:pPr algn="ctr" rtl="1"/>
                      <a:r>
                        <a:rPr lang="en-US" b="1" dirty="0" smtClean="0">
                          <a:solidFill>
                            <a:schemeClr val="tx1"/>
                          </a:solidFill>
                        </a:rPr>
                        <a:t>Master_data.csv</a:t>
                      </a:r>
                      <a:endParaRPr lang="ar-KW" dirty="0"/>
                    </a:p>
                  </a:txBody>
                  <a:tcPr/>
                </a:tc>
              </a:tr>
              <a:tr h="370840">
                <a:tc>
                  <a:txBody>
                    <a:bodyPr/>
                    <a:lstStyle/>
                    <a:p>
                      <a:pPr rtl="1"/>
                      <a:endParaRPr lang="ar-KW" dirty="0"/>
                    </a:p>
                  </a:txBody>
                  <a:tcPr/>
                </a:tc>
                <a:tc>
                  <a:txBody>
                    <a:bodyPr/>
                    <a:lstStyle/>
                    <a:p>
                      <a:pPr rtl="1"/>
                      <a:endParaRPr lang="ar-KW"/>
                    </a:p>
                  </a:txBody>
                  <a:tcPr/>
                </a:tc>
                <a:tc>
                  <a:txBody>
                    <a:bodyPr/>
                    <a:lstStyle/>
                    <a:p>
                      <a:pPr rtl="1"/>
                      <a:endParaRPr lang="ar-KW" dirty="0"/>
                    </a:p>
                  </a:txBody>
                  <a:tcPr/>
                </a:tc>
                <a:tc>
                  <a:txBody>
                    <a:bodyPr/>
                    <a:lstStyle/>
                    <a:p>
                      <a:pPr algn="ctr" rtl="1"/>
                      <a:endParaRPr lang="ar-KW"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05305589"/>
              </p:ext>
            </p:extLst>
          </p:nvPr>
        </p:nvGraphicFramePr>
        <p:xfrm>
          <a:off x="8207331" y="2673726"/>
          <a:ext cx="3817654" cy="2225040"/>
        </p:xfrm>
        <a:graphic>
          <a:graphicData uri="http://schemas.openxmlformats.org/drawingml/2006/table">
            <a:tbl>
              <a:tblPr rtl="1" firstRow="1" bandRow="1">
                <a:tableStyleId>{21E4AEA4-8DFA-4A89-87EB-49C32662AFE0}</a:tableStyleId>
              </a:tblPr>
              <a:tblGrid>
                <a:gridCol w="1908827"/>
                <a:gridCol w="1908827"/>
              </a:tblGrid>
              <a:tr h="370840">
                <a:tc>
                  <a:txBody>
                    <a:bodyPr/>
                    <a:lstStyle/>
                    <a:p>
                      <a:pPr algn="ctr" rtl="1"/>
                      <a:r>
                        <a:rPr lang="en-US" dirty="0" smtClean="0"/>
                        <a:t>File Name</a:t>
                      </a:r>
                      <a:endParaRPr lang="ar-KW" dirty="0"/>
                    </a:p>
                  </a:txBody>
                  <a:tcPr/>
                </a:tc>
                <a:tc>
                  <a:txBody>
                    <a:bodyPr/>
                    <a:lstStyle/>
                    <a:p>
                      <a:pPr algn="ctr" rtl="1"/>
                      <a:r>
                        <a:rPr lang="en-US" sz="1800" b="1" u="none" dirty="0" smtClean="0"/>
                        <a:t>Feature</a:t>
                      </a:r>
                      <a:endParaRPr lang="ar-KW" u="none" dirty="0"/>
                    </a:p>
                  </a:txBody>
                  <a:tcPr/>
                </a:tc>
              </a:tr>
              <a:tr h="370840">
                <a:tc rowSpan="5">
                  <a:txBody>
                    <a:bodyPr/>
                    <a:lstStyle/>
                    <a:p>
                      <a:pPr algn="l" rtl="1"/>
                      <a:endParaRPr lang="en-US" dirty="0" smtClean="0"/>
                    </a:p>
                    <a:p>
                      <a:pPr algn="l" rtl="1"/>
                      <a:endParaRPr lang="en-US" dirty="0" smtClean="0"/>
                    </a:p>
                    <a:p>
                      <a:pPr algn="l" rtl="1"/>
                      <a:endParaRPr lang="en-US" dirty="0" smtClean="0"/>
                    </a:p>
                    <a:p>
                      <a:pPr algn="ctr" rtl="1"/>
                      <a:r>
                        <a:rPr lang="en-US" b="1" dirty="0" smtClean="0">
                          <a:solidFill>
                            <a:schemeClr val="tx1"/>
                          </a:solidFill>
                        </a:rPr>
                        <a:t>Cab_Data.xlsx</a:t>
                      </a:r>
                      <a:endParaRPr lang="ar-KW" dirty="0"/>
                    </a:p>
                  </a:txBody>
                  <a:tcPr/>
                </a:tc>
                <a:tc>
                  <a:txBody>
                    <a:bodyPr/>
                    <a:lstStyle/>
                    <a:p>
                      <a:pPr algn="l" rtl="1"/>
                      <a:r>
                        <a:rPr lang="en-US" dirty="0" smtClean="0"/>
                        <a:t>Profit</a:t>
                      </a:r>
                      <a:endParaRPr lang="ar-KW" dirty="0"/>
                    </a:p>
                  </a:txBody>
                  <a:tcPr/>
                </a:tc>
              </a:tr>
              <a:tr h="370840">
                <a:tc vMerge="1">
                  <a:txBody>
                    <a:bodyPr/>
                    <a:lstStyle/>
                    <a:p>
                      <a:pPr rtl="1"/>
                      <a:endParaRPr lang="ar-KW" dirty="0"/>
                    </a:p>
                  </a:txBody>
                  <a:tcPr/>
                </a:tc>
                <a:tc>
                  <a:txBody>
                    <a:bodyPr/>
                    <a:lstStyle/>
                    <a:p>
                      <a:pPr algn="l" rtl="1"/>
                      <a:r>
                        <a:rPr lang="en-US" dirty="0" smtClean="0"/>
                        <a:t>Number of Travel</a:t>
                      </a:r>
                      <a:endParaRPr lang="ar-KW" dirty="0"/>
                    </a:p>
                  </a:txBody>
                  <a:tcPr/>
                </a:tc>
              </a:tr>
              <a:tr h="370840">
                <a:tc vMerge="1">
                  <a:txBody>
                    <a:bodyPr/>
                    <a:lstStyle/>
                    <a:p>
                      <a:pPr rtl="1"/>
                      <a:endParaRPr lang="ar-KW" dirty="0"/>
                    </a:p>
                  </a:txBody>
                  <a:tcPr/>
                </a:tc>
                <a:tc>
                  <a:txBody>
                    <a:bodyPr/>
                    <a:lstStyle/>
                    <a:p>
                      <a:pPr algn="l" rtl="1"/>
                      <a:r>
                        <a:rPr lang="en-US" dirty="0" smtClean="0"/>
                        <a:t>Year</a:t>
                      </a:r>
                      <a:endParaRPr lang="ar-KW" dirty="0"/>
                    </a:p>
                  </a:txBody>
                  <a:tcPr/>
                </a:tc>
              </a:tr>
              <a:tr h="370840">
                <a:tc vMerge="1">
                  <a:txBody>
                    <a:bodyPr/>
                    <a:lstStyle/>
                    <a:p>
                      <a:pPr rtl="1"/>
                      <a:endParaRPr lang="ar-KW" dirty="0"/>
                    </a:p>
                  </a:txBody>
                  <a:tcPr/>
                </a:tc>
                <a:tc>
                  <a:txBody>
                    <a:bodyPr/>
                    <a:lstStyle/>
                    <a:p>
                      <a:pPr algn="l" rtl="1"/>
                      <a:r>
                        <a:rPr lang="en-US" dirty="0" smtClean="0"/>
                        <a:t>Month</a:t>
                      </a:r>
                      <a:endParaRPr lang="ar-KW" dirty="0"/>
                    </a:p>
                  </a:txBody>
                  <a:tcPr/>
                </a:tc>
              </a:tr>
              <a:tr h="370840">
                <a:tc vMerge="1">
                  <a:txBody>
                    <a:bodyPr/>
                    <a:lstStyle/>
                    <a:p>
                      <a:pPr rtl="1"/>
                      <a:endParaRPr lang="ar-KW" dirty="0"/>
                    </a:p>
                  </a:txBody>
                  <a:tcPr/>
                </a:tc>
                <a:tc>
                  <a:txBody>
                    <a:bodyPr/>
                    <a:lstStyle/>
                    <a:p>
                      <a:pPr algn="l" rtl="1"/>
                      <a:r>
                        <a:rPr lang="en-US" dirty="0" smtClean="0"/>
                        <a:t>Day</a:t>
                      </a:r>
                      <a:endParaRPr lang="ar-KW" dirty="0"/>
                    </a:p>
                  </a:txBody>
                  <a:tcPr/>
                </a:tc>
              </a:tr>
            </a:tbl>
          </a:graphicData>
        </a:graphic>
      </p:graphicFrame>
      <p:cxnSp>
        <p:nvCxnSpPr>
          <p:cNvPr id="8" name="Straight Connector 7"/>
          <p:cNvCxnSpPr/>
          <p:nvPr/>
        </p:nvCxnSpPr>
        <p:spPr>
          <a:xfrm>
            <a:off x="8054235" y="1371599"/>
            <a:ext cx="0" cy="5486401"/>
          </a:xfrm>
          <a:prstGeom prst="line">
            <a:avLst/>
          </a:prstGeom>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8204548" y="1816272"/>
            <a:ext cx="3469709" cy="726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500" b="1" dirty="0">
                <a:solidFill>
                  <a:schemeClr val="accent2"/>
                </a:solidFill>
                <a:latin typeface="Calibri" panose="020F0502020204030204" pitchFamily="34" charset="0"/>
                <a:ea typeface="+mj-ea"/>
                <a:cs typeface="Calibri" panose="020F0502020204030204" pitchFamily="34" charset="0"/>
              </a:rPr>
              <a:t>Derived Features</a:t>
            </a:r>
          </a:p>
          <a:p>
            <a:pPr algn="ctr"/>
            <a:endParaRPr lang="ar-KW" dirty="0">
              <a:solidFill>
                <a:schemeClr val="tx1"/>
              </a:solidFill>
            </a:endParaRPr>
          </a:p>
        </p:txBody>
      </p:sp>
      <p:sp>
        <p:nvSpPr>
          <p:cNvPr id="11" name="Rectangle 10"/>
          <p:cNvSpPr/>
          <p:nvPr/>
        </p:nvSpPr>
        <p:spPr>
          <a:xfrm>
            <a:off x="1215025" y="1580365"/>
            <a:ext cx="6087649" cy="726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500" b="1" dirty="0" smtClean="0">
                <a:solidFill>
                  <a:schemeClr val="accent2"/>
                </a:solidFill>
                <a:latin typeface="Calibri" panose="020F0502020204030204" pitchFamily="34" charset="0"/>
                <a:ea typeface="+mj-ea"/>
                <a:cs typeface="Calibri" panose="020F0502020204030204" pitchFamily="34" charset="0"/>
              </a:rPr>
              <a:t>Number </a:t>
            </a:r>
            <a:r>
              <a:rPr lang="en-US" sz="3500" b="1" dirty="0">
                <a:solidFill>
                  <a:schemeClr val="accent2"/>
                </a:solidFill>
                <a:latin typeface="Calibri" panose="020F0502020204030204" pitchFamily="34" charset="0"/>
                <a:ea typeface="+mj-ea"/>
                <a:cs typeface="Calibri" panose="020F0502020204030204" pitchFamily="34" charset="0"/>
              </a:rPr>
              <a:t>of Rows and Columns</a:t>
            </a:r>
            <a:endParaRPr lang="ar-KW" sz="3500" b="1" dirty="0">
              <a:solidFill>
                <a:schemeClr val="accent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176496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Profit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546" y="2019332"/>
            <a:ext cx="43434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127" y="2256119"/>
            <a:ext cx="42672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51145" y="1490597"/>
            <a:ext cx="4634631" cy="6033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a:solidFill>
                  <a:schemeClr val="accent5">
                    <a:lumMod val="75000"/>
                  </a:schemeClr>
                </a:solidFill>
                <a:latin typeface="Calibri" panose="020F0502020204030204" pitchFamily="34" charset="0"/>
                <a:ea typeface="+mj-ea"/>
                <a:cs typeface="Calibri" panose="020F0502020204030204" pitchFamily="34" charset="0"/>
              </a:rPr>
              <a:t>Monthly Profit for Both Cabs </a:t>
            </a:r>
            <a:endParaRPr lang="ar-KW" sz="2000" b="1" dirty="0">
              <a:solidFill>
                <a:schemeClr val="accent5">
                  <a:lumMod val="75000"/>
                </a:schemeClr>
              </a:solidFill>
              <a:latin typeface="Calibri" panose="020F0502020204030204" pitchFamily="34" charset="0"/>
              <a:ea typeface="+mj-ea"/>
              <a:cs typeface="Calibri" panose="020F0502020204030204" pitchFamily="34" charset="0"/>
            </a:endParaRPr>
          </a:p>
        </p:txBody>
      </p:sp>
      <p:sp>
        <p:nvSpPr>
          <p:cNvPr id="9" name="Rectangle 8"/>
          <p:cNvSpPr/>
          <p:nvPr/>
        </p:nvSpPr>
        <p:spPr>
          <a:xfrm>
            <a:off x="6718127" y="1490596"/>
            <a:ext cx="4634631" cy="6033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smtClean="0">
                <a:solidFill>
                  <a:schemeClr val="accent2">
                    <a:lumMod val="75000"/>
                  </a:schemeClr>
                </a:solidFill>
                <a:latin typeface="Calibri" panose="020F0502020204030204" pitchFamily="34" charset="0"/>
                <a:ea typeface="+mj-ea"/>
                <a:cs typeface="Calibri" panose="020F0502020204030204" pitchFamily="34" charset="0"/>
              </a:rPr>
              <a:t>Yearly Profit </a:t>
            </a:r>
            <a:r>
              <a:rPr lang="en-US" sz="2000" b="1" dirty="0">
                <a:solidFill>
                  <a:schemeClr val="accent2">
                    <a:lumMod val="75000"/>
                  </a:schemeClr>
                </a:solidFill>
                <a:latin typeface="Calibri" panose="020F0502020204030204" pitchFamily="34" charset="0"/>
                <a:ea typeface="+mj-ea"/>
                <a:cs typeface="Calibri" panose="020F0502020204030204" pitchFamily="34" charset="0"/>
              </a:rPr>
              <a:t>for Both Cabs </a:t>
            </a:r>
            <a:endParaRPr lang="ar-KW" sz="2000" b="1" dirty="0">
              <a:solidFill>
                <a:schemeClr val="accent2">
                  <a:lumMod val="75000"/>
                </a:schemeClr>
              </a:solidFill>
              <a:latin typeface="Calibri" panose="020F0502020204030204" pitchFamily="34" charset="0"/>
              <a:ea typeface="+mj-ea"/>
              <a:cs typeface="Calibri" panose="020F0502020204030204" pitchFamily="34" charset="0"/>
            </a:endParaRPr>
          </a:p>
        </p:txBody>
      </p:sp>
      <p:sp>
        <p:nvSpPr>
          <p:cNvPr id="10" name="Rectangle 9"/>
          <p:cNvSpPr/>
          <p:nvPr/>
        </p:nvSpPr>
        <p:spPr>
          <a:xfrm>
            <a:off x="551145" y="5743834"/>
            <a:ext cx="4634631" cy="6033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000" dirty="0">
                <a:solidFill>
                  <a:schemeClr val="tx1"/>
                </a:solidFill>
                <a:latin typeface="Calibri" panose="020F0502020204030204" pitchFamily="34" charset="0"/>
                <a:ea typeface="+mj-ea"/>
                <a:cs typeface="Calibri" panose="020F0502020204030204" pitchFamily="34" charset="0"/>
              </a:rPr>
              <a:t>- Yellow cab achieved the highest profit </a:t>
            </a:r>
            <a:r>
              <a:rPr lang="en-US" sz="2000" dirty="0" smtClean="0">
                <a:solidFill>
                  <a:schemeClr val="tx1"/>
                </a:solidFill>
                <a:latin typeface="Calibri" panose="020F0502020204030204" pitchFamily="34" charset="0"/>
                <a:ea typeface="+mj-ea"/>
                <a:cs typeface="Calibri" panose="020F0502020204030204" pitchFamily="34" charset="0"/>
              </a:rPr>
              <a:t>on May</a:t>
            </a:r>
            <a:r>
              <a:rPr lang="en-US" sz="2000" dirty="0">
                <a:solidFill>
                  <a:schemeClr val="tx1"/>
                </a:solidFill>
                <a:latin typeface="Calibri" panose="020F0502020204030204" pitchFamily="34" charset="0"/>
                <a:ea typeface="+mj-ea"/>
                <a:cs typeface="Calibri" panose="020F0502020204030204" pitchFamily="34" charset="0"/>
              </a:rPr>
              <a:t>, where pink </a:t>
            </a:r>
            <a:r>
              <a:rPr lang="en-US" sz="2000" dirty="0" smtClean="0">
                <a:solidFill>
                  <a:schemeClr val="tx1"/>
                </a:solidFill>
                <a:latin typeface="Calibri" panose="020F0502020204030204" pitchFamily="34" charset="0"/>
                <a:ea typeface="+mj-ea"/>
                <a:cs typeface="Calibri" panose="020F0502020204030204" pitchFamily="34" charset="0"/>
              </a:rPr>
              <a:t>the lowest.</a:t>
            </a:r>
            <a:endParaRPr lang="ar-KW" sz="2000" dirty="0">
              <a:solidFill>
                <a:schemeClr val="tx1"/>
              </a:solidFill>
              <a:latin typeface="Calibri" panose="020F0502020204030204" pitchFamily="34" charset="0"/>
              <a:ea typeface="+mj-ea"/>
              <a:cs typeface="Calibri" panose="020F0502020204030204" pitchFamily="34" charset="0"/>
            </a:endParaRPr>
          </a:p>
        </p:txBody>
      </p:sp>
      <p:sp>
        <p:nvSpPr>
          <p:cNvPr id="11" name="Rectangle 10"/>
          <p:cNvSpPr/>
          <p:nvPr/>
        </p:nvSpPr>
        <p:spPr>
          <a:xfrm>
            <a:off x="7118957" y="5856567"/>
            <a:ext cx="4634631" cy="6033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000" dirty="0">
                <a:solidFill>
                  <a:schemeClr val="tx1"/>
                </a:solidFill>
                <a:latin typeface="Calibri" panose="020F0502020204030204" pitchFamily="34" charset="0"/>
                <a:ea typeface="+mj-ea"/>
                <a:cs typeface="Calibri" panose="020F0502020204030204" pitchFamily="34" charset="0"/>
              </a:rPr>
              <a:t>- </a:t>
            </a:r>
            <a:r>
              <a:rPr lang="en-US" sz="2000" dirty="0" smtClean="0">
                <a:solidFill>
                  <a:schemeClr val="tx1"/>
                </a:solidFill>
                <a:latin typeface="Calibri" panose="020F0502020204030204" pitchFamily="34" charset="0"/>
                <a:ea typeface="+mj-ea"/>
                <a:cs typeface="Calibri" panose="020F0502020204030204" pitchFamily="34" charset="0"/>
              </a:rPr>
              <a:t>In 2017 both cabs achieved high profit.</a:t>
            </a:r>
            <a:endParaRPr lang="ar-KW" sz="2000" dirty="0">
              <a:solidFill>
                <a:schemeClr val="tx1"/>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484156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Analysis Based on </a:t>
            </a:r>
            <a:r>
              <a:rPr lang="en-US" sz="3500" b="1" dirty="0" err="1">
                <a:solidFill>
                  <a:schemeClr val="accent2"/>
                </a:solidFill>
                <a:latin typeface="Calibri" panose="020F0502020204030204" pitchFamily="34" charset="0"/>
                <a:cs typeface="Calibri" panose="020F0502020204030204" pitchFamily="34" charset="0"/>
              </a:rPr>
              <a:t>Customers’s</a:t>
            </a:r>
            <a:r>
              <a:rPr lang="en-US" sz="3500" b="1" dirty="0">
                <a:solidFill>
                  <a:schemeClr val="accent2"/>
                </a:solidFill>
                <a:latin typeface="Calibri" panose="020F0502020204030204" pitchFamily="34" charset="0"/>
                <a:cs typeface="Calibri" panose="020F0502020204030204" pitchFamily="34" charset="0"/>
              </a:rPr>
              <a:t> Income </a:t>
            </a:r>
          </a:p>
        </p:txBody>
      </p:sp>
      <p:sp>
        <p:nvSpPr>
          <p:cNvPr id="9" name="Rectangle 8"/>
          <p:cNvSpPr/>
          <p:nvPr/>
        </p:nvSpPr>
        <p:spPr>
          <a:xfrm>
            <a:off x="864297" y="5549031"/>
            <a:ext cx="9782826" cy="9895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indent="-342900">
              <a:lnSpc>
                <a:spcPct val="150000"/>
              </a:lnSpc>
              <a:buFontTx/>
              <a:buChar char="-"/>
            </a:pPr>
            <a:r>
              <a:rPr lang="en-US" sz="2000" dirty="0" smtClean="0">
                <a:solidFill>
                  <a:schemeClr val="tx1"/>
                </a:solidFill>
              </a:rPr>
              <a:t>The highest profit come from </a:t>
            </a:r>
            <a:r>
              <a:rPr lang="en-US" sz="2000" dirty="0">
                <a:solidFill>
                  <a:schemeClr val="tx1"/>
                </a:solidFill>
              </a:rPr>
              <a:t>customers </a:t>
            </a:r>
            <a:r>
              <a:rPr lang="en-US" sz="2000" dirty="0" smtClean="0">
                <a:solidFill>
                  <a:schemeClr val="tx1"/>
                </a:solidFill>
              </a:rPr>
              <a:t> those have high </a:t>
            </a:r>
            <a:r>
              <a:rPr lang="en-US" sz="2000" dirty="0">
                <a:solidFill>
                  <a:schemeClr val="tx1"/>
                </a:solidFill>
              </a:rPr>
              <a:t>and medium </a:t>
            </a:r>
            <a:r>
              <a:rPr lang="en-US" sz="2000" dirty="0" smtClean="0">
                <a:solidFill>
                  <a:schemeClr val="tx1"/>
                </a:solidFill>
              </a:rPr>
              <a:t>income.</a:t>
            </a:r>
          </a:p>
          <a:p>
            <a:pPr marL="342900" indent="-342900">
              <a:lnSpc>
                <a:spcPct val="150000"/>
              </a:lnSpc>
              <a:buFontTx/>
              <a:buChar char="-"/>
            </a:pPr>
            <a:r>
              <a:rPr lang="en-US" sz="2000" dirty="0" smtClean="0">
                <a:solidFill>
                  <a:schemeClr val="tx1"/>
                </a:solidFill>
              </a:rPr>
              <a:t>Most of </a:t>
            </a:r>
            <a:r>
              <a:rPr lang="en-US" sz="2000" dirty="0">
                <a:solidFill>
                  <a:schemeClr val="tx1"/>
                </a:solidFill>
              </a:rPr>
              <a:t>customers prefer </a:t>
            </a:r>
            <a:r>
              <a:rPr lang="en-US" sz="2000" dirty="0" smtClean="0">
                <a:solidFill>
                  <a:schemeClr val="tx1"/>
                </a:solidFill>
              </a:rPr>
              <a:t>the </a:t>
            </a:r>
            <a:r>
              <a:rPr lang="en-US" sz="2000" dirty="0">
                <a:solidFill>
                  <a:schemeClr val="tx1"/>
                </a:solidFill>
              </a:rPr>
              <a:t>yellow cab than the pink one.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176" y="1490599"/>
            <a:ext cx="6414436" cy="3858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23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Average of Profit Based on '</a:t>
            </a:r>
            <a:r>
              <a:rPr lang="en-US" sz="3500" b="1" dirty="0" err="1" smtClean="0">
                <a:solidFill>
                  <a:schemeClr val="accent2"/>
                </a:solidFill>
                <a:latin typeface="Calibri" panose="020F0502020204030204" pitchFamily="34" charset="0"/>
                <a:cs typeface="Calibri" panose="020F0502020204030204" pitchFamily="34" charset="0"/>
              </a:rPr>
              <a:t>KM_Travelled</a:t>
            </a:r>
            <a:r>
              <a:rPr lang="en-US" sz="3500" b="1" dirty="0">
                <a:solidFill>
                  <a:schemeClr val="accent2"/>
                </a:solidFill>
                <a:latin typeface="Calibri" panose="020F0502020204030204" pitchFamily="34" charset="0"/>
                <a:cs typeface="Calibri" panose="020F0502020204030204" pitchFamily="34" charset="0"/>
              </a:rPr>
              <a:t>'</a:t>
            </a:r>
          </a:p>
        </p:txBody>
      </p:sp>
      <p:sp>
        <p:nvSpPr>
          <p:cNvPr id="9" name="Rectangle 8"/>
          <p:cNvSpPr/>
          <p:nvPr/>
        </p:nvSpPr>
        <p:spPr>
          <a:xfrm>
            <a:off x="1415442" y="5549031"/>
            <a:ext cx="7315199" cy="7640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nSpc>
                <a:spcPct val="150000"/>
              </a:lnSpc>
            </a:pPr>
            <a:r>
              <a:rPr lang="en-US" sz="2000" dirty="0">
                <a:solidFill>
                  <a:schemeClr val="tx1"/>
                </a:solidFill>
              </a:rPr>
              <a:t>- The yellow cab profit in average is more than the double profit of pink</a:t>
            </a:r>
            <a:r>
              <a:rPr lang="en-US" sz="2000" dirty="0" smtClean="0">
                <a:solidFill>
                  <a:schemeClr val="tx1"/>
                </a:solidFill>
              </a:rPr>
              <a:t>.</a:t>
            </a:r>
            <a:endParaRPr lang="en-US" sz="2000"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34" y="1805183"/>
            <a:ext cx="61722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355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by City</a:t>
            </a:r>
          </a:p>
        </p:txBody>
      </p:sp>
      <p:sp>
        <p:nvSpPr>
          <p:cNvPr id="9" name="Rectangle 8"/>
          <p:cNvSpPr/>
          <p:nvPr/>
        </p:nvSpPr>
        <p:spPr>
          <a:xfrm>
            <a:off x="1415442" y="5549031"/>
            <a:ext cx="7315199" cy="7640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nSpc>
                <a:spcPct val="150000"/>
              </a:lnSpc>
            </a:pPr>
            <a:r>
              <a:rPr lang="en-US" sz="2000" dirty="0">
                <a:solidFill>
                  <a:schemeClr val="tx1"/>
                </a:solidFill>
              </a:rPr>
              <a:t>- Y</a:t>
            </a:r>
            <a:r>
              <a:rPr lang="en-US" sz="2000" dirty="0" smtClean="0">
                <a:solidFill>
                  <a:schemeClr val="tx1"/>
                </a:solidFill>
              </a:rPr>
              <a:t>ellow </a:t>
            </a:r>
            <a:r>
              <a:rPr lang="en-US" sz="2000" dirty="0">
                <a:solidFill>
                  <a:schemeClr val="tx1"/>
                </a:solidFill>
              </a:rPr>
              <a:t>cab </a:t>
            </a:r>
            <a:r>
              <a:rPr lang="en-US" sz="2000" dirty="0" smtClean="0">
                <a:solidFill>
                  <a:schemeClr val="tx1"/>
                </a:solidFill>
              </a:rPr>
              <a:t>has high profit </a:t>
            </a:r>
            <a:r>
              <a:rPr lang="en-US" sz="2000" dirty="0">
                <a:solidFill>
                  <a:schemeClr val="tx1"/>
                </a:solidFill>
              </a:rPr>
              <a:t>in </a:t>
            </a:r>
            <a:r>
              <a:rPr lang="en-US" sz="2000" dirty="0" smtClean="0">
                <a:solidFill>
                  <a:schemeClr val="tx1"/>
                </a:solidFill>
              </a:rPr>
              <a:t>‘NEW YORK NY’ city</a:t>
            </a:r>
            <a:endParaRPr lang="en-US" sz="2000" dirty="0">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80" y="1478071"/>
            <a:ext cx="7803716" cy="407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3609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Glacier Internship(1) ">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 Glacier Internship(1) </Template>
  <TotalTime>4019</TotalTime>
  <Words>858</Words>
  <Application>Microsoft Office PowerPoint</Application>
  <PresentationFormat>Custom</PresentationFormat>
  <Paragraphs>137</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Data Glacier Internship(1) </vt:lpstr>
      <vt:lpstr>PowerPoint Presentation</vt:lpstr>
      <vt:lpstr>   Agenda</vt:lpstr>
      <vt:lpstr>Overview–G2M(cab industry) case study</vt:lpstr>
      <vt:lpstr>Data Understanding</vt:lpstr>
      <vt:lpstr>Data Understanding</vt:lpstr>
      <vt:lpstr>Profit Analysis</vt:lpstr>
      <vt:lpstr>Profit Analysis Based on Customers’s Income </vt:lpstr>
      <vt:lpstr>Average of Profit Based on 'KM_Travelled'</vt:lpstr>
      <vt:lpstr>Profit by City</vt:lpstr>
      <vt:lpstr>Age and Gender Analysis</vt:lpstr>
      <vt:lpstr>Users and Customers Covered by Company </vt:lpstr>
      <vt:lpstr>  Customers Covered by Company in each City </vt:lpstr>
      <vt:lpstr>   Number of Customers Based on Trip Distance </vt:lpstr>
      <vt:lpstr>Number of Travels Analysis</vt:lpstr>
      <vt:lpstr>Number of Travels for Both Cabs by City</vt:lpstr>
      <vt:lpstr>Seasonality in the Number of Travels</vt:lpstr>
      <vt:lpstr>Seasonality in the Profit</vt:lpstr>
      <vt:lpstr> Profit Forecasting for Two Years (2019, 2020)</vt:lpstr>
      <vt:lpstr>Recommendations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94</cp:revision>
  <dcterms:created xsi:type="dcterms:W3CDTF">2021-03-14T21:28:59Z</dcterms:created>
  <dcterms:modified xsi:type="dcterms:W3CDTF">2021-03-17T18:23:16Z</dcterms:modified>
</cp:coreProperties>
</file>