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57" r:id="rId5"/>
    <p:sldId id="277" r:id="rId6"/>
    <p:sldId id="278" r:id="rId7"/>
    <p:sldId id="279" r:id="rId8"/>
    <p:sldId id="273" r:id="rId9"/>
    <p:sldId id="274" r:id="rId10"/>
    <p:sldId id="275" r:id="rId11"/>
    <p:sldId id="276" r:id="rId12"/>
    <p:sldId id="272" r:id="rId13"/>
    <p:sldId id="264" r:id="rId14"/>
    <p:sldId id="265" r:id="rId15"/>
    <p:sldId id="266" r:id="rId16"/>
    <p:sldId id="267" r:id="rId17"/>
    <p:sldId id="268" r:id="rId18"/>
    <p:sldId id="269" r:id="rId19"/>
    <p:sldId id="259" r:id="rId20"/>
    <p:sldId id="270" r:id="rId21"/>
    <p:sldId id="271" r:id="rId22"/>
    <p:sldId id="263" r:id="rId23"/>
    <p:sldId id="262" r:id="rId24"/>
    <p:sldId id="2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1237473967028584"/>
          <c:y val="5.7164721204224313E-2"/>
          <c:w val="0.82126776294221404"/>
          <c:h val="0.83611168885354958"/>
        </c:manualLayout>
      </c:layout>
      <c:scatterChart>
        <c:scatterStyle val="lineMarker"/>
        <c:varyColors val="0"/>
        <c:ser>
          <c:idx val="0"/>
          <c:order val="0"/>
          <c:tx>
            <c:strRef>
              <c:f>Sheet1!$B$1</c:f>
              <c:strCache>
                <c:ptCount val="1"/>
                <c:pt idx="0">
                  <c:v>Y-Values</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FBDF-4708-98D2-9EC54B189D3B}"/>
            </c:ext>
          </c:extLst>
        </c:ser>
        <c:dLbls>
          <c:showLegendKey val="0"/>
          <c:showVal val="0"/>
          <c:showCatName val="0"/>
          <c:showSerName val="0"/>
          <c:showPercent val="0"/>
          <c:showBubbleSize val="0"/>
        </c:dLbls>
        <c:axId val="535363368"/>
        <c:axId val="535362712"/>
      </c:scatterChart>
      <c:valAx>
        <c:axId val="535363368"/>
        <c:scaling>
          <c:orientation val="minMax"/>
          <c:max val="1000"/>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362712"/>
        <c:crosses val="autoZero"/>
        <c:crossBetween val="midCat"/>
      </c:valAx>
      <c:valAx>
        <c:axId val="535362712"/>
        <c:scaling>
          <c:orientation val="minMax"/>
          <c:max val="120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363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3162473891241189"/>
          <c:y val="6.9153073553843841E-2"/>
          <c:w val="0.82126776294221404"/>
          <c:h val="0.83611168885354958"/>
        </c:manualLayout>
      </c:layout>
      <c:scatterChart>
        <c:scatterStyle val="lineMarker"/>
        <c:varyColors val="0"/>
        <c:ser>
          <c:idx val="0"/>
          <c:order val="0"/>
          <c:tx>
            <c:strRef>
              <c:f>Sheet1!$B$1</c:f>
              <c:strCache>
                <c:ptCount val="1"/>
                <c:pt idx="0">
                  <c:v>Y-Values</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smooth val="0"/>
          <c:extLst>
            <c:ext xmlns:c16="http://schemas.microsoft.com/office/drawing/2014/chart" uri="{C3380CC4-5D6E-409C-BE32-E72D297353CC}">
              <c16:uniqueId val="{00000000-47CF-42A6-805C-3D07413B2550}"/>
            </c:ext>
          </c:extLst>
        </c:ser>
        <c:dLbls>
          <c:showLegendKey val="0"/>
          <c:showVal val="0"/>
          <c:showCatName val="0"/>
          <c:showSerName val="0"/>
          <c:showPercent val="0"/>
          <c:showBubbleSize val="0"/>
        </c:dLbls>
        <c:axId val="535363368"/>
        <c:axId val="535362712"/>
      </c:scatterChart>
      <c:valAx>
        <c:axId val="535363368"/>
        <c:scaling>
          <c:orientation val="minMax"/>
          <c:max val="500"/>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362712"/>
        <c:crosses val="autoZero"/>
        <c:crossBetween val="midCat"/>
      </c:valAx>
      <c:valAx>
        <c:axId val="535362712"/>
        <c:scaling>
          <c:orientation val="minMax"/>
          <c:max val="60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353633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5.903"/>
    </inkml:context>
    <inkml:brush xml:id="br0">
      <inkml:brushProperty name="width" value="0.05" units="cm"/>
      <inkml:brushProperty name="height" value="0.05" units="cm"/>
      <inkml:brushProperty name="color" value="#5B2D90"/>
    </inkml:brush>
  </inkml:definitions>
  <inkml:trace contextRef="#ctx0" brushRef="#br0">1 0 24575,'13'2'0,"-1"1"0,1 0 0,0 0 0,-1 1 0,0 1 0,0 0 0,0 0 0,13 9 0,17 7 0,15 4 0,33 14 0,106 62 0,68 72 0,-146-91 0,5-5 0,174 82 0,-1-20 0,-255-119 0,42 13 0,-63-27 0,-2 1 0,1 0 0,-1 2 0,0 0 0,27 19 0,-45-28-27,1 0 0,-1 0-1,1 0 1,-1 0 0,1 1-1,-1-1 1,0 0 0,1 0-1,-1 1 1,1-1 0,-1 0 0,0 1-1,1-1 1,-1 0 0,0 1-1,0-1 1,1 1 0,-1-1-1,0 0 1,0 1 0,1-1 0,-1 1-1,0-1 1,0 1 0,0-1-1,0 1 1,0-1 0,0 0-1,0 1 1,0-1 0,0 1-1,0-1 1,0 1 0,0-1 0,0 1-1,0-1 1,0 1 0,0-1-1,-1 1 1,1-1 0,0 0-1,0 1 1,-1-1 0,1 1-1,0-1 1,0 0 0,-1 1 0,1-1-1,-1 1 1,-10 4-6799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28.074"/>
    </inkml:context>
    <inkml:brush xml:id="br0">
      <inkml:brushProperty name="width" value="0.05" units="cm"/>
      <inkml:brushProperty name="height" value="0.05" units="cm"/>
      <inkml:brushProperty name="color" value="#5B2D90"/>
    </inkml:brush>
  </inkml:definitions>
  <inkml:trace contextRef="#ctx0" brushRef="#br0">1 345 24575,'6'-1'0,"-1"0"0,1-1 0,0 1 0,-1-1 0,1 0 0,-1-1 0,9-4 0,15-5 0,-4 5 0,0 2 0,1 1 0,0 1 0,35 1 0,-7 0 0,-51 1 0,0 1 0,0-1 0,0 1 0,0-1 0,-1 0 0,1 0 0,0 0 0,-1-1 0,1 1 0,-1 0 0,1-1 0,-1 0 0,1 0 0,-1 0 0,0 0 0,0 0 0,0 0 0,0 0 0,-1 0 0,1-1 0,-1 1 0,1-1 0,-1 1 0,0-1 0,0 0 0,0 0 0,0 1 0,0-1 0,0-5 0,2-10 0,-1 1 0,-1-1 0,-2-32 0,1 26 0,-1-30-1365,0 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0.003"/>
    </inkml:context>
    <inkml:brush xml:id="br0">
      <inkml:brushProperty name="width" value="0.05" units="cm"/>
      <inkml:brushProperty name="height" value="0.05" units="cm"/>
      <inkml:brushProperty name="color" value="#5B2D90"/>
    </inkml:brush>
  </inkml:definitions>
  <inkml:trace contextRef="#ctx0" brushRef="#br0">0 337 24575,'31'0'0,"32"1"0,0-2 0,0-3 0,110-22 0,-68 4 0,-63 15 0,81-26 0,-78 17 0,1 3 0,0 1 0,1 3 0,0 2 0,69-3 0,-60 5 0,60-13 0,-69 9 0,0 2 0,68-1 0,-90 6 0,0 0 0,-1-2 0,46-12 0,35-5 0,-82 19 0,41-6 0,-60 8 0,-1-1 0,0 0 0,1 0 0,-1 0 0,0 0 0,0-1 0,0 1 0,0-1 0,0 0 0,0 0 0,-1 0 0,1 0 0,0 0 0,3-6 0,-5 7-47,-1 0 0,1 0 0,-1 0 0,1 0 0,-1 0 0,0 0 0,0 0 0,1 0 0,-1-1-1,0 1 1,0 0 0,0 0 0,0 0 0,0 0 0,-1-1 0,1 1 0,0 0 0,0 0 0,-1 0 0,1 0 0,-1 0 0,1 0-1,-1 0 1,1 0 0,-1 0 0,0 0 0,1 0 0,-2-1 0,-11-13-6779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1.217"/>
    </inkml:context>
    <inkml:brush xml:id="br0">
      <inkml:brushProperty name="width" value="0.05" units="cm"/>
      <inkml:brushProperty name="height" value="0.05" units="cm"/>
      <inkml:brushProperty name="color" value="#5B2D90"/>
    </inkml:brush>
  </inkml:definitions>
  <inkml:trace contextRef="#ctx0" brushRef="#br0">0 23 24575,'1'-1'0,"0"0"0,-1 0 0,1-1 0,0 1 0,0 0 0,0 0 0,0 0 0,0 0 0,1 0 0,-1 0 0,0 1 0,0-1 0,0 0 0,1 0 0,-1 1 0,0-1 0,1 1 0,-1-1 0,1 1 0,-1 0 0,1 0 0,-1-1 0,3 1 0,35-4 0,-30 4 0,0 0 0,0 1 0,0 0 0,-1 1 0,1 0 0,-1 0 0,1 1 0,-1 0 0,15 9 0,-19-10 0,1 1 0,-1-1 0,0 1 0,0 0 0,0 1 0,0-1 0,-1 1 0,0-1 0,1 1 0,-1 0 0,0 1 0,-1-1 0,1 0 0,-1 1 0,0-1 0,0 1 0,0 0 0,1 7 0,-1 8 0,0 0 0,-1 1 0,-2-1 0,0 1 0,-7 39 0,-2-17 0,-24 71 0,32-108-97,0 1-1,-1-1 1,1 0-1,-1 0 1,-1 0-1,1 0 1,-1-1-1,0 1 1,0-1-1,0 0 1,-1 0-1,0-1 0,-7 7 1,-7-1-6729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3.170"/>
    </inkml:context>
    <inkml:brush xml:id="br0">
      <inkml:brushProperty name="width" value="0.05" units="cm"/>
      <inkml:brushProperty name="height" value="0.05" units="cm"/>
      <inkml:brushProperty name="color" value="#5B2D90"/>
    </inkml:brush>
  </inkml:definitions>
  <inkml:trace contextRef="#ctx0" brushRef="#br0">1 0 24575,'21'1'0,"1"0"0,-1 1 0,0 1 0,1 2 0,-1 0 0,-1 1 0,1 0 0,-1 2 0,0 1 0,19 11 0,228 128 0,120 61 0,-348-192 0,82 23 0,-29-12 0,-42-15 0,0-1 0,1-3 0,86 4 0,-79-8 0,-34-4 0,-18-1 0,-1 0 0,1 0 0,0 0 0,-1 0 0,1 1 0,-1 0 0,1 0 0,-1 1 0,1-1 0,-1 1 0,9 5 0,-14-7 0,0 0 0,0 1 0,0-1 0,0 0 0,0 1 0,0-1 0,0 0 0,0 1 0,0-1 0,0 0 0,0 0 0,0 1 0,0-1 0,0 0 0,0 1 0,0-1 0,0 0 0,0 0 0,0 1 0,0-1 0,-1 0 0,1 0 0,0 1 0,0-1 0,0 0 0,-1 0 0,1 1 0,0-1 0,0 0 0,-1 0 0,1 0 0,0 0 0,0 1 0,-1-1 0,1 0 0,0 0 0,0 0 0,-1 0 0,1 0 0,0 0 0,-1 0 0,1 0 0,0 0 0,0 0 0,-1 0 0,1 0 0,0 0 0,-1 0 0,1 0 0,0 0 0,-1 0 0,-18 3 0,9-4 3,1-1-1,-1 0 0,0-1 1,1 0-1,-1-1 1,1 1-1,0-2 0,0 1 1,0-1-1,1-1 1,0 0-1,-9-7 0,-34-21-1398,18 17-5430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4.210"/>
    </inkml:context>
    <inkml:brush xml:id="br0">
      <inkml:brushProperty name="width" value="0.05" units="cm"/>
      <inkml:brushProperty name="height" value="0.05" units="cm"/>
      <inkml:brushProperty name="color" value="#5B2D90"/>
    </inkml:brush>
  </inkml:definitions>
  <inkml:trace contextRef="#ctx0" brushRef="#br0">365 31 24575,'2'0'0,"1"-1"0,-1 1 0,1-1 0,-1 0 0,0 0 0,1 0 0,-1 0 0,0 0 0,0 0 0,0-1 0,0 1 0,2-2 0,-1 0 0,-1 2 0,1-1 0,0 0 0,0 0 0,0 1 0,0 0 0,0-1 0,5 0 0,-2 2 0,-1 0 0,0 0 0,1 1 0,-1 0 0,0 0 0,0 0 0,0 1 0,0-1 0,0 1 0,0 1 0,0-1 0,-1 1 0,1 0 0,-1 0 0,1 0 0,-1 0 0,0 1 0,4 4 0,5 5 0,-1 0 0,-1 1 0,0 0 0,11 21 0,-20-31 0,0 0 0,0 0 0,0 0 0,-1 1 0,1-1 0,-1 1 0,0-1 0,-1 1 0,1-1 0,-1 1 0,0 0 0,0-1 0,0 1 0,-2 7 0,0-3 0,-1 0 0,0 0 0,0 0 0,-1-1 0,0 1 0,-9 13 0,-6 5 0,-2-1 0,-1 0 0,-26 22 0,44-43 0,-47 44 0,-2-3 0,-2-2 0,-2-2 0,-123 68 0,146-94-1365,7-7-5461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8.097"/>
    </inkml:context>
    <inkml:brush xml:id="br0">
      <inkml:brushProperty name="width" value="0.05" units="cm"/>
      <inkml:brushProperty name="height" value="0.05" units="cm"/>
      <inkml:brushProperty name="color" value="#5B2D90"/>
    </inkml:brush>
  </inkml:definitions>
  <inkml:trace contextRef="#ctx0" brushRef="#br0">1 573 24575,'139'-41'0,"107"-40"0,240-80 0,-431 146 0,104-27 0,260-109 0,-338 123 66,-63 23-352,1-1 0,-1-1 0,0-1-1,18-10 1,-21 8-6540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9.128"/>
    </inkml:context>
    <inkml:brush xml:id="br0">
      <inkml:brushProperty name="width" value="0.05" units="cm"/>
      <inkml:brushProperty name="height" value="0.05" units="cm"/>
      <inkml:brushProperty name="color" value="#5B2D90"/>
    </inkml:brush>
  </inkml:definitions>
  <inkml:trace contextRef="#ctx0" brushRef="#br0">0 2 24575,'92'-1'0,"99"3"0,-187-2 0,-1 0 0,0 0 0,0 1 0,0-1 0,1 1 0,-1 0 0,0 0 0,0 0 0,0 0 0,0 1 0,0-1 0,-1 1 0,1-1 0,0 1 0,-1 0 0,1 0 0,-1 0 0,1 1 0,-1-1 0,0 1 0,0-1 0,0 1 0,-1-1 0,1 1 0,0 0 0,0 3 0,1 5 0,0 0 0,-1 1 0,-1-1 0,0 0 0,0 0 0,-2 13 0,1-12 0,-2 125-1365,1-102-5461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52.180"/>
    </inkml:context>
    <inkml:brush xml:id="br0">
      <inkml:brushProperty name="width" value="0.05" units="cm"/>
      <inkml:brushProperty name="height" value="0.05" units="cm"/>
      <inkml:brushProperty name="color" value="#5B2D90"/>
    </inkml:brush>
  </inkml:definitions>
  <inkml:trace contextRef="#ctx0" brushRef="#br0">0 0 24575,'7'5'0,"0"-1"0,0 0 0,0 0 0,1 0 0,-1-1 0,1 0 0,9 2 0,19 8 0,-5 3 0,-1 2 0,-1 1 0,0 1 0,44 40 0,90 111 0,130 218 0,-221-286 0,559 790 0,23 16 0,-535-742 0,136 196 0,-104-111 0,-149-248 0,0-1 0,0 1 0,0 0 0,-1-1 0,1 1 0,-1 0 0,0 0 0,0 0 0,0 0 0,-1 0 0,1 0 0,-1 0 0,0 0 0,-1 5 0,1-8 0,-1 1 0,0 0 0,0 0 0,0 0 0,-1 0 0,1-1 0,0 1 0,-1 0 0,1-1 0,-1 1 0,1-1 0,-1 0 0,0 1 0,1-1 0,-1 0 0,0 0 0,0 0 0,0 0 0,0-1 0,0 1 0,0 0 0,0-1 0,0 1 0,0-1 0,0 0 0,0 0 0,-1 0 0,-2 0 0,-8 0 0,0-1 0,1 0 0,-1-1 0,1 0 0,-1-1 0,1 0 0,0-1 0,0-1 0,0 0 0,1 0 0,-21-14 0,4 1 0,0-2 0,1-1 0,-29-30 0,52 48 0,0-1 0,0 1 0,1-1 0,-1 0 0,1 0 0,0 0 0,0-1 0,0 1 0,-1-6 0,3 9 0,1 1 0,0-1 0,0 1 0,0-1 0,0 0 0,0 1 0,0-1 0,0 0 0,1 1 0,-1-1 0,0 0 0,0 1 0,0-1 0,1 1 0,-1-1 0,0 1 0,1-1 0,-1 1 0,0-1 0,1 1 0,-1-1 0,1 1 0,-1-1 0,1 1 0,-1-1 0,2 0 0,30-9 0,1 7 0,0 2 0,0 1 0,0 1 0,0 2 0,47 11 0,-60-11 0,-18-2 0,0-1 0,0 0 0,-1 0 0,1 1 0,0-1 0,0 0 0,0 0 0,0-1 0,0 1 0,0 0 0,0-1 0,0 1 0,-1-1 0,1 0 0,0 1 0,0-1 0,-1 0 0,1 0 0,0 0 0,-1 0 0,1-1 0,-1 1 0,0 0 0,1 0 0,-1-1 0,0 1 0,0-1 0,1 0 0,-1 1 0,-1-1 0,1 0 0,0 1 0,0-1 0,-1 0 0,2-2 0,0-7 0,0 0 0,-1-1 0,0 1 0,-1-23 0,0 31 0,-39-411 0,14 206 0,20 155-102,3 19-214,-2-1 0,-2 1 1,-11-42-1,4 43-6510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54.831"/>
    </inkml:context>
    <inkml:brush xml:id="br0">
      <inkml:brushProperty name="width" value="0.05" units="cm"/>
      <inkml:brushProperty name="height" value="0.05" units="cm"/>
      <inkml:brushProperty name="color" value="#5B2D90"/>
    </inkml:brush>
  </inkml:definitions>
  <inkml:trace contextRef="#ctx0" brushRef="#br0">0 1 24575,'22'0'0,"0"0"0,-1 1 0,34 7 0,-46-5 0,-2-1 0,1 1 0,0 0 0,-1 1 0,1 0 0,-1 0 0,0 0 0,0 1 0,-1 0 0,1 1 0,-1-1 0,8 10 0,11 18 0,-2 1 0,-1 1 0,33 71 0,-23-42 0,498 1116 0,-280-642 0,-212-463 0,10 19 0,53 146 0,43 167 0,-69-237 0,15 40 0,-68-146 0,22 105 0,-34-127 0,26 66 0,3 12 0,0 18 0,6-1 0,122 254 0,-60-125 0,-77-182 0,63 127 0,-70-168 0,-1 1 0,-3 1 0,21 70 0,-31-88 0,1-1 0,1 0 0,1 0 0,2-1 0,17 26 0,-11-13 0,-20-38 0,0 1 0,0 0 0,1-1 0,-1 1 0,0-1 0,0 1 0,0 0 0,0-1 0,0 1 0,0-1 0,0 1 0,0 0 0,0-1 0,0 1 0,0-1 0,0 1 0,0 0 0,0-1 0,-1 1 0,1-1 0,0 1 0,0-1 0,-1 1 0,1 0 0,0-1 0,-1 1 0,1-1 0,0 0 0,-1 1 0,1-1 0,-1 1 0,1-1 0,-1 0 0,1 1 0,-1-1 0,1 0 0,-1 1 0,1-1 0,-1 0 0,0 0 0,1 0 0,-1 1 0,1-1 0,-1 0 0,0 0 0,1 0 0,-1 0 0,1 0 0,-1 0 0,0 0 0,1 0 0,-1 0 0,1-1 0,-1 1 0,0 0 0,1 0 0,-1 0 0,1-1 0,-1 1 0,1 0 0,-1-1 0,-21-6 0,0-1 0,1-1 0,0-1 0,1-1 0,-23-15 0,-47-25 0,37 33 0,42 15 0,0 0 0,1-1 0,-1 0 0,1-1 0,-15-9 0,23 8 0,13 3 0,14 3 0,-8 3 0,1 1 0,-1 1 0,0 0 0,0 1 0,18 10 0,15 5 0,-48-19 0,1-1 0,0 0 0,-1 0 0,1 0 0,0-1 0,-1 1 0,1-1 0,0 1 0,0-1 0,0 0 0,-1 0 0,1 0 0,0 0 0,0-1 0,0 1 0,-1-1 0,1 0 0,0 0 0,-1 0 0,1 0 0,-1 0 0,1 0 0,-1-1 0,1 1 0,-1-1 0,0 0 0,0 1 0,0-1 0,0 0 0,0 0 0,0-1 0,0 1 0,-1 0 0,1-1 0,-1 1 0,1-1 0,-1 1 0,0-1 0,0 1 0,0-1 0,0-3 0,4-14 0,-1 0 0,-1 0 0,-1-1 0,-1-34 0,0 33 0,-5-237 76,5-82-1517,4 295-5385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57.541"/>
    </inkml:context>
    <inkml:brush xml:id="br0">
      <inkml:brushProperty name="width" value="0.05" units="cm"/>
      <inkml:brushProperty name="height" value="0.05" units="cm"/>
      <inkml:brushProperty name="color" value="#5B2D90"/>
    </inkml:brush>
  </inkml:definitions>
  <inkml:trace contextRef="#ctx0" brushRef="#br0">0 43 24575,'0'-2'0,"0"1"0,0-1 0,1 1 0,-1-1 0,0 0 0,0 1 0,1-1 0,-1 1 0,1-1 0,-1 1 0,1-1 0,0 1 0,-1 0 0,1-1 0,0 1 0,0 0 0,0-1 0,0 1 0,0 0 0,0 0 0,0 0 0,1 0 0,1-2 0,1 2 0,-1 0 0,0 0 0,0 0 0,0 0 0,1 0 0,-1 1 0,1-1 0,-1 1 0,0 0 0,7 0 0,4 2 0,1 1 0,-1 0 0,0 1 0,19 7 0,22 15 0,-1 2 0,-1 2 0,81 64 0,-65-45 0,656 522 0,154 102 0,-846-651 0,-14-10 0,0 1 0,26 24 0,-79-70 0,3 4 0,-34-40 0,-148-219 0,212 286 0,-1 0 0,0-1 0,1 1 0,-1 0 0,1-1 0,0 1 0,-1-1 0,1 0 0,1 1 0,-1-1 0,0 0 0,1 0 0,-1 1 0,1-1 0,0 0 0,0 0 0,0 0 0,0-4 0,2 6 0,-1 0 0,0-1 0,0 1 0,0 0 0,1-1 0,-1 1 0,1 0 0,-1 0 0,1 0 0,-1 0 0,1 1 0,0-1 0,-1 0 0,1 1 0,0-1 0,0 1 0,-1-1 0,1 1 0,0 0 0,0 0 0,-1 0 0,1 0 0,0 0 0,0 0 0,0 0 0,-1 1 0,1-1 0,0 1 0,2 0 0,10 2 0,1 1 0,-1 1 0,0 0 0,-1 0 0,1 1 0,20 14 0,77 57 0,-67-44 0,-23-18 0,0 1 0,31 32 0,-48-44 0,1 1 0,-1 0 0,0 0 0,0 1 0,0-1 0,-1 1 0,0 0 0,0-1 0,-1 2 0,1-1 0,-1 0 0,-1 0 0,1 1 0,-1-1 0,0 0 0,0 10 0,-1-12 0,-1 0 0,0 1 0,0-1 0,-1 0 0,1 0 0,-1 0 0,0 0 0,0 0 0,0 0 0,0 0 0,-1-1 0,1 1 0,-1-1 0,-5 5 0,-53 41 0,39-34 0,-56 43 0,-250 170 0,307-216-227,-1-1-1,0-1 1,-1-1-1,0-1 1,-27 6-1,26-9-6598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6.874"/>
    </inkml:context>
    <inkml:brush xml:id="br0">
      <inkml:brushProperty name="width" value="0.05" units="cm"/>
      <inkml:brushProperty name="height" value="0.05" units="cm"/>
      <inkml:brushProperty name="color" value="#5B2D90"/>
    </inkml:brush>
  </inkml:definitions>
  <inkml:trace contextRef="#ctx0" brushRef="#br0">1 1 24575,'24'0'0,"14"-1"0,0 3 0,46 6 0,-73-6 0,-1 0 0,1 0 0,-1 2 0,1-1 0,-1 1 0,-1 1 0,1-1 0,0 2 0,-1-1 0,0 2 0,0-1 0,12 12 0,-17-13 0,0 0 0,-1 0 0,1 0 0,-1 1 0,0-1 0,0 1 0,0-1 0,-1 1 0,0 0 0,0 0 0,-1 0 0,0 0 0,0 1 0,0-1 0,-1 0 0,1 0 0,-2 1 0,1-1 0,-1 0 0,0 0 0,0 1 0,0-1 0,-1 0 0,0 0 0,0 0 0,-4 6 0,-8 16 0,-1-1 0,-1-1 0,-1 0 0,-21 24 0,19-25 0,5-6 40,-1 0 0,-21 20 0,30-34-164,1 0 0,-1-1 1,0 1-1,0-1 0,0-1 0,-1 1 1,1-1-1,-1 0 0,0 0 0,0-1 1,-12 3-1,-3-3-6702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59.582"/>
    </inkml:context>
    <inkml:brush xml:id="br0">
      <inkml:brushProperty name="width" value="0.05" units="cm"/>
      <inkml:brushProperty name="height" value="0.05" units="cm"/>
      <inkml:brushProperty name="color" value="#5B2D90"/>
    </inkml:brush>
  </inkml:definitions>
  <inkml:trace contextRef="#ctx0" brushRef="#br0">0 359 24575,'232'2'0,"327"-10"0,-282-27 0,-180 19 0,2 4 0,105 1 0,-144 14 0,59 0 0,-108-3 0,0-1 0,0 0 0,0-1 0,-1 0 0,1-1 0,-1 0 0,1-1 0,9-4 0,-19 7 0,0 1 0,1-1 0,-1 1 0,0-1 0,0 0 0,0 1 0,0-1 0,0 0 0,0 0 0,0 0 0,0 0 0,0 0 0,0 0 0,-1 0 0,1 0 0,0 0 0,0 0 0,-1 0 0,1-1 0,-1 1 0,0 0 0,1 0 0,-1-1 0,0 1 0,1 0 0,-1-1 0,0 1 0,0 0 0,0 0 0,0-1 0,0 1 0,-1 0 0,1-1 0,0 1 0,-1 0 0,1 0 0,-1-1 0,1 1 0,-1 0 0,1 0 0,-1 0 0,0 0 0,0 0 0,1 0 0,-1 0 0,0 0 0,-2-2 0,-4-4 0,-1 0 0,1 1 0,-1-1 0,-16-8 0,-54-27 0,-96-38 0,149 69 0,23 10 0,0 1 0,0-1 0,1 0 0,-1 0 0,0 1 0,0-1 0,1-1 0,-1 1 0,0 0 0,1 0 0,-1-1 0,1 1 0,0 0 0,-2-3 0,3 3 0,0 1 0,0-1 0,0 1 0,0-1 0,1 1 0,-1-1 0,0 1 0,0 0 0,0-1 0,1 1 0,-1-1 0,0 1 0,1-1 0,-1 1 0,0 0 0,1-1 0,-1 1 0,1 0 0,-1-1 0,0 1 0,1 0 0,-1 0 0,1 0 0,-1-1 0,1 1 0,-1 0 0,1 0 0,-1 0 0,1 0 0,-1 0 0,1 0 0,0 0 0,8-2 0,-1 1 0,1 0 0,-1 1 0,1 0 0,9 1 0,12 4 0,-1 1 0,0 1 0,0 1 0,-1 2 0,29 14 0,-44-18 0,-1 0 0,0 1 0,0 0 0,0 1 0,-1 0 0,0 1 0,-1 0 0,0 0 0,0 2 0,-1-1 0,-1 1 0,0 0 0,8 14 0,-10-8 0,-1 1 0,-1 0 0,-1 0 0,0 0 0,-1 0 0,-1 0 0,-1 0 0,0 1 0,-5 24 0,2 9 0,3-42 8,-1-1-1,-1 1 1,1-1 0,-1 1-1,-1-1 1,0 0 0,0 0-1,-1 0 1,0 0-1,0 0 1,-1-1 0,-6 8-1,-6 5-240,0-2 0,-2 0 1,-21 17-1,23-21-300,-17 16-6293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3:01.594"/>
    </inkml:context>
    <inkml:brush xml:id="br0">
      <inkml:brushProperty name="width" value="0.05" units="cm"/>
      <inkml:brushProperty name="height" value="0.05" units="cm"/>
      <inkml:brushProperty name="color" value="#5B2D90"/>
    </inkml:brush>
  </inkml:definitions>
  <inkml:trace contextRef="#ctx0" brushRef="#br0">1 1982 24575,'2'-10'0,"0"-1"0,1 1 0,0-1 0,1 1 0,0 0 0,1 0 0,0 1 0,7-10 0,1-5 0,7-12 0,3 0 0,0 1 0,42-45 0,97-88 0,-115 121 0,123-111 0,-101 98 0,-4-2 0,-2-3 0,60-81 0,-87 98 0,2 1 0,2 2 0,2 1 0,89-70 0,-116 100 0,0 0 0,-1 0 0,-1-2 0,0 1 0,-1-2 0,11-20 0,-10 17 0,1 0 0,0 1 0,27-28 0,-23 32 0,0 1 0,0 1 0,26-13 0,-20 13 0,35-28 0,-31 16 0,-2-1 0,-2-1 0,29-40 0,36-40 0,-87 105 0,0 1 0,-1-1 0,0 1 0,1-1 0,-1 0 0,0 0 0,0 1 0,0-1 0,0 0 0,0 0 0,-1 0 0,2-3 0,-2 4 0,0 0 0,0 1 0,0-1 0,0 0 0,0 1 0,0-1 0,0 0 0,-1 1 0,1-1 0,0 0 0,0 1 0,-1-1 0,1 0 0,-1 1 0,1-1 0,0 1 0,-1-1 0,1 0 0,-1 1 0,1-1 0,-1 1 0,1 0 0,-1-1 0,0 0 0,-5-1 0,1 0 0,0 0 0,0 0 0,-1 1 0,1 0 0,0 0 0,-11 0 0,-44-3 0,1 3 0,-71 7 0,115-1 0,26 2 0,27 1 0,-2-6 0,-19-1 0,0 0 0,0 1 0,0 1 0,23 6 0,-35-7 0,-1 0 0,1 0 0,-1 0 0,0 0 0,0 1 0,0-1 0,0 1 0,0 0 0,0 1 0,-1-1 0,1 1 0,-1-1 0,0 1 0,0 0 0,0 0 0,-1 0 0,1 1 0,-1-1 0,0 0 0,1 7 0,3 16 0,-1 1 0,-1 1 0,-2-1 0,-1 0 0,-1 1 0,-6 38 0,2 6 0,4-19 0,1-33 0,-1 1 0,-1 0 0,-8 43 0,8-63-52,1 0-1,-1 1 1,0-1-1,0 0 1,0 0-1,0 0 1,0 0-1,-1 0 1,1 0-1,0 0 1,-1 0-1,0 0 1,1 0-1,-1-1 1,0 1-1,0-1 1,0 0-1,0 1 1,0-1-1,0 0 1,0 0-1,0 0 0,-1 0 1,1-1-1,-4 2 1,-13 0-6774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8.545"/>
    </inkml:context>
    <inkml:brush xml:id="br0">
      <inkml:brushProperty name="width" value="0.05" units="cm"/>
      <inkml:brushProperty name="height" value="0.05" units="cm"/>
      <inkml:brushProperty name="color" value="#5B2D90"/>
    </inkml:brush>
  </inkml:definitions>
  <inkml:trace contextRef="#ctx0" brushRef="#br0">1 236 24575,'0'2'0,"0"-1"0,1 1 0,-1-1 0,1 1 0,-1-1 0,1 1 0,-1-1 0,1 1 0,0-1 0,0 1 0,0-1 0,0 0 0,0 0 0,0 0 0,0 1 0,0-1 0,0 0 0,0 0 0,1 0 0,-1-1 0,0 1 0,1 0 0,-1 0 0,1-1 0,-1 1 0,1-1 0,1 1 0,47 9 0,-42-9 0,96 8 0,176-7 0,-151-4 0,-98 0 0,0-1 0,0-2 0,40-11 0,-34 7 0,63-7 0,-61 11 0,65-16 0,-71 12 0,1 2 0,0 2 0,43-2 0,-28 4 0,-1-3 0,0-1 0,60-18 0,33-5 0,-111 27 0,36-7 0,-64 10 0,0-1 0,0 1 0,1-1 0,-1 0 0,0 0 0,0 0 0,0 0 0,0 0 0,0 0 0,0-1 0,0 1 0,0-1 0,0 1 0,-1-1 0,1 0 0,-1 0 0,1 0 0,-1 0 0,0 0 0,1 0 0,0-4 0,-2 4-59,0-1 0,0 1-1,0 0 1,-1-1-1,1 1 1,-1-1 0,1 1-1,-1 0 1,0 0 0,0-1-1,0 1 1,0 0 0,-1 0-1,1 0 1,0 0-1,-1 0 1,0 0 0,1 1-1,-1-1 1,0 1 0,0-1-1,-4-2 1,-13-11-6767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39.497"/>
    </inkml:context>
    <inkml:brush xml:id="br0">
      <inkml:brushProperty name="width" value="0.05" units="cm"/>
      <inkml:brushProperty name="height" value="0.05" units="cm"/>
      <inkml:brushProperty name="color" value="#5B2D90"/>
    </inkml:brush>
  </inkml:definitions>
  <inkml:trace contextRef="#ctx0" brushRef="#br0">1 1 24575,'13'1'0,"0"0"0,0 2 0,0-1 0,0 2 0,0-1 0,-1 2 0,0 0 0,1 0 0,-2 1 0,1 1 0,-1 0 0,0 0 0,0 1 0,-1 0 0,0 1 0,-1 0 0,0 1 0,0 0 0,-1 1 0,0-1 0,-1 1 0,0 1 0,-1-1 0,0 1 0,-1 1 0,0-1 0,-1 0 0,0 1 0,-1 0 0,2 19 0,-5-23 0,3 41 0,-4 54 0,0-91 0,0 0 0,-1-1 0,-1 1 0,1-1 0,-2 0 0,0 0 0,0 0 0,-1 0 0,-12 19 0,14-27-97,0-1-1,0 1 1,0-1-1,0 0 1,0 0-1,-1-1 1,0 1-1,1-1 1,-1 0-1,0 0 1,0 0-1,0 0 0,-6 1 1,-21 5-6729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1.100"/>
    </inkml:context>
    <inkml:brush xml:id="br0">
      <inkml:brushProperty name="width" value="0.05" units="cm"/>
      <inkml:brushProperty name="height" value="0.05" units="cm"/>
      <inkml:brushProperty name="color" value="#5B2D90"/>
    </inkml:brush>
  </inkml:definitions>
  <inkml:trace contextRef="#ctx0" brushRef="#br0">0 1358 24575,'2'-1'0,"0"0"0,0-1 0,0 1 0,-1 0 0,1-1 0,-1 1 0,1-1 0,-1 0 0,1 1 0,-1-1 0,0 0 0,0 0 0,0 0 0,0 0 0,0 0 0,0 0 0,-1 0 0,1-3 0,5-8 0,13-17 0,1 0 0,1 2 0,2 0 0,42-40 0,119-92 0,-101 92 0,3-4 0,97-86 0,-151 128 0,93-82 0,188-95 0,-274 183 0,119-56 0,-11 6 0,-126 62 0,-1-1 0,0-1 0,-1-1 0,28-29 0,-45 43-80,-1 0 0,1-1-1,-1 1 1,0-1 0,1 1-1,-1-1 1,0 0 0,0 0-1,0 1 1,0-1 0,0 0 0,-1 0-1,1 0 1,-1 0 0,1 0-1,0-4 1,-5-4-6746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1.980"/>
    </inkml:context>
    <inkml:brush xml:id="br0">
      <inkml:brushProperty name="width" value="0.05" units="cm"/>
      <inkml:brushProperty name="height" value="0.05" units="cm"/>
      <inkml:brushProperty name="color" value="#5B2D90"/>
    </inkml:brush>
  </inkml:definitions>
  <inkml:trace contextRef="#ctx0" brushRef="#br0">0 1 24575,'7'0'0,"46"-1"0,-1 2 0,0 3 0,61 12 0,-39-2 0,94 4 0,-146-16 0,-19-2 0,1 1 0,-1-1 0,1 1 0,-1 0 0,1-1 0,-1 2 0,0-1 0,1 0 0,-1 1 0,0-1 0,0 1 0,0 0 0,0 0 0,-1 0 0,1 0 0,0 1 0,-1-1 0,1 1 0,-1 0 0,0-1 0,0 1 0,0 0 0,0 0 0,-1 1 0,1-1 0,-1 0 0,0 0 0,2 7 0,0 6 0,-1 1 0,-1-1 0,0 1 0,-3 32 0,1-15 0,1 22 0,1-23 0,-1 0 0,-2-1 0,-7 38 0,9-67-76,-1 0 1,0-1-1,0 1 0,0 0 0,0 0 0,0-1 0,0 1 0,-1 0 1,1-1-1,-1 1 0,0-1 0,0 0 0,0 0 0,0 0 1,0 0-1,0 0 0,-4 3 0,-16 5-6750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4.132"/>
    </inkml:context>
    <inkml:brush xml:id="br0">
      <inkml:brushProperty name="width" value="0.05" units="cm"/>
      <inkml:brushProperty name="height" value="0.05" units="cm"/>
      <inkml:brushProperty name="color" value="#5B2D90"/>
    </inkml:brush>
  </inkml:definitions>
  <inkml:trace contextRef="#ctx0" brushRef="#br0">1 1 24575,'3'0'0,"1"1"0,-1 0 0,0 0 0,1 0 0,-1 0 0,0 0 0,0 0 0,0 1 0,0 0 0,0 0 0,0 0 0,0 0 0,3 3 0,35 38 0,-27-28 0,345 397 0,-309-348 0,326 389 0,-306-377 0,4-4 0,3-4 0,144 100 0,-27-50 0,-118-64 0,-60-41 0,1-1 0,0 0 0,0-1 0,37 16 0,-42-22 0,0 0 0,-1 0 0,1 1 0,-1 0 0,0 1 0,-1 0 0,0 1 0,0 0 0,9 11 0,-18-19 3,-1 1-1,1-1 0,-1 1 0,0-1 1,1 0-1,-1 1 0,0-1 1,1 1-1,-1 0 0,0-1 0,1 1 1,-1-1-1,0 1 0,0-1 1,0 1-1,0 0 0,0-1 1,0 1-1,1-1 0,-1 1 0,0 0 1,-1-1-1,1 1 0,0-1 1,0 1-1,0 0 0,0-1 0,0 1 1,-1-1-1,1 1 0,0-1 1,0 1-1,-1-1 0,1 1 1,0-1-1,-1 1 0,1-1 0,-1 1 1,1-1-1,0 1 0,-1-1 1,1 0-1,-1 1 0,1-1 0,-1 0 1,0 1-1,0-1 0,-29 7-1477,9-6-5351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44.842"/>
    </inkml:context>
    <inkml:brush xml:id="br0">
      <inkml:brushProperty name="width" value="0.05" units="cm"/>
      <inkml:brushProperty name="height" value="0.05" units="cm"/>
      <inkml:brushProperty name="color" value="#5B2D90"/>
    </inkml:brush>
  </inkml:definitions>
  <inkml:trace contextRef="#ctx0" brushRef="#br0">0 587 24575,'74'2'0,"-37"0"0,1-2 0,0-1 0,0-2 0,37-8 0,-70 9 0,0 1 0,0-1 0,0 0 0,0 0 0,0-1 0,-1 1 0,1-1 0,-1 0 0,0 0 0,0-1 0,0 1 0,0-1 0,0 0 0,-1 0 0,0 0 0,0 0 0,0-1 0,0 1 0,-1-1 0,1 0 0,-1 1 0,-1-1 0,1 0 0,-1-1 0,1 1 0,-1-5 0,2-16 0,-1 1 0,-1-1 0,-1 1 0,-5-33 0,1 2 0,0-169-1365,4 195-5461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18:42:26.083"/>
    </inkml:context>
    <inkml:brush xml:id="br0">
      <inkml:brushProperty name="width" value="0.05" units="cm"/>
      <inkml:brushProperty name="height" value="0.05" units="cm"/>
      <inkml:brushProperty name="color" value="#5B2D90"/>
    </inkml:brush>
  </inkml:definitions>
  <inkml:trace contextRef="#ctx0" brushRef="#br0">1 12 24575,'0'0'0,"0"-1"0,0 0 0,0 1 0,0-1 0,1 1 0,-1-1 0,0 1 0,0-1 0,1 0 0,-1 1 0,1-1 0,-1 1 0,0 0 0,1-1 0,-1 1 0,1-1 0,-1 1 0,1 0 0,-1-1 0,1 1 0,-1 0 0,1-1 0,0 1 0,-1 0 0,1 0 0,-1-1 0,1 1 0,0 0 0,-1 0 0,1 0 0,0 0 0,-1 0 0,1 0 0,-1 0 0,1 0 0,0 0 0,-1 1 0,1-1 0,0 0 0,-1 0 0,1 0 0,-1 1 0,1-1 0,-1 0 0,2 1 0,32 14 0,-30-14 0,33 20 0,0 1 0,38 31 0,41 25 0,53 13 0,72 44 0,-54-6 0,54 35 0,-133-92 0,-83-52 0,1-2 0,0-1 0,2-1 0,0-2 0,48 19 0,78 23 120,-59-19-1605,-67-27-5341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A2862-E832-1673-46E9-B996B289C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B5E39A-0A2F-A659-E980-90D0D1B43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95FAF-7FFC-B3A1-E25F-81FD786420A4}"/>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12DD189B-6FB6-4DCC-FD20-AFDB3AA98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692D2-8D36-92A8-5901-E6DBD7D0A166}"/>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4983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80AE-B7B0-7018-C511-D4F243643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F8F29F-0875-C775-012C-C9F9D2A4B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AF586-7059-E287-EDDE-BCE2E4F6B4FD}"/>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856CBCEE-481D-4307-452A-8B5450E9C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72CA8-412B-5DF1-F225-8FCED24FAC58}"/>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358718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05385-AEBE-399D-7532-58B6D37F2C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101EA-66A9-977F-A021-31ADB026F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F6067E-D372-8714-ECCC-56E92D6E0AF0}"/>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CF24DFAB-5C13-D8C6-E8B1-99FA5670A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492B6-EE9C-EB48-45B6-B8D97769BA33}"/>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342580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B513-F420-3311-1296-6925C0E80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E87C2-B919-B6E2-E0A3-C5F5DF1344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79E9D-8A22-52E2-944D-EDD1B2F53A80}"/>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ABDC6063-C457-46C8-12FA-52C538EFD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CE1F9-72BF-0787-5AB1-DC9ECD685100}"/>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3150065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0E1E-DBDA-43BD-AB14-256ADB29BE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CDCB01-8C7F-E717-4AA8-F9664EE184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6B5FDB-4084-B4EB-2F93-A5F554CDA339}"/>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C7245FEB-F6AB-3A2B-1AAF-F6171293A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327D5-6E08-9909-3CD0-CB8738BD8FFD}"/>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182978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84EE-0A24-A799-9274-42EF1F18A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B9A6A-E3B3-20F3-E396-9C4E409250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EA8FCD-7C63-89DD-1800-717B706213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03F4D8-96F7-9EF7-77B1-87E29D4B7564}"/>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6" name="Footer Placeholder 5">
            <a:extLst>
              <a:ext uri="{FF2B5EF4-FFF2-40B4-BE49-F238E27FC236}">
                <a16:creationId xmlns:a16="http://schemas.microsoft.com/office/drawing/2014/main" id="{CADB4B25-1813-4848-8ECC-08A775958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378D4C-D5EF-B7B6-CC07-97C568C3B360}"/>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4188898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0163-CA7D-8B01-C947-FDDB4C5069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6DCC4F-E5F9-0B1A-E3D1-833BE5ABD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1114C7-E3E9-C8DE-BABD-97783704F8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CB71D-AD24-2541-F776-35A46F75B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60DC17-E4A7-3C54-2E01-80BC40851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390220-A146-7F3A-DC95-FFA4C2206A18}"/>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8" name="Footer Placeholder 7">
            <a:extLst>
              <a:ext uri="{FF2B5EF4-FFF2-40B4-BE49-F238E27FC236}">
                <a16:creationId xmlns:a16="http://schemas.microsoft.com/office/drawing/2014/main" id="{E1F62C1E-78C8-6B61-E803-FD561CBC64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E3C4BA-2A7B-B9B7-252C-C9602224E56B}"/>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5040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6FC2-A9C7-1C87-9A6F-6160D7B7D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82F037-D833-C745-2D19-D50134904FAF}"/>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4" name="Footer Placeholder 3">
            <a:extLst>
              <a:ext uri="{FF2B5EF4-FFF2-40B4-BE49-F238E27FC236}">
                <a16:creationId xmlns:a16="http://schemas.microsoft.com/office/drawing/2014/main" id="{AD0AE550-5275-99DB-8EC0-FDFFAB1F31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F34158-4ECB-BC2C-F575-EE0D91189C96}"/>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155952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5A6B37-EC1D-F589-A61D-2695BCD8A492}"/>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3" name="Footer Placeholder 2">
            <a:extLst>
              <a:ext uri="{FF2B5EF4-FFF2-40B4-BE49-F238E27FC236}">
                <a16:creationId xmlns:a16="http://schemas.microsoft.com/office/drawing/2014/main" id="{2356EB54-F25D-D07E-08ED-A7D34C5F23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0FB1E-3ECE-923B-C3B3-60D261F94FF9}"/>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283114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2F59-BE99-201B-D5CE-0A2DDF25F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4B6F3C-46A5-5489-D271-F5A798ED3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A0688C-A9DA-5AB3-1BDF-D1A1B1595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3CF19-0B4B-F892-733F-3F0055E61158}"/>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6" name="Footer Placeholder 5">
            <a:extLst>
              <a:ext uri="{FF2B5EF4-FFF2-40B4-BE49-F238E27FC236}">
                <a16:creationId xmlns:a16="http://schemas.microsoft.com/office/drawing/2014/main" id="{0F1C4CD5-C173-CE57-2CAE-B0FFC5F358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989E5-778F-5D15-D843-064AC739EDFF}"/>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684027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4C-2077-5C3C-A8AC-8E8A59FB36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F98071-0FE4-FE6A-F392-F8E6AF6CEF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F89F3-7622-84B0-A536-2481F3A4B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E4AC86-6BC4-33C5-8721-3CD04430DB37}"/>
              </a:ext>
            </a:extLst>
          </p:cNvPr>
          <p:cNvSpPr>
            <a:spLocks noGrp="1"/>
          </p:cNvSpPr>
          <p:nvPr>
            <p:ph type="dt" sz="half" idx="10"/>
          </p:nvPr>
        </p:nvSpPr>
        <p:spPr/>
        <p:txBody>
          <a:bodyPr/>
          <a:lstStyle/>
          <a:p>
            <a:fld id="{533B65A1-1D75-4706-B265-054438A56182}" type="datetimeFigureOut">
              <a:rPr lang="en-US" smtClean="0"/>
              <a:t>9/8/2024</a:t>
            </a:fld>
            <a:endParaRPr lang="en-US"/>
          </a:p>
        </p:txBody>
      </p:sp>
      <p:sp>
        <p:nvSpPr>
          <p:cNvPr id="6" name="Footer Placeholder 5">
            <a:extLst>
              <a:ext uri="{FF2B5EF4-FFF2-40B4-BE49-F238E27FC236}">
                <a16:creationId xmlns:a16="http://schemas.microsoft.com/office/drawing/2014/main" id="{452824B9-1C75-7CBC-1D5C-50C5BD5BB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3ECE5-5CE5-379F-99E3-63903795B2AC}"/>
              </a:ext>
            </a:extLst>
          </p:cNvPr>
          <p:cNvSpPr>
            <a:spLocks noGrp="1"/>
          </p:cNvSpPr>
          <p:nvPr>
            <p:ph type="sldNum" sz="quarter" idx="12"/>
          </p:nvPr>
        </p:nvSpPr>
        <p:spPr/>
        <p:txBody>
          <a:bodyPr/>
          <a:lstStyle/>
          <a:p>
            <a:fld id="{318DC8E0-95B2-4436-8A0C-71487A96968E}" type="slidenum">
              <a:rPr lang="en-US" smtClean="0"/>
              <a:t>‹#›</a:t>
            </a:fld>
            <a:endParaRPr lang="en-US"/>
          </a:p>
        </p:txBody>
      </p:sp>
    </p:spTree>
    <p:extLst>
      <p:ext uri="{BB962C8B-B14F-4D97-AF65-F5344CB8AC3E}">
        <p14:creationId xmlns:p14="http://schemas.microsoft.com/office/powerpoint/2010/main" val="331226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E39400-4946-2E20-3B64-F30D761E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36362-A3BE-BF57-3D92-781882BB2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DE1D5-336D-9FA5-6587-4460ADEA8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B65A1-1D75-4706-B265-054438A56182}" type="datetimeFigureOut">
              <a:rPr lang="en-US" smtClean="0"/>
              <a:t>9/8/2024</a:t>
            </a:fld>
            <a:endParaRPr lang="en-US"/>
          </a:p>
        </p:txBody>
      </p:sp>
      <p:sp>
        <p:nvSpPr>
          <p:cNvPr id="5" name="Footer Placeholder 4">
            <a:extLst>
              <a:ext uri="{FF2B5EF4-FFF2-40B4-BE49-F238E27FC236}">
                <a16:creationId xmlns:a16="http://schemas.microsoft.com/office/drawing/2014/main" id="{C8BE47F4-DB6E-0279-4E1B-C344E83BD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46F955-AE04-3A85-789F-FD7D1E0A99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DC8E0-95B2-4436-8A0C-71487A96968E}" type="slidenum">
              <a:rPr lang="en-US" smtClean="0"/>
              <a:t>‹#›</a:t>
            </a:fld>
            <a:endParaRPr lang="en-US"/>
          </a:p>
        </p:txBody>
      </p:sp>
    </p:spTree>
    <p:extLst>
      <p:ext uri="{BB962C8B-B14F-4D97-AF65-F5344CB8AC3E}">
        <p14:creationId xmlns:p14="http://schemas.microsoft.com/office/powerpoint/2010/main" val="305619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4.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image" Target="../media/image18.png"/><Relationship Id="rId34" Type="http://schemas.openxmlformats.org/officeDocument/2006/relationships/customXml" Target="../ink/ink17.xml"/><Relationship Id="rId42" Type="http://schemas.openxmlformats.org/officeDocument/2006/relationships/customXml" Target="../ink/ink21.xml"/><Relationship Id="rId7" Type="http://schemas.openxmlformats.org/officeDocument/2006/relationships/image" Target="../media/image11.png"/><Relationship Id="rId12" Type="http://schemas.openxmlformats.org/officeDocument/2006/relationships/customXml" Target="../ink/ink6.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image" Target="../media/image24.png"/><Relationship Id="rId38" Type="http://schemas.openxmlformats.org/officeDocument/2006/relationships/customXml" Target="../ink/ink1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2.png"/><Relationship Id="rId41"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3.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6.png"/><Relationship Id="rId40" Type="http://schemas.openxmlformats.org/officeDocument/2006/relationships/customXml" Target="../ink/ink20.xml"/><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2.xml"/><Relationship Id="rId9" Type="http://schemas.openxmlformats.org/officeDocument/2006/relationships/image" Target="../media/image12.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1.png"/><Relationship Id="rId30" Type="http://schemas.openxmlformats.org/officeDocument/2006/relationships/customXml" Target="../ink/ink15.xml"/><Relationship Id="rId35" Type="http://schemas.openxmlformats.org/officeDocument/2006/relationships/image" Target="../media/image25.png"/><Relationship Id="rId4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CFED-128B-A55B-A635-E74AA89CC0EE}"/>
              </a:ext>
            </a:extLst>
          </p:cNvPr>
          <p:cNvSpPr>
            <a:spLocks noGrp="1"/>
          </p:cNvSpPr>
          <p:nvPr>
            <p:ph type="ctrTitle"/>
          </p:nvPr>
        </p:nvSpPr>
        <p:spPr>
          <a:xfrm>
            <a:off x="1524000" y="1828800"/>
            <a:ext cx="9144000" cy="2170690"/>
          </a:xfrm>
        </p:spPr>
        <p:txBody>
          <a:bodyPr/>
          <a:lstStyle/>
          <a:p>
            <a:r>
              <a:rPr lang="en-US" dirty="0"/>
              <a:t>Convolutional Neural Network</a:t>
            </a:r>
          </a:p>
        </p:txBody>
      </p:sp>
    </p:spTree>
    <p:extLst>
      <p:ext uri="{BB962C8B-B14F-4D97-AF65-F5344CB8AC3E}">
        <p14:creationId xmlns:p14="http://schemas.microsoft.com/office/powerpoint/2010/main" val="1215526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9ED4F6-3CB6-B3F7-51F2-1A014A7F8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837" y="1214128"/>
            <a:ext cx="7354326" cy="4429743"/>
          </a:xfrm>
          <a:prstGeom prst="rect">
            <a:avLst/>
          </a:prstGeom>
        </p:spPr>
      </p:pic>
    </p:spTree>
    <p:extLst>
      <p:ext uri="{BB962C8B-B14F-4D97-AF65-F5344CB8AC3E}">
        <p14:creationId xmlns:p14="http://schemas.microsoft.com/office/powerpoint/2010/main" val="344391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D3DC8-D39F-F1DD-9A87-8A6572C80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577" y="1804761"/>
            <a:ext cx="8002117" cy="3248478"/>
          </a:xfrm>
          <a:prstGeom prst="rect">
            <a:avLst/>
          </a:prstGeom>
        </p:spPr>
      </p:pic>
      <p:sp>
        <p:nvSpPr>
          <p:cNvPr id="4" name="TextBox 3">
            <a:extLst>
              <a:ext uri="{FF2B5EF4-FFF2-40B4-BE49-F238E27FC236}">
                <a16:creationId xmlns:a16="http://schemas.microsoft.com/office/drawing/2014/main" id="{5C72154C-7872-551F-C3B0-74CCF6BB694E}"/>
              </a:ext>
            </a:extLst>
          </p:cNvPr>
          <p:cNvSpPr txBox="1"/>
          <p:nvPr/>
        </p:nvSpPr>
        <p:spPr>
          <a:xfrm>
            <a:off x="4350327" y="600364"/>
            <a:ext cx="3971637" cy="923330"/>
          </a:xfrm>
          <a:prstGeom prst="rect">
            <a:avLst/>
          </a:prstGeom>
          <a:noFill/>
        </p:spPr>
        <p:txBody>
          <a:bodyPr wrap="square" rtlCol="0">
            <a:spAutoFit/>
          </a:bodyPr>
          <a:lstStyle/>
          <a:p>
            <a:pPr algn="ctr"/>
            <a:r>
              <a:rPr lang="en-US" dirty="0" err="1"/>
              <a:t>ReLU</a:t>
            </a:r>
            <a:r>
              <a:rPr lang="en-US" dirty="0"/>
              <a:t> use for convert all the negative pixels value to ZERO(0) after Convolution layer</a:t>
            </a:r>
          </a:p>
        </p:txBody>
      </p:sp>
    </p:spTree>
    <p:extLst>
      <p:ext uri="{BB962C8B-B14F-4D97-AF65-F5344CB8AC3E}">
        <p14:creationId xmlns:p14="http://schemas.microsoft.com/office/powerpoint/2010/main" val="120070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1205EC-E38D-24E3-9275-7498B503B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887" y="2210563"/>
            <a:ext cx="2993545" cy="2436873"/>
          </a:xfrm>
          <a:prstGeom prst="rect">
            <a:avLst/>
          </a:prstGeom>
        </p:spPr>
      </p:pic>
      <p:cxnSp>
        <p:nvCxnSpPr>
          <p:cNvPr id="4" name="Straight Arrow Connector 3">
            <a:extLst>
              <a:ext uri="{FF2B5EF4-FFF2-40B4-BE49-F238E27FC236}">
                <a16:creationId xmlns:a16="http://schemas.microsoft.com/office/drawing/2014/main" id="{C1A5A28B-461B-B5E4-4D44-0D18DE8D59E3}"/>
              </a:ext>
            </a:extLst>
          </p:cNvPr>
          <p:cNvCxnSpPr>
            <a:cxnSpLocks/>
          </p:cNvCxnSpPr>
          <p:nvPr/>
        </p:nvCxnSpPr>
        <p:spPr>
          <a:xfrm>
            <a:off x="3994728" y="2429162"/>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3B2F95-6521-1A85-5BD5-0DD082F0FD5E}"/>
              </a:ext>
            </a:extLst>
          </p:cNvPr>
          <p:cNvCxnSpPr>
            <a:cxnSpLocks/>
          </p:cNvCxnSpPr>
          <p:nvPr/>
        </p:nvCxnSpPr>
        <p:spPr>
          <a:xfrm>
            <a:off x="3994728" y="3428999"/>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F4F4E44-2ED5-EAFC-B53A-84C95B39AC83}"/>
              </a:ext>
            </a:extLst>
          </p:cNvPr>
          <p:cNvCxnSpPr>
            <a:cxnSpLocks/>
          </p:cNvCxnSpPr>
          <p:nvPr/>
        </p:nvCxnSpPr>
        <p:spPr>
          <a:xfrm>
            <a:off x="3994728" y="4345708"/>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Flowchart: Connector 8">
            <a:extLst>
              <a:ext uri="{FF2B5EF4-FFF2-40B4-BE49-F238E27FC236}">
                <a16:creationId xmlns:a16="http://schemas.microsoft.com/office/drawing/2014/main" id="{D137A232-C9A4-D32B-FC2B-FBF6CA32CF78}"/>
              </a:ext>
            </a:extLst>
          </p:cNvPr>
          <p:cNvSpPr/>
          <p:nvPr/>
        </p:nvSpPr>
        <p:spPr>
          <a:xfrm>
            <a:off x="5989781" y="2278301"/>
            <a:ext cx="508000" cy="46797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a:t>
            </a:r>
          </a:p>
        </p:txBody>
      </p:sp>
      <p:sp>
        <p:nvSpPr>
          <p:cNvPr id="10" name="Flowchart: Connector 9">
            <a:extLst>
              <a:ext uri="{FF2B5EF4-FFF2-40B4-BE49-F238E27FC236}">
                <a16:creationId xmlns:a16="http://schemas.microsoft.com/office/drawing/2014/main" id="{9231B888-D97B-5F4A-D3C0-8FC4EFE19EBE}"/>
              </a:ext>
            </a:extLst>
          </p:cNvPr>
          <p:cNvSpPr/>
          <p:nvPr/>
        </p:nvSpPr>
        <p:spPr>
          <a:xfrm>
            <a:off x="5915890" y="3195010"/>
            <a:ext cx="508000" cy="46797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a:t>
            </a:r>
          </a:p>
        </p:txBody>
      </p:sp>
      <p:sp>
        <p:nvSpPr>
          <p:cNvPr id="11" name="Flowchart: Connector 10">
            <a:extLst>
              <a:ext uri="{FF2B5EF4-FFF2-40B4-BE49-F238E27FC236}">
                <a16:creationId xmlns:a16="http://schemas.microsoft.com/office/drawing/2014/main" id="{0A29F1FE-7BCE-95E3-07D2-8E865EC643B5}"/>
              </a:ext>
            </a:extLst>
          </p:cNvPr>
          <p:cNvSpPr/>
          <p:nvPr/>
        </p:nvSpPr>
        <p:spPr>
          <a:xfrm>
            <a:off x="5915890" y="4111719"/>
            <a:ext cx="508000" cy="467978"/>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X</a:t>
            </a:r>
          </a:p>
        </p:txBody>
      </p:sp>
      <p:sp>
        <p:nvSpPr>
          <p:cNvPr id="12" name="TextBox 11">
            <a:extLst>
              <a:ext uri="{FF2B5EF4-FFF2-40B4-BE49-F238E27FC236}">
                <a16:creationId xmlns:a16="http://schemas.microsoft.com/office/drawing/2014/main" id="{6000D62E-C319-71CD-ED38-24EB67703BC4}"/>
              </a:ext>
            </a:extLst>
          </p:cNvPr>
          <p:cNvSpPr txBox="1"/>
          <p:nvPr/>
        </p:nvSpPr>
        <p:spPr>
          <a:xfrm>
            <a:off x="5915890" y="1841231"/>
            <a:ext cx="1011383" cy="369332"/>
          </a:xfrm>
          <a:prstGeom prst="rect">
            <a:avLst/>
          </a:prstGeom>
          <a:noFill/>
        </p:spPr>
        <p:txBody>
          <a:bodyPr wrap="square" rtlCol="0">
            <a:spAutoFit/>
          </a:bodyPr>
          <a:lstStyle/>
          <a:p>
            <a:r>
              <a:rPr lang="en-US" dirty="0"/>
              <a:t>f x f x3</a:t>
            </a:r>
          </a:p>
        </p:txBody>
      </p:sp>
      <p:sp>
        <p:nvSpPr>
          <p:cNvPr id="13" name="TextBox 12">
            <a:extLst>
              <a:ext uri="{FF2B5EF4-FFF2-40B4-BE49-F238E27FC236}">
                <a16:creationId xmlns:a16="http://schemas.microsoft.com/office/drawing/2014/main" id="{B379711E-EA3B-011F-E9AF-CBCF312A614E}"/>
              </a:ext>
            </a:extLst>
          </p:cNvPr>
          <p:cNvSpPr txBox="1"/>
          <p:nvPr/>
        </p:nvSpPr>
        <p:spPr>
          <a:xfrm>
            <a:off x="5828145" y="2814017"/>
            <a:ext cx="1011383" cy="369332"/>
          </a:xfrm>
          <a:prstGeom prst="rect">
            <a:avLst/>
          </a:prstGeom>
          <a:noFill/>
        </p:spPr>
        <p:txBody>
          <a:bodyPr wrap="square" rtlCol="0">
            <a:spAutoFit/>
          </a:bodyPr>
          <a:lstStyle/>
          <a:p>
            <a:r>
              <a:rPr lang="en-US" dirty="0"/>
              <a:t>f x f x3</a:t>
            </a:r>
          </a:p>
        </p:txBody>
      </p:sp>
      <p:sp>
        <p:nvSpPr>
          <p:cNvPr id="14" name="TextBox 13">
            <a:extLst>
              <a:ext uri="{FF2B5EF4-FFF2-40B4-BE49-F238E27FC236}">
                <a16:creationId xmlns:a16="http://schemas.microsoft.com/office/drawing/2014/main" id="{8AF355BF-C074-E79F-376B-705C9450447F}"/>
              </a:ext>
            </a:extLst>
          </p:cNvPr>
          <p:cNvSpPr txBox="1"/>
          <p:nvPr/>
        </p:nvSpPr>
        <p:spPr>
          <a:xfrm>
            <a:off x="5828145" y="3690632"/>
            <a:ext cx="1011383" cy="369332"/>
          </a:xfrm>
          <a:prstGeom prst="rect">
            <a:avLst/>
          </a:prstGeom>
          <a:noFill/>
        </p:spPr>
        <p:txBody>
          <a:bodyPr wrap="square" rtlCol="0">
            <a:spAutoFit/>
          </a:bodyPr>
          <a:lstStyle/>
          <a:p>
            <a:r>
              <a:rPr lang="en-US" dirty="0"/>
              <a:t>f x f x3</a:t>
            </a:r>
          </a:p>
        </p:txBody>
      </p:sp>
      <p:cxnSp>
        <p:nvCxnSpPr>
          <p:cNvPr id="15" name="Straight Arrow Connector 14">
            <a:extLst>
              <a:ext uri="{FF2B5EF4-FFF2-40B4-BE49-F238E27FC236}">
                <a16:creationId xmlns:a16="http://schemas.microsoft.com/office/drawing/2014/main" id="{C5BEA930-1458-E9DB-2A1B-8DD37B1EB817}"/>
              </a:ext>
            </a:extLst>
          </p:cNvPr>
          <p:cNvCxnSpPr>
            <a:cxnSpLocks/>
          </p:cNvCxnSpPr>
          <p:nvPr/>
        </p:nvCxnSpPr>
        <p:spPr>
          <a:xfrm>
            <a:off x="6742546" y="2512290"/>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756FB8-A00A-E0D6-E8CC-2065E196E638}"/>
              </a:ext>
            </a:extLst>
          </p:cNvPr>
          <p:cNvCxnSpPr>
            <a:cxnSpLocks/>
          </p:cNvCxnSpPr>
          <p:nvPr/>
        </p:nvCxnSpPr>
        <p:spPr>
          <a:xfrm>
            <a:off x="6742545" y="3428999"/>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DF52FC2-3F54-42F0-B739-B1B10E732D98}"/>
              </a:ext>
            </a:extLst>
          </p:cNvPr>
          <p:cNvCxnSpPr>
            <a:cxnSpLocks/>
          </p:cNvCxnSpPr>
          <p:nvPr/>
        </p:nvCxnSpPr>
        <p:spPr>
          <a:xfrm>
            <a:off x="6742544" y="4387270"/>
            <a:ext cx="14685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a:extLst>
              <a:ext uri="{FF2B5EF4-FFF2-40B4-BE49-F238E27FC236}">
                <a16:creationId xmlns:a16="http://schemas.microsoft.com/office/drawing/2014/main" id="{19268F79-276A-5764-2658-56666A49D3AA}"/>
              </a:ext>
            </a:extLst>
          </p:cNvPr>
          <p:cNvSpPr/>
          <p:nvPr/>
        </p:nvSpPr>
        <p:spPr>
          <a:xfrm>
            <a:off x="8455892" y="2210563"/>
            <a:ext cx="2207491" cy="60345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r>
              <a:rPr lang="en-US" dirty="0"/>
              <a:t> (      +bias1)</a:t>
            </a:r>
          </a:p>
        </p:txBody>
      </p:sp>
      <p:sp>
        <p:nvSpPr>
          <p:cNvPr id="19" name="Flowchart: Process 18">
            <a:extLst>
              <a:ext uri="{FF2B5EF4-FFF2-40B4-BE49-F238E27FC236}">
                <a16:creationId xmlns:a16="http://schemas.microsoft.com/office/drawing/2014/main" id="{230EFA25-F39C-BAF1-B76D-CF0BB3C31DA5}"/>
              </a:ext>
            </a:extLst>
          </p:cNvPr>
          <p:cNvSpPr/>
          <p:nvPr/>
        </p:nvSpPr>
        <p:spPr>
          <a:xfrm>
            <a:off x="9402618" y="2452252"/>
            <a:ext cx="157019" cy="1200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FD8AA4F7-43B5-A8E2-9C93-18EE33110E08}"/>
              </a:ext>
            </a:extLst>
          </p:cNvPr>
          <p:cNvSpPr/>
          <p:nvPr/>
        </p:nvSpPr>
        <p:spPr>
          <a:xfrm>
            <a:off x="8455891" y="3171917"/>
            <a:ext cx="2207491" cy="60345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r>
              <a:rPr lang="en-US" dirty="0"/>
              <a:t> (      +bias1)</a:t>
            </a:r>
          </a:p>
        </p:txBody>
      </p:sp>
      <p:sp>
        <p:nvSpPr>
          <p:cNvPr id="22" name="Flowchart: Process 21">
            <a:extLst>
              <a:ext uri="{FF2B5EF4-FFF2-40B4-BE49-F238E27FC236}">
                <a16:creationId xmlns:a16="http://schemas.microsoft.com/office/drawing/2014/main" id="{C262086A-EE45-8915-98BC-9DACB04A13BF}"/>
              </a:ext>
            </a:extLst>
          </p:cNvPr>
          <p:cNvSpPr/>
          <p:nvPr/>
        </p:nvSpPr>
        <p:spPr>
          <a:xfrm>
            <a:off x="9402617" y="3413606"/>
            <a:ext cx="157019" cy="1200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8F7F0E19-D81F-2441-13C6-3F00972CBB75}"/>
              </a:ext>
            </a:extLst>
          </p:cNvPr>
          <p:cNvSpPr/>
          <p:nvPr/>
        </p:nvSpPr>
        <p:spPr>
          <a:xfrm>
            <a:off x="8529779" y="4111719"/>
            <a:ext cx="2207491" cy="603453"/>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ReLU</a:t>
            </a:r>
            <a:r>
              <a:rPr lang="en-US" dirty="0"/>
              <a:t> (      +bias1)</a:t>
            </a:r>
          </a:p>
        </p:txBody>
      </p:sp>
      <p:sp>
        <p:nvSpPr>
          <p:cNvPr id="24" name="Flowchart: Process 23">
            <a:extLst>
              <a:ext uri="{FF2B5EF4-FFF2-40B4-BE49-F238E27FC236}">
                <a16:creationId xmlns:a16="http://schemas.microsoft.com/office/drawing/2014/main" id="{C88B3F6B-ED92-9C07-D68A-C343B4A7B969}"/>
              </a:ext>
            </a:extLst>
          </p:cNvPr>
          <p:cNvSpPr/>
          <p:nvPr/>
        </p:nvSpPr>
        <p:spPr>
          <a:xfrm>
            <a:off x="9476505" y="4353408"/>
            <a:ext cx="157019" cy="1200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262FA1E4-ACC9-FE3E-2572-A2DEAC8D64D6}"/>
              </a:ext>
            </a:extLst>
          </p:cNvPr>
          <p:cNvSpPr/>
          <p:nvPr/>
        </p:nvSpPr>
        <p:spPr>
          <a:xfrm>
            <a:off x="2105888" y="358796"/>
            <a:ext cx="7767786" cy="8335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Applied </a:t>
            </a:r>
            <a:r>
              <a:rPr lang="en-US" sz="2400" dirty="0" err="1"/>
              <a:t>ReLU</a:t>
            </a:r>
            <a:r>
              <a:rPr lang="en-US" sz="2400" dirty="0"/>
              <a:t> Activation function after Convolutional Layer with Multiple Filter</a:t>
            </a:r>
          </a:p>
        </p:txBody>
      </p:sp>
    </p:spTree>
    <p:extLst>
      <p:ext uri="{BB962C8B-B14F-4D97-AF65-F5344CB8AC3E}">
        <p14:creationId xmlns:p14="http://schemas.microsoft.com/office/powerpoint/2010/main" val="349606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918E-63B1-8AD6-2CC0-282A2CAF5173}"/>
              </a:ext>
            </a:extLst>
          </p:cNvPr>
          <p:cNvSpPr>
            <a:spLocks noGrp="1"/>
          </p:cNvSpPr>
          <p:nvPr>
            <p:ph type="title"/>
          </p:nvPr>
        </p:nvSpPr>
        <p:spPr/>
        <p:txBody>
          <a:bodyPr/>
          <a:lstStyle/>
          <a:p>
            <a:r>
              <a:rPr lang="en-US" dirty="0"/>
              <a:t>Padding : </a:t>
            </a:r>
          </a:p>
        </p:txBody>
      </p:sp>
      <p:graphicFrame>
        <p:nvGraphicFramePr>
          <p:cNvPr id="4" name="Table 4">
            <a:extLst>
              <a:ext uri="{FF2B5EF4-FFF2-40B4-BE49-F238E27FC236}">
                <a16:creationId xmlns:a16="http://schemas.microsoft.com/office/drawing/2014/main" id="{5F8373EC-B988-9AB9-97B5-B26D1A95FD50}"/>
              </a:ext>
            </a:extLst>
          </p:cNvPr>
          <p:cNvGraphicFramePr>
            <a:graphicFrameLocks noGrp="1"/>
          </p:cNvGraphicFramePr>
          <p:nvPr>
            <p:ph idx="1"/>
            <p:extLst>
              <p:ext uri="{D42A27DB-BD31-4B8C-83A1-F6EECF244321}">
                <p14:modId xmlns:p14="http://schemas.microsoft.com/office/powerpoint/2010/main" val="1955204669"/>
              </p:ext>
            </p:extLst>
          </p:nvPr>
        </p:nvGraphicFramePr>
        <p:xfrm>
          <a:off x="907212" y="2041285"/>
          <a:ext cx="3397370" cy="2595880"/>
        </p:xfrm>
        <a:graphic>
          <a:graphicData uri="http://schemas.openxmlformats.org/drawingml/2006/table">
            <a:tbl>
              <a:tblPr firstRow="1" bandRow="1">
                <a:tableStyleId>{21E4AEA4-8DFA-4A89-87EB-49C32662AFE0}</a:tableStyleId>
              </a:tblPr>
              <a:tblGrid>
                <a:gridCol w="483389">
                  <a:extLst>
                    <a:ext uri="{9D8B030D-6E8A-4147-A177-3AD203B41FA5}">
                      <a16:colId xmlns:a16="http://schemas.microsoft.com/office/drawing/2014/main" val="3445133122"/>
                    </a:ext>
                  </a:extLst>
                </a:gridCol>
                <a:gridCol w="483389">
                  <a:extLst>
                    <a:ext uri="{9D8B030D-6E8A-4147-A177-3AD203B41FA5}">
                      <a16:colId xmlns:a16="http://schemas.microsoft.com/office/drawing/2014/main" val="720293446"/>
                    </a:ext>
                  </a:extLst>
                </a:gridCol>
                <a:gridCol w="483389">
                  <a:extLst>
                    <a:ext uri="{9D8B030D-6E8A-4147-A177-3AD203B41FA5}">
                      <a16:colId xmlns:a16="http://schemas.microsoft.com/office/drawing/2014/main" val="190850869"/>
                    </a:ext>
                  </a:extLst>
                </a:gridCol>
                <a:gridCol w="483389">
                  <a:extLst>
                    <a:ext uri="{9D8B030D-6E8A-4147-A177-3AD203B41FA5}">
                      <a16:colId xmlns:a16="http://schemas.microsoft.com/office/drawing/2014/main" val="455066102"/>
                    </a:ext>
                  </a:extLst>
                </a:gridCol>
                <a:gridCol w="483389">
                  <a:extLst>
                    <a:ext uri="{9D8B030D-6E8A-4147-A177-3AD203B41FA5}">
                      <a16:colId xmlns:a16="http://schemas.microsoft.com/office/drawing/2014/main" val="952620200"/>
                    </a:ext>
                  </a:extLst>
                </a:gridCol>
                <a:gridCol w="483389">
                  <a:extLst>
                    <a:ext uri="{9D8B030D-6E8A-4147-A177-3AD203B41FA5}">
                      <a16:colId xmlns:a16="http://schemas.microsoft.com/office/drawing/2014/main" val="318743958"/>
                    </a:ext>
                  </a:extLst>
                </a:gridCol>
                <a:gridCol w="497036">
                  <a:extLst>
                    <a:ext uri="{9D8B030D-6E8A-4147-A177-3AD203B41FA5}">
                      <a16:colId xmlns:a16="http://schemas.microsoft.com/office/drawing/2014/main" val="3187791627"/>
                    </a:ext>
                  </a:extLst>
                </a:gridCol>
              </a:tblGrid>
              <a:tr h="370840">
                <a:tc>
                  <a:txBody>
                    <a:bodyPr/>
                    <a:lstStyle/>
                    <a:p>
                      <a:endParaRPr lang="en-US" sz="1800" b="1" kern="1200" dirty="0">
                        <a:solidFill>
                          <a:schemeClr val="lt1"/>
                        </a:solidFill>
                        <a:latin typeface="+mn-lt"/>
                        <a:ea typeface="+mn-ea"/>
                        <a:cs typeface="+mn-cs"/>
                      </a:endParaRPr>
                    </a:p>
                  </a:txBody>
                  <a:tcPr>
                    <a:solidFill>
                      <a:srgbClr val="FF0000"/>
                    </a:soli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solidFill>
                      <a:srgbClr val="FF0000"/>
                    </a:solidFill>
                  </a:tcPr>
                </a:tc>
                <a:extLst>
                  <a:ext uri="{0D108BD9-81ED-4DB2-BD59-A6C34878D82A}">
                    <a16:rowId xmlns:a16="http://schemas.microsoft.com/office/drawing/2014/main" val="23494156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447708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765192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313478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1202881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4499836"/>
                  </a:ext>
                </a:extLst>
              </a:tr>
              <a:tr h="370840">
                <a:tc>
                  <a:txBody>
                    <a:bodyPr/>
                    <a:lstStyle/>
                    <a:p>
                      <a:endParaRPr lang="en-US" dirty="0">
                        <a:solidFill>
                          <a:srgbClr val="FF0000"/>
                        </a:solidFill>
                      </a:endParaRPr>
                    </a:p>
                  </a:txBody>
                  <a:tcPr>
                    <a:solidFill>
                      <a:srgbClr val="FF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FF0000"/>
                    </a:solidFill>
                  </a:tcPr>
                </a:tc>
                <a:extLst>
                  <a:ext uri="{0D108BD9-81ED-4DB2-BD59-A6C34878D82A}">
                    <a16:rowId xmlns:a16="http://schemas.microsoft.com/office/drawing/2014/main" val="158946191"/>
                  </a:ext>
                </a:extLst>
              </a:tr>
            </a:tbl>
          </a:graphicData>
        </a:graphic>
      </p:graphicFrame>
      <p:cxnSp>
        <p:nvCxnSpPr>
          <p:cNvPr id="14" name="Straight Connector 13">
            <a:extLst>
              <a:ext uri="{FF2B5EF4-FFF2-40B4-BE49-F238E27FC236}">
                <a16:creationId xmlns:a16="http://schemas.microsoft.com/office/drawing/2014/main" id="{D7AC8264-AD4F-919D-D003-7CAEE03FD299}"/>
              </a:ext>
            </a:extLst>
          </p:cNvPr>
          <p:cNvCxnSpPr>
            <a:cxnSpLocks/>
          </p:cNvCxnSpPr>
          <p:nvPr/>
        </p:nvCxnSpPr>
        <p:spPr>
          <a:xfrm>
            <a:off x="907212" y="3157268"/>
            <a:ext cx="147367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FFE2594-9AA0-76A4-46BC-1CE9413277F6}"/>
              </a:ext>
            </a:extLst>
          </p:cNvPr>
          <p:cNvCxnSpPr/>
          <p:nvPr/>
        </p:nvCxnSpPr>
        <p:spPr>
          <a:xfrm flipV="1">
            <a:off x="2380891" y="1846053"/>
            <a:ext cx="0" cy="131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6D381C8-B5DC-3260-ABEC-1D8997CDEF57}"/>
              </a:ext>
            </a:extLst>
          </p:cNvPr>
          <p:cNvCxnSpPr/>
          <p:nvPr/>
        </p:nvCxnSpPr>
        <p:spPr>
          <a:xfrm flipV="1">
            <a:off x="907212" y="1915064"/>
            <a:ext cx="0" cy="1242204"/>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84C20AF-03A8-A9DC-1A2B-98FD7F0CCE37}"/>
              </a:ext>
            </a:extLst>
          </p:cNvPr>
          <p:cNvCxnSpPr/>
          <p:nvPr/>
        </p:nvCxnSpPr>
        <p:spPr>
          <a:xfrm flipH="1">
            <a:off x="838200" y="1949570"/>
            <a:ext cx="154269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lowchart: Process 22">
            <a:extLst>
              <a:ext uri="{FF2B5EF4-FFF2-40B4-BE49-F238E27FC236}">
                <a16:creationId xmlns:a16="http://schemas.microsoft.com/office/drawing/2014/main" id="{060072D2-9C48-4990-44D2-EEA67AD6FB7A}"/>
              </a:ext>
            </a:extLst>
          </p:cNvPr>
          <p:cNvSpPr/>
          <p:nvPr/>
        </p:nvSpPr>
        <p:spPr>
          <a:xfrm>
            <a:off x="4652514" y="2281687"/>
            <a:ext cx="3620218" cy="22946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the Corner Pixels traverse only one time. So The corner part doesn’t get proper attention while filtering the image. So for the large full image it might impact out model.</a:t>
            </a:r>
          </a:p>
          <a:p>
            <a:endParaRPr lang="en-US" dirty="0"/>
          </a:p>
          <a:p>
            <a:r>
              <a:rPr lang="en-US" dirty="0"/>
              <a:t>So the idea behind it to overcome is to do Padding.</a:t>
            </a:r>
          </a:p>
        </p:txBody>
      </p:sp>
      <p:cxnSp>
        <p:nvCxnSpPr>
          <p:cNvPr id="28" name="Connector: Elbow 27">
            <a:extLst>
              <a:ext uri="{FF2B5EF4-FFF2-40B4-BE49-F238E27FC236}">
                <a16:creationId xmlns:a16="http://schemas.microsoft.com/office/drawing/2014/main" id="{575B67C3-1912-1316-FB76-E130664D4F77}"/>
              </a:ext>
            </a:extLst>
          </p:cNvPr>
          <p:cNvCxnSpPr>
            <a:cxnSpLocks/>
            <a:stCxn id="4" idx="0"/>
          </p:cNvCxnSpPr>
          <p:nvPr/>
        </p:nvCxnSpPr>
        <p:spPr>
          <a:xfrm rot="16200000" flipH="1">
            <a:off x="4417082" y="230099"/>
            <a:ext cx="914401" cy="4536772"/>
          </a:xfrm>
          <a:prstGeom prst="bentConnector4">
            <a:avLst>
              <a:gd name="adj1" fmla="val -25000"/>
              <a:gd name="adj2" fmla="val 6872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3">
            <a:extLst>
              <a:ext uri="{FF2B5EF4-FFF2-40B4-BE49-F238E27FC236}">
                <a16:creationId xmlns:a16="http://schemas.microsoft.com/office/drawing/2014/main" id="{48A1AD27-FA90-9365-AFAC-088EA32889AC}"/>
              </a:ext>
            </a:extLst>
          </p:cNvPr>
          <p:cNvGraphicFramePr>
            <a:graphicFrameLocks noGrp="1"/>
          </p:cNvGraphicFramePr>
          <p:nvPr>
            <p:extLst>
              <p:ext uri="{D42A27DB-BD31-4B8C-83A1-F6EECF244321}">
                <p14:modId xmlns:p14="http://schemas.microsoft.com/office/powerpoint/2010/main" val="463232863"/>
              </p:ext>
            </p:extLst>
          </p:nvPr>
        </p:nvGraphicFramePr>
        <p:xfrm>
          <a:off x="8572261" y="1711615"/>
          <a:ext cx="3333627" cy="3337560"/>
        </p:xfrm>
        <a:graphic>
          <a:graphicData uri="http://schemas.openxmlformats.org/drawingml/2006/table">
            <a:tbl>
              <a:tblPr firstRow="1" bandRow="1">
                <a:tableStyleId>{21E4AEA4-8DFA-4A89-87EB-49C32662AFE0}</a:tableStyleId>
              </a:tblPr>
              <a:tblGrid>
                <a:gridCol w="370403">
                  <a:extLst>
                    <a:ext uri="{9D8B030D-6E8A-4147-A177-3AD203B41FA5}">
                      <a16:colId xmlns:a16="http://schemas.microsoft.com/office/drawing/2014/main" val="2420001827"/>
                    </a:ext>
                  </a:extLst>
                </a:gridCol>
                <a:gridCol w="370403">
                  <a:extLst>
                    <a:ext uri="{9D8B030D-6E8A-4147-A177-3AD203B41FA5}">
                      <a16:colId xmlns:a16="http://schemas.microsoft.com/office/drawing/2014/main" val="2735779678"/>
                    </a:ext>
                  </a:extLst>
                </a:gridCol>
                <a:gridCol w="370403">
                  <a:extLst>
                    <a:ext uri="{9D8B030D-6E8A-4147-A177-3AD203B41FA5}">
                      <a16:colId xmlns:a16="http://schemas.microsoft.com/office/drawing/2014/main" val="2824227671"/>
                    </a:ext>
                  </a:extLst>
                </a:gridCol>
                <a:gridCol w="370403">
                  <a:extLst>
                    <a:ext uri="{9D8B030D-6E8A-4147-A177-3AD203B41FA5}">
                      <a16:colId xmlns:a16="http://schemas.microsoft.com/office/drawing/2014/main" val="182561908"/>
                    </a:ext>
                  </a:extLst>
                </a:gridCol>
                <a:gridCol w="370403">
                  <a:extLst>
                    <a:ext uri="{9D8B030D-6E8A-4147-A177-3AD203B41FA5}">
                      <a16:colId xmlns:a16="http://schemas.microsoft.com/office/drawing/2014/main" val="610492423"/>
                    </a:ext>
                  </a:extLst>
                </a:gridCol>
                <a:gridCol w="370403">
                  <a:extLst>
                    <a:ext uri="{9D8B030D-6E8A-4147-A177-3AD203B41FA5}">
                      <a16:colId xmlns:a16="http://schemas.microsoft.com/office/drawing/2014/main" val="2510330172"/>
                    </a:ext>
                  </a:extLst>
                </a:gridCol>
                <a:gridCol w="370403">
                  <a:extLst>
                    <a:ext uri="{9D8B030D-6E8A-4147-A177-3AD203B41FA5}">
                      <a16:colId xmlns:a16="http://schemas.microsoft.com/office/drawing/2014/main" val="3115894138"/>
                    </a:ext>
                  </a:extLst>
                </a:gridCol>
                <a:gridCol w="370403">
                  <a:extLst>
                    <a:ext uri="{9D8B030D-6E8A-4147-A177-3AD203B41FA5}">
                      <a16:colId xmlns:a16="http://schemas.microsoft.com/office/drawing/2014/main" val="2078490576"/>
                    </a:ext>
                  </a:extLst>
                </a:gridCol>
                <a:gridCol w="370403">
                  <a:extLst>
                    <a:ext uri="{9D8B030D-6E8A-4147-A177-3AD203B41FA5}">
                      <a16:colId xmlns:a16="http://schemas.microsoft.com/office/drawing/2014/main" val="2893134897"/>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202225762"/>
                  </a:ext>
                </a:extLst>
              </a:tr>
              <a:tr h="370840">
                <a:tc>
                  <a:txBody>
                    <a:bodyPr/>
                    <a:lstStyle/>
                    <a:p>
                      <a:r>
                        <a:rPr lang="en-US" dirty="0"/>
                        <a:t>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493695544"/>
                  </a:ext>
                </a:extLst>
              </a:tr>
              <a:tr h="370840">
                <a:tc>
                  <a:txBody>
                    <a:bodyPr/>
                    <a:lstStyle/>
                    <a:p>
                      <a:r>
                        <a:rPr lang="en-US" dirty="0"/>
                        <a:t>0</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142771360"/>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1698607130"/>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925377331"/>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61971877"/>
                  </a:ext>
                </a:extLst>
              </a:tr>
              <a:tr h="370840">
                <a:tc>
                  <a:txBody>
                    <a:bodyPr/>
                    <a:lstStyle/>
                    <a:p>
                      <a:r>
                        <a:rPr lang="en-US" dirty="0"/>
                        <a:t>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3443725"/>
                  </a:ext>
                </a:extLst>
              </a:tr>
              <a:tr h="370840">
                <a:tc>
                  <a:txBody>
                    <a:bodyPr/>
                    <a:lstStyle/>
                    <a:p>
                      <a:r>
                        <a:rPr lang="en-US" dirty="0"/>
                        <a:t>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535728599"/>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46813166"/>
                  </a:ext>
                </a:extLst>
              </a:tr>
            </a:tbl>
          </a:graphicData>
        </a:graphic>
      </p:graphicFrame>
      <p:graphicFrame>
        <p:nvGraphicFramePr>
          <p:cNvPr id="35" name="Table 4">
            <a:extLst>
              <a:ext uri="{FF2B5EF4-FFF2-40B4-BE49-F238E27FC236}">
                <a16:creationId xmlns:a16="http://schemas.microsoft.com/office/drawing/2014/main" id="{B4C2DC47-6580-D2CC-4680-DCCD459D3FCD}"/>
              </a:ext>
            </a:extLst>
          </p:cNvPr>
          <p:cNvGraphicFramePr>
            <a:graphicFrameLocks/>
          </p:cNvGraphicFramePr>
          <p:nvPr>
            <p:extLst>
              <p:ext uri="{D42A27DB-BD31-4B8C-83A1-F6EECF244321}">
                <p14:modId xmlns:p14="http://schemas.microsoft.com/office/powerpoint/2010/main" val="646370431"/>
              </p:ext>
            </p:extLst>
          </p:nvPr>
        </p:nvGraphicFramePr>
        <p:xfrm>
          <a:off x="8945593" y="2076845"/>
          <a:ext cx="2596551" cy="2560320"/>
        </p:xfrm>
        <a:graphic>
          <a:graphicData uri="http://schemas.openxmlformats.org/drawingml/2006/table">
            <a:tbl>
              <a:tblPr firstRow="1" bandRow="1">
                <a:tableStyleId>{21E4AEA4-8DFA-4A89-87EB-49C32662AFE0}</a:tableStyleId>
              </a:tblPr>
              <a:tblGrid>
                <a:gridCol w="369446">
                  <a:extLst>
                    <a:ext uri="{9D8B030D-6E8A-4147-A177-3AD203B41FA5}">
                      <a16:colId xmlns:a16="http://schemas.microsoft.com/office/drawing/2014/main" val="3445133122"/>
                    </a:ext>
                  </a:extLst>
                </a:gridCol>
                <a:gridCol w="369446">
                  <a:extLst>
                    <a:ext uri="{9D8B030D-6E8A-4147-A177-3AD203B41FA5}">
                      <a16:colId xmlns:a16="http://schemas.microsoft.com/office/drawing/2014/main" val="720293446"/>
                    </a:ext>
                  </a:extLst>
                </a:gridCol>
                <a:gridCol w="369446">
                  <a:extLst>
                    <a:ext uri="{9D8B030D-6E8A-4147-A177-3AD203B41FA5}">
                      <a16:colId xmlns:a16="http://schemas.microsoft.com/office/drawing/2014/main" val="190850869"/>
                    </a:ext>
                  </a:extLst>
                </a:gridCol>
                <a:gridCol w="369446">
                  <a:extLst>
                    <a:ext uri="{9D8B030D-6E8A-4147-A177-3AD203B41FA5}">
                      <a16:colId xmlns:a16="http://schemas.microsoft.com/office/drawing/2014/main" val="455066102"/>
                    </a:ext>
                  </a:extLst>
                </a:gridCol>
                <a:gridCol w="369446">
                  <a:extLst>
                    <a:ext uri="{9D8B030D-6E8A-4147-A177-3AD203B41FA5}">
                      <a16:colId xmlns:a16="http://schemas.microsoft.com/office/drawing/2014/main" val="952620200"/>
                    </a:ext>
                  </a:extLst>
                </a:gridCol>
                <a:gridCol w="369446">
                  <a:extLst>
                    <a:ext uri="{9D8B030D-6E8A-4147-A177-3AD203B41FA5}">
                      <a16:colId xmlns:a16="http://schemas.microsoft.com/office/drawing/2014/main" val="318743958"/>
                    </a:ext>
                  </a:extLst>
                </a:gridCol>
                <a:gridCol w="379875">
                  <a:extLst>
                    <a:ext uri="{9D8B030D-6E8A-4147-A177-3AD203B41FA5}">
                      <a16:colId xmlns:a16="http://schemas.microsoft.com/office/drawing/2014/main" val="3187791627"/>
                    </a:ext>
                  </a:extLst>
                </a:gridCol>
              </a:tblGrid>
              <a:tr h="358268">
                <a:tc>
                  <a:txBody>
                    <a:bodyPr/>
                    <a:lstStyle/>
                    <a:p>
                      <a:endParaRPr lang="en-US" sz="1800" b="1" kern="1200" dirty="0">
                        <a:solidFill>
                          <a:schemeClr val="lt1"/>
                        </a:solidFill>
                        <a:latin typeface="+mn-lt"/>
                        <a:ea typeface="+mn-ea"/>
                        <a:cs typeface="+mn-cs"/>
                      </a:endParaRPr>
                    </a:p>
                  </a:txBody>
                  <a:tcPr>
                    <a:solidFill>
                      <a:srgbClr val="FF0000"/>
                    </a:soli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a:tcPr>
                </a:tc>
                <a:tc>
                  <a:txBody>
                    <a:bodyPr/>
                    <a:lstStyle/>
                    <a:p>
                      <a:endParaRPr lang="en-US" dirty="0"/>
                    </a:p>
                  </a:txBody>
                  <a:tcPr>
                    <a:solidFill>
                      <a:srgbClr val="FF0000"/>
                    </a:solidFill>
                  </a:tcPr>
                </a:tc>
                <a:extLst>
                  <a:ext uri="{0D108BD9-81ED-4DB2-BD59-A6C34878D82A}">
                    <a16:rowId xmlns:a16="http://schemas.microsoft.com/office/drawing/2014/main" val="2349415613"/>
                  </a:ext>
                </a:extLst>
              </a:tr>
              <a:tr h="3582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84477085"/>
                  </a:ext>
                </a:extLst>
              </a:tr>
              <a:tr h="3582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976519205"/>
                  </a:ext>
                </a:extLst>
              </a:tr>
              <a:tr h="3582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3231347898"/>
                  </a:ext>
                </a:extLst>
              </a:tr>
              <a:tr h="3582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12028812"/>
                  </a:ext>
                </a:extLst>
              </a:tr>
              <a:tr h="35826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4499836"/>
                  </a:ext>
                </a:extLst>
              </a:tr>
              <a:tr h="358268">
                <a:tc>
                  <a:txBody>
                    <a:bodyPr/>
                    <a:lstStyle/>
                    <a:p>
                      <a:endParaRPr lang="en-US" dirty="0">
                        <a:solidFill>
                          <a:srgbClr val="FF0000"/>
                        </a:solidFill>
                      </a:endParaRPr>
                    </a:p>
                  </a:txBody>
                  <a:tcPr>
                    <a:solidFill>
                      <a:srgbClr val="FF0000"/>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solidFill>
                      <a:srgbClr val="FF0000"/>
                    </a:solidFill>
                  </a:tcPr>
                </a:tc>
                <a:extLst>
                  <a:ext uri="{0D108BD9-81ED-4DB2-BD59-A6C34878D82A}">
                    <a16:rowId xmlns:a16="http://schemas.microsoft.com/office/drawing/2014/main" val="158946191"/>
                  </a:ext>
                </a:extLst>
              </a:tr>
            </a:tbl>
          </a:graphicData>
        </a:graphic>
      </p:graphicFrame>
      <p:sp>
        <p:nvSpPr>
          <p:cNvPr id="36" name="TextBox 35">
            <a:extLst>
              <a:ext uri="{FF2B5EF4-FFF2-40B4-BE49-F238E27FC236}">
                <a16:creationId xmlns:a16="http://schemas.microsoft.com/office/drawing/2014/main" id="{0CAAC756-99C1-1C89-0A00-D57139349D8E}"/>
              </a:ext>
            </a:extLst>
          </p:cNvPr>
          <p:cNvSpPr txBox="1"/>
          <p:nvPr/>
        </p:nvSpPr>
        <p:spPr>
          <a:xfrm>
            <a:off x="9023229" y="5414405"/>
            <a:ext cx="2596551" cy="923330"/>
          </a:xfrm>
          <a:prstGeom prst="rect">
            <a:avLst/>
          </a:prstGeom>
          <a:noFill/>
        </p:spPr>
        <p:txBody>
          <a:bodyPr wrap="square" rtlCol="0">
            <a:spAutoFit/>
          </a:bodyPr>
          <a:lstStyle/>
          <a:p>
            <a:r>
              <a:rPr lang="en-US" dirty="0"/>
              <a:t>Now all the corner pixels get enough number of traversal</a:t>
            </a:r>
          </a:p>
        </p:txBody>
      </p:sp>
      <p:sp>
        <p:nvSpPr>
          <p:cNvPr id="37" name="Flowchart: Process 36">
            <a:extLst>
              <a:ext uri="{FF2B5EF4-FFF2-40B4-BE49-F238E27FC236}">
                <a16:creationId xmlns:a16="http://schemas.microsoft.com/office/drawing/2014/main" id="{CC165FCC-2645-3C19-7B97-CE33E6926E9E}"/>
              </a:ext>
            </a:extLst>
          </p:cNvPr>
          <p:cNvSpPr/>
          <p:nvPr/>
        </p:nvSpPr>
        <p:spPr>
          <a:xfrm>
            <a:off x="1725283" y="4951562"/>
            <a:ext cx="966159" cy="462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 X 7</a:t>
            </a:r>
          </a:p>
        </p:txBody>
      </p:sp>
      <p:sp>
        <p:nvSpPr>
          <p:cNvPr id="38" name="Flowchart: Process 37">
            <a:extLst>
              <a:ext uri="{FF2B5EF4-FFF2-40B4-BE49-F238E27FC236}">
                <a16:creationId xmlns:a16="http://schemas.microsoft.com/office/drawing/2014/main" id="{0EE9CE5D-6AED-9CA1-C1CB-045AB1CE954D}"/>
              </a:ext>
            </a:extLst>
          </p:cNvPr>
          <p:cNvSpPr/>
          <p:nvPr/>
        </p:nvSpPr>
        <p:spPr>
          <a:xfrm>
            <a:off x="10387641" y="6106313"/>
            <a:ext cx="966159" cy="46284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 X 9</a:t>
            </a:r>
          </a:p>
        </p:txBody>
      </p:sp>
      <p:sp>
        <p:nvSpPr>
          <p:cNvPr id="39" name="Flowchart: Process 38">
            <a:extLst>
              <a:ext uri="{FF2B5EF4-FFF2-40B4-BE49-F238E27FC236}">
                <a16:creationId xmlns:a16="http://schemas.microsoft.com/office/drawing/2014/main" id="{0F270F1C-5AF8-D7C8-266A-E236AFFC50F9}"/>
              </a:ext>
            </a:extLst>
          </p:cNvPr>
          <p:cNvSpPr/>
          <p:nvPr/>
        </p:nvSpPr>
        <p:spPr>
          <a:xfrm>
            <a:off x="4796048" y="5167312"/>
            <a:ext cx="3094007" cy="115593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input image size after padding = n*2p</a:t>
            </a:r>
          </a:p>
          <a:p>
            <a:pPr algn="ctr"/>
            <a:r>
              <a:rPr lang="en-US" dirty="0"/>
              <a:t>                 = 7+2*1</a:t>
            </a:r>
          </a:p>
          <a:p>
            <a:pPr algn="ctr"/>
            <a:r>
              <a:rPr lang="en-US" dirty="0"/>
              <a:t>        = 9</a:t>
            </a:r>
          </a:p>
        </p:txBody>
      </p:sp>
      <p:sp>
        <p:nvSpPr>
          <p:cNvPr id="40" name="TextBox 39">
            <a:extLst>
              <a:ext uri="{FF2B5EF4-FFF2-40B4-BE49-F238E27FC236}">
                <a16:creationId xmlns:a16="http://schemas.microsoft.com/office/drawing/2014/main" id="{9C250E8C-CC78-3C5D-54C4-A31D066707FE}"/>
              </a:ext>
            </a:extLst>
          </p:cNvPr>
          <p:cNvSpPr txBox="1"/>
          <p:nvPr/>
        </p:nvSpPr>
        <p:spPr>
          <a:xfrm>
            <a:off x="4994695" y="918932"/>
            <a:ext cx="3441940" cy="369332"/>
          </a:xfrm>
          <a:prstGeom prst="rect">
            <a:avLst/>
          </a:prstGeom>
          <a:noFill/>
        </p:spPr>
        <p:txBody>
          <a:bodyPr wrap="square" rtlCol="0">
            <a:spAutoFit/>
          </a:bodyPr>
          <a:lstStyle/>
          <a:p>
            <a:r>
              <a:rPr lang="en-US" dirty="0"/>
              <a:t>Padding is not always necessary</a:t>
            </a:r>
          </a:p>
        </p:txBody>
      </p:sp>
    </p:spTree>
    <p:extLst>
      <p:ext uri="{BB962C8B-B14F-4D97-AF65-F5344CB8AC3E}">
        <p14:creationId xmlns:p14="http://schemas.microsoft.com/office/powerpoint/2010/main" val="160980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1B34-FCC6-B0E4-93B6-3D6C8F76B675}"/>
              </a:ext>
            </a:extLst>
          </p:cNvPr>
          <p:cNvSpPr>
            <a:spLocks noGrp="1"/>
          </p:cNvSpPr>
          <p:nvPr>
            <p:ph type="title"/>
          </p:nvPr>
        </p:nvSpPr>
        <p:spPr/>
        <p:txBody>
          <a:bodyPr/>
          <a:lstStyle/>
          <a:p>
            <a:r>
              <a:rPr lang="en-US" dirty="0"/>
              <a:t>Stride: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5F7114-830E-751D-A22B-B4EF45B2973B}"/>
                  </a:ext>
                </a:extLst>
              </p:cNvPr>
              <p:cNvSpPr>
                <a:spLocks noGrp="1"/>
              </p:cNvSpPr>
              <p:nvPr>
                <p:ph idx="1"/>
              </p:nvPr>
            </p:nvSpPr>
            <p:spPr/>
            <p:txBody>
              <a:bodyPr>
                <a:normAutofit fontScale="92500" lnSpcReduction="10000"/>
              </a:bodyPr>
              <a:lstStyle/>
              <a:p>
                <a:r>
                  <a:rPr lang="en-US" sz="1800" b="0" i="0" u="none" strike="noStrike" dirty="0">
                    <a:effectLst/>
                    <a:latin typeface="Arial" panose="020B0604020202020204" pitchFamily="34" charset="0"/>
                  </a:rPr>
                  <a:t>Stride </a:t>
                </a:r>
                <a:r>
                  <a:rPr lang="en-US" sz="1800" dirty="0">
                    <a:latin typeface="Arial" panose="020B0604020202020204" pitchFamily="34" charset="0"/>
                  </a:rPr>
                  <a:t>defines the </a:t>
                </a:r>
                <a:r>
                  <a:rPr lang="en-US" sz="1800" dirty="0">
                    <a:solidFill>
                      <a:srgbClr val="FF0000"/>
                    </a:solidFill>
                    <a:latin typeface="Arial" panose="020B0604020202020204" pitchFamily="34" charset="0"/>
                  </a:rPr>
                  <a:t>each step </a:t>
                </a:r>
                <a:r>
                  <a:rPr lang="en-US" sz="1800" dirty="0">
                    <a:latin typeface="Arial" panose="020B0604020202020204" pitchFamily="34" charset="0"/>
                  </a:rPr>
                  <a:t>value for the sliding window.</a:t>
                </a:r>
              </a:p>
              <a:p>
                <a:r>
                  <a:rPr lang="en-US" sz="1800" b="0" i="0" u="none" strike="noStrike" dirty="0">
                    <a:effectLst/>
                    <a:latin typeface="Arial" panose="020B0604020202020204" pitchFamily="34" charset="0"/>
                  </a:rPr>
                  <a:t>I</a:t>
                </a:r>
                <a:r>
                  <a:rPr lang="en-US" sz="1800" dirty="0">
                    <a:latin typeface="Arial" panose="020B0604020202020204" pitchFamily="34" charset="0"/>
                  </a:rPr>
                  <a:t>f stride applies then result image dimension will be ,</a:t>
                </a:r>
                <a:endParaRPr lang="en-US" sz="1400" dirty="0">
                  <a:latin typeface="Arial" panose="020B0604020202020204" pitchFamily="34" charset="0"/>
                </a:endParaRPr>
              </a:p>
              <a:p>
                <a:pPr marL="0" indent="0">
                  <a:buNone/>
                </a:pPr>
                <a:r>
                  <a:rPr lang="en-US" sz="1400" dirty="0">
                    <a:latin typeface="Arial" panose="020B0604020202020204" pitchFamily="34" charset="0"/>
                  </a:rPr>
                  <a:t>				</a:t>
                </a:r>
              </a:p>
              <a:p>
                <a:pPr marL="0" indent="0">
                  <a:buNone/>
                </a:pPr>
                <a:r>
                  <a:rPr lang="en-US" sz="1400" dirty="0">
                    <a:latin typeface="Arial" panose="020B0604020202020204" pitchFamily="34" charset="0"/>
                  </a:rPr>
                  <a:t>			</a:t>
                </a:r>
                <a:r>
                  <a:rPr lang="en-US" sz="3200" dirty="0">
                    <a:solidFill>
                      <a:srgbClr val="836967"/>
                    </a:solidFill>
                  </a:rPr>
                  <a:t> </a:t>
                </a:r>
                <a14:m>
                  <m:oMath xmlns:m="http://schemas.openxmlformats.org/officeDocument/2006/math">
                    <m:d>
                      <m:dPr>
                        <m:begChr m:val="["/>
                        <m:endChr m:val="]"/>
                        <m:ctrlPr>
                          <a:rPr lang="en-US" sz="3200" i="1">
                            <a:solidFill>
                              <a:srgbClr val="836967"/>
                            </a:solidFill>
                            <a:latin typeface="Cambria Math" panose="02040503050406030204" pitchFamily="18" charset="0"/>
                          </a:rPr>
                        </m:ctrlPr>
                      </m:dPr>
                      <m:e>
                        <m:f>
                          <m:fPr>
                            <m:ctrlPr>
                              <a:rPr lang="en-US" sz="3200" i="1">
                                <a:solidFill>
                                  <a:srgbClr val="836967"/>
                                </a:solidFill>
                                <a:latin typeface="Cambria Math" panose="02040503050406030204" pitchFamily="18" charset="0"/>
                              </a:rPr>
                            </m:ctrlPr>
                          </m:fPr>
                          <m:num>
                            <m:r>
                              <a:rPr lang="en-US" sz="3200" i="1">
                                <a:latin typeface="Cambria Math" panose="02040503050406030204" pitchFamily="18" charset="0"/>
                              </a:rPr>
                              <m:t>𝑛</m:t>
                            </m:r>
                            <m:r>
                              <a:rPr lang="en-US" sz="3200" b="0" i="1" smtClean="0">
                                <a:latin typeface="Cambria Math" panose="02040503050406030204" pitchFamily="18" charset="0"/>
                              </a:rPr>
                              <m:t>1</m:t>
                            </m:r>
                            <m:r>
                              <a:rPr lang="en-US" sz="3200" b="0" i="0" smtClean="0">
                                <a:latin typeface="Cambria Math" panose="02040503050406030204" pitchFamily="18" charset="0"/>
                              </a:rPr>
                              <m:t>+2</m:t>
                            </m:r>
                            <m:r>
                              <m:rPr>
                                <m:sty m:val="p"/>
                              </m:rPr>
                              <a:rPr lang="en-US" sz="3200" b="0" i="0" smtClean="0">
                                <a:latin typeface="Cambria Math" panose="02040503050406030204" pitchFamily="18" charset="0"/>
                              </a:rPr>
                              <m:t>p</m:t>
                            </m:r>
                            <m:r>
                              <a:rPr lang="en-US" sz="3200">
                                <a:latin typeface="Cambria Math" panose="02040503050406030204" pitchFamily="18" charset="0"/>
                              </a:rPr>
                              <m:t>−</m:t>
                            </m:r>
                            <m:r>
                              <a:rPr lang="en-US" sz="3200" i="1">
                                <a:latin typeface="Cambria Math" panose="02040503050406030204" pitchFamily="18" charset="0"/>
                              </a:rPr>
                              <m:t>𝐹</m:t>
                            </m:r>
                            <m:r>
                              <a:rPr lang="en-US" sz="3200" b="0" i="1" smtClean="0">
                                <a:latin typeface="Cambria Math" panose="02040503050406030204" pitchFamily="18" charset="0"/>
                              </a:rPr>
                              <m:t>1</m:t>
                            </m:r>
                          </m:num>
                          <m:den>
                            <m:r>
                              <a:rPr lang="en-US" sz="3200" i="1">
                                <a:latin typeface="Cambria Math" panose="02040503050406030204" pitchFamily="18" charset="0"/>
                              </a:rPr>
                              <m:t>𝑆</m:t>
                            </m:r>
                          </m:den>
                        </m:f>
                        <m:r>
                          <a:rPr lang="en-US" sz="3200">
                            <a:latin typeface="Cambria Math" panose="02040503050406030204" pitchFamily="18" charset="0"/>
                          </a:rPr>
                          <m:t>+1</m:t>
                        </m:r>
                      </m:e>
                    </m:d>
                    <m:r>
                      <a:rPr lang="en-US" sz="3200" i="1">
                        <a:latin typeface="Cambria Math" panose="02040503050406030204" pitchFamily="18" charset="0"/>
                      </a:rPr>
                      <m:t> </m:t>
                    </m:r>
                  </m:oMath>
                </a14:m>
                <a:r>
                  <a:rPr lang="en-US" sz="1400" dirty="0">
                    <a:latin typeface="Arial" panose="020B0604020202020204" pitchFamily="34" charset="0"/>
                  </a:rPr>
                  <a:t>X</a:t>
                </a:r>
                <a14:m>
                  <m:oMath xmlns:m="http://schemas.openxmlformats.org/officeDocument/2006/math">
                    <m:d>
                      <m:dPr>
                        <m:begChr m:val="["/>
                        <m:endChr m:val="]"/>
                        <m:ctrlPr>
                          <a:rPr lang="en-US" sz="3200" i="1">
                            <a:solidFill>
                              <a:srgbClr val="836967"/>
                            </a:solidFill>
                            <a:latin typeface="Cambria Math" panose="02040503050406030204" pitchFamily="18" charset="0"/>
                          </a:rPr>
                        </m:ctrlPr>
                      </m:dPr>
                      <m:e>
                        <m:f>
                          <m:fPr>
                            <m:ctrlPr>
                              <a:rPr lang="en-US" sz="3200" i="1">
                                <a:solidFill>
                                  <a:srgbClr val="836967"/>
                                </a:solidFill>
                                <a:latin typeface="Cambria Math" panose="02040503050406030204" pitchFamily="18" charset="0"/>
                              </a:rPr>
                            </m:ctrlPr>
                          </m:fPr>
                          <m:num>
                            <m:r>
                              <a:rPr lang="en-US" sz="3200" i="1">
                                <a:latin typeface="Cambria Math" panose="02040503050406030204" pitchFamily="18" charset="0"/>
                              </a:rPr>
                              <m:t>𝑛</m:t>
                            </m:r>
                            <m:r>
                              <a:rPr lang="en-US" sz="3200" b="0" i="1" smtClean="0">
                                <a:latin typeface="Cambria Math" panose="02040503050406030204" pitchFamily="18" charset="0"/>
                              </a:rPr>
                              <m:t>2</m:t>
                            </m:r>
                            <m:r>
                              <a:rPr lang="en-US" sz="3200" b="0" i="0" smtClean="0">
                                <a:latin typeface="Cambria Math" panose="02040503050406030204" pitchFamily="18" charset="0"/>
                              </a:rPr>
                              <m:t>+2</m:t>
                            </m:r>
                            <m:r>
                              <m:rPr>
                                <m:sty m:val="p"/>
                              </m:rPr>
                              <a:rPr lang="en-US" sz="3200" b="0" i="0" smtClean="0">
                                <a:latin typeface="Cambria Math" panose="02040503050406030204" pitchFamily="18" charset="0"/>
                              </a:rPr>
                              <m:t>p</m:t>
                            </m:r>
                            <m:r>
                              <a:rPr lang="en-US" sz="3200">
                                <a:latin typeface="Cambria Math" panose="02040503050406030204" pitchFamily="18" charset="0"/>
                              </a:rPr>
                              <m:t>−</m:t>
                            </m:r>
                            <m:r>
                              <a:rPr lang="en-US" sz="3200" i="1">
                                <a:latin typeface="Cambria Math" panose="02040503050406030204" pitchFamily="18" charset="0"/>
                              </a:rPr>
                              <m:t>𝐹</m:t>
                            </m:r>
                            <m:r>
                              <a:rPr lang="en-US" sz="3200" b="0" i="1" smtClean="0">
                                <a:latin typeface="Cambria Math" panose="02040503050406030204" pitchFamily="18" charset="0"/>
                              </a:rPr>
                              <m:t>2</m:t>
                            </m:r>
                          </m:num>
                          <m:den>
                            <m:r>
                              <a:rPr lang="en-US" sz="3200" i="1">
                                <a:latin typeface="Cambria Math" panose="02040503050406030204" pitchFamily="18" charset="0"/>
                              </a:rPr>
                              <m:t>𝑆</m:t>
                            </m:r>
                          </m:den>
                        </m:f>
                        <m:r>
                          <a:rPr lang="en-US" sz="3200">
                            <a:latin typeface="Cambria Math" panose="02040503050406030204" pitchFamily="18" charset="0"/>
                          </a:rPr>
                          <m:t>+1</m:t>
                        </m:r>
                      </m:e>
                    </m:d>
                  </m:oMath>
                </a14:m>
                <a:r>
                  <a:rPr lang="en-US" sz="3200" dirty="0">
                    <a:latin typeface="Arial" panose="020B0604020202020204" pitchFamily="34" charset="0"/>
                  </a:rPr>
                  <a:t> [floor value]</a:t>
                </a:r>
              </a:p>
              <a:p>
                <a:pPr marL="0" indent="0">
                  <a:buNone/>
                </a:pPr>
                <a:r>
                  <a:rPr lang="en-US" sz="3200" dirty="0">
                    <a:latin typeface="Arial" panose="020B0604020202020204" pitchFamily="34" charset="0"/>
                  </a:rPr>
                  <a:t>		Here, p = padding value</a:t>
                </a:r>
              </a:p>
              <a:p>
                <a:pPr marL="0" indent="0">
                  <a:buNone/>
                </a:pPr>
                <a:r>
                  <a:rPr lang="en-US" sz="3200" dirty="0">
                    <a:latin typeface="Arial" panose="020B0604020202020204" pitchFamily="34" charset="0"/>
                  </a:rPr>
                  <a:t>			 n = dimension of the input image</a:t>
                </a:r>
              </a:p>
              <a:p>
                <a:pPr marL="0" indent="0">
                  <a:buNone/>
                </a:pPr>
                <a:r>
                  <a:rPr lang="en-US" sz="3200" dirty="0">
                    <a:latin typeface="Arial" panose="020B0604020202020204" pitchFamily="34" charset="0"/>
                  </a:rPr>
                  <a:t>			 s = stride value</a:t>
                </a:r>
              </a:p>
              <a:p>
                <a:pPr marL="0" indent="0">
                  <a:buNone/>
                </a:pPr>
                <a:r>
                  <a:rPr lang="en-US" sz="3200" dirty="0">
                    <a:latin typeface="Arial" panose="020B0604020202020204" pitchFamily="34" charset="0"/>
                  </a:rPr>
                  <a:t>			 f = dimension of the sliding window</a:t>
                </a:r>
              </a:p>
              <a:p>
                <a:pPr marL="0" indent="0">
                  <a:buNone/>
                </a:pPr>
                <a:r>
                  <a:rPr lang="en-US" sz="3200" dirty="0">
                    <a:latin typeface="Arial" panose="020B0604020202020204" pitchFamily="34" charset="0"/>
                  </a:rPr>
                  <a:t>			</a:t>
                </a:r>
              </a:p>
            </p:txBody>
          </p:sp>
        </mc:Choice>
        <mc:Fallback xmlns="">
          <p:sp>
            <p:nvSpPr>
              <p:cNvPr id="3" name="Content Placeholder 2">
                <a:extLst>
                  <a:ext uri="{FF2B5EF4-FFF2-40B4-BE49-F238E27FC236}">
                    <a16:creationId xmlns:a16="http://schemas.microsoft.com/office/drawing/2014/main" id="{915F7114-830E-751D-A22B-B4EF45B2973B}"/>
                  </a:ext>
                </a:extLst>
              </p:cNvPr>
              <p:cNvSpPr>
                <a:spLocks noGrp="1" noRot="1" noChangeAspect="1" noMove="1" noResize="1" noEditPoints="1" noAdjustHandles="1" noChangeArrowheads="1" noChangeShapeType="1" noTextEdit="1"/>
              </p:cNvSpPr>
              <p:nvPr>
                <p:ph idx="1"/>
              </p:nvPr>
            </p:nvSpPr>
            <p:spPr>
              <a:blipFill>
                <a:blip r:embed="rId2"/>
                <a:stretch>
                  <a:fillRect l="-290" t="-1541"/>
                </a:stretch>
              </a:blipFill>
            </p:spPr>
            <p:txBody>
              <a:bodyPr/>
              <a:lstStyle/>
              <a:p>
                <a:r>
                  <a:rPr lang="en-US">
                    <a:noFill/>
                  </a:rPr>
                  <a:t> </a:t>
                </a:r>
              </a:p>
            </p:txBody>
          </p:sp>
        </mc:Fallback>
      </mc:AlternateContent>
    </p:spTree>
    <p:extLst>
      <p:ext uri="{BB962C8B-B14F-4D97-AF65-F5344CB8AC3E}">
        <p14:creationId xmlns:p14="http://schemas.microsoft.com/office/powerpoint/2010/main" val="67670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88B1-D381-F625-B596-EE418153C068}"/>
              </a:ext>
            </a:extLst>
          </p:cNvPr>
          <p:cNvSpPr>
            <a:spLocks noGrp="1"/>
          </p:cNvSpPr>
          <p:nvPr>
            <p:ph type="title"/>
          </p:nvPr>
        </p:nvSpPr>
        <p:spPr/>
        <p:txBody>
          <a:bodyPr/>
          <a:lstStyle/>
          <a:p>
            <a:r>
              <a:rPr lang="en-US" dirty="0"/>
              <a:t>Pooling Layer :</a:t>
            </a:r>
          </a:p>
        </p:txBody>
      </p:sp>
      <p:sp>
        <p:nvSpPr>
          <p:cNvPr id="3" name="Content Placeholder 2">
            <a:extLst>
              <a:ext uri="{FF2B5EF4-FFF2-40B4-BE49-F238E27FC236}">
                <a16:creationId xmlns:a16="http://schemas.microsoft.com/office/drawing/2014/main" id="{89183E5A-B4CB-9ACD-4670-A02A80F53B15}"/>
              </a:ext>
            </a:extLst>
          </p:cNvPr>
          <p:cNvSpPr>
            <a:spLocks noGrp="1"/>
          </p:cNvSpPr>
          <p:nvPr>
            <p:ph idx="1"/>
          </p:nvPr>
        </p:nvSpPr>
        <p:spPr/>
        <p:txBody>
          <a:bodyPr/>
          <a:lstStyle/>
          <a:p>
            <a:r>
              <a:rPr lang="en-US" dirty="0"/>
              <a:t>Reduce the image size.</a:t>
            </a:r>
          </a:p>
          <a:p>
            <a:r>
              <a:rPr lang="en-US" dirty="0"/>
              <a:t>Thus, reduce the computation cost</a:t>
            </a:r>
          </a:p>
          <a:p>
            <a:r>
              <a:rPr lang="en-US" dirty="0">
                <a:solidFill>
                  <a:srgbClr val="FF0000"/>
                </a:solidFill>
              </a:rPr>
              <a:t>Max value carries the max intensity of the features.</a:t>
            </a:r>
          </a:p>
          <a:p>
            <a:pPr marL="0" indent="0">
              <a:buNone/>
            </a:pPr>
            <a:r>
              <a:rPr lang="en-US" dirty="0"/>
              <a:t>    -&gt;That’s why its enhances the features.</a:t>
            </a:r>
          </a:p>
          <a:p>
            <a:r>
              <a:rPr lang="en-US" dirty="0"/>
              <a:t>Improve the performance</a:t>
            </a:r>
          </a:p>
          <a:p>
            <a:r>
              <a:rPr lang="en-US" dirty="0"/>
              <a:t>No training requires</a:t>
            </a:r>
          </a:p>
          <a:p>
            <a:r>
              <a:rPr lang="en-US" dirty="0"/>
              <a:t>Simple transformation process</a:t>
            </a:r>
          </a:p>
          <a:p>
            <a:r>
              <a:rPr lang="en-US" dirty="0">
                <a:solidFill>
                  <a:srgbClr val="FF0000"/>
                </a:solidFill>
              </a:rPr>
              <a:t>No parameter to learn</a:t>
            </a:r>
          </a:p>
        </p:txBody>
      </p:sp>
    </p:spTree>
    <p:extLst>
      <p:ext uri="{BB962C8B-B14F-4D97-AF65-F5344CB8AC3E}">
        <p14:creationId xmlns:p14="http://schemas.microsoft.com/office/powerpoint/2010/main" val="200557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960F0C5-F7C8-BE71-08F2-2EA15DE811E5}"/>
              </a:ext>
            </a:extLst>
          </p:cNvPr>
          <p:cNvGraphicFramePr/>
          <p:nvPr>
            <p:extLst>
              <p:ext uri="{D42A27DB-BD31-4B8C-83A1-F6EECF244321}">
                <p14:modId xmlns:p14="http://schemas.microsoft.com/office/powerpoint/2010/main" val="2030821789"/>
              </p:ext>
            </p:extLst>
          </p:nvPr>
        </p:nvGraphicFramePr>
        <p:xfrm>
          <a:off x="831273" y="1486284"/>
          <a:ext cx="4618182" cy="31780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33D8F071-F0F8-825A-F4F2-41FB4ABFED3B}"/>
              </a:ext>
            </a:extLst>
          </p:cNvPr>
          <p:cNvGraphicFramePr/>
          <p:nvPr>
            <p:extLst>
              <p:ext uri="{D42A27DB-BD31-4B8C-83A1-F6EECF244321}">
                <p14:modId xmlns:p14="http://schemas.microsoft.com/office/powerpoint/2010/main" val="2462585899"/>
              </p:ext>
            </p:extLst>
          </p:nvPr>
        </p:nvGraphicFramePr>
        <p:xfrm>
          <a:off x="7125856" y="1486284"/>
          <a:ext cx="4618182" cy="3178080"/>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Arrow Connector 9">
            <a:extLst>
              <a:ext uri="{FF2B5EF4-FFF2-40B4-BE49-F238E27FC236}">
                <a16:creationId xmlns:a16="http://schemas.microsoft.com/office/drawing/2014/main" id="{0D67FE01-69E8-E47B-C40D-95E49020A263}"/>
              </a:ext>
            </a:extLst>
          </p:cNvPr>
          <p:cNvCxnSpPr>
            <a:cxnSpLocks/>
          </p:cNvCxnSpPr>
          <p:nvPr/>
        </p:nvCxnSpPr>
        <p:spPr>
          <a:xfrm>
            <a:off x="5652655" y="3140364"/>
            <a:ext cx="147320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F604F6D-078D-8B89-1A17-621700C1402B}"/>
              </a:ext>
            </a:extLst>
          </p:cNvPr>
          <p:cNvSpPr txBox="1"/>
          <p:nvPr/>
        </p:nvSpPr>
        <p:spPr>
          <a:xfrm>
            <a:off x="5652655" y="2567710"/>
            <a:ext cx="1334656" cy="369332"/>
          </a:xfrm>
          <a:prstGeom prst="rect">
            <a:avLst/>
          </a:prstGeom>
          <a:noFill/>
        </p:spPr>
        <p:txBody>
          <a:bodyPr wrap="square" rtlCol="0">
            <a:spAutoFit/>
          </a:bodyPr>
          <a:lstStyle/>
          <a:p>
            <a:r>
              <a:rPr lang="en-US" dirty="0"/>
              <a:t>Max Pooling</a:t>
            </a:r>
          </a:p>
        </p:txBody>
      </p:sp>
      <p:sp>
        <p:nvSpPr>
          <p:cNvPr id="14" name="TextBox 13">
            <a:extLst>
              <a:ext uri="{FF2B5EF4-FFF2-40B4-BE49-F238E27FC236}">
                <a16:creationId xmlns:a16="http://schemas.microsoft.com/office/drawing/2014/main" id="{8FB6CDE4-4AD2-B58B-F7E3-D6C988F29C12}"/>
              </a:ext>
            </a:extLst>
          </p:cNvPr>
          <p:cNvSpPr txBox="1"/>
          <p:nvPr/>
        </p:nvSpPr>
        <p:spPr>
          <a:xfrm>
            <a:off x="1847273" y="480291"/>
            <a:ext cx="2189018" cy="369332"/>
          </a:xfrm>
          <a:prstGeom prst="rect">
            <a:avLst/>
          </a:prstGeom>
          <a:noFill/>
        </p:spPr>
        <p:txBody>
          <a:bodyPr wrap="square" rtlCol="0">
            <a:spAutoFit/>
          </a:bodyPr>
          <a:lstStyle/>
          <a:p>
            <a:r>
              <a:rPr lang="en-US" dirty="0"/>
              <a:t>Before Max Pooling</a:t>
            </a:r>
          </a:p>
        </p:txBody>
      </p:sp>
      <p:sp>
        <p:nvSpPr>
          <p:cNvPr id="15" name="TextBox 14">
            <a:extLst>
              <a:ext uri="{FF2B5EF4-FFF2-40B4-BE49-F238E27FC236}">
                <a16:creationId xmlns:a16="http://schemas.microsoft.com/office/drawing/2014/main" id="{8E3377C3-75AE-7480-BA75-5EA16394652D}"/>
              </a:ext>
            </a:extLst>
          </p:cNvPr>
          <p:cNvSpPr txBox="1"/>
          <p:nvPr/>
        </p:nvSpPr>
        <p:spPr>
          <a:xfrm>
            <a:off x="8340438" y="480291"/>
            <a:ext cx="2189018" cy="369332"/>
          </a:xfrm>
          <a:prstGeom prst="rect">
            <a:avLst/>
          </a:prstGeom>
          <a:noFill/>
        </p:spPr>
        <p:txBody>
          <a:bodyPr wrap="square" rtlCol="0">
            <a:spAutoFit/>
          </a:bodyPr>
          <a:lstStyle/>
          <a:p>
            <a:r>
              <a:rPr lang="en-US" dirty="0"/>
              <a:t>After Max Pooling</a:t>
            </a:r>
          </a:p>
        </p:txBody>
      </p:sp>
    </p:spTree>
    <p:extLst>
      <p:ext uri="{BB962C8B-B14F-4D97-AF65-F5344CB8AC3E}">
        <p14:creationId xmlns:p14="http://schemas.microsoft.com/office/powerpoint/2010/main" val="327752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0D28BCAD-56F5-3D76-92E7-5325F9A48FCB}"/>
              </a:ext>
            </a:extLst>
          </p:cNvPr>
          <p:cNvSpPr/>
          <p:nvPr/>
        </p:nvSpPr>
        <p:spPr>
          <a:xfrm>
            <a:off x="1089891" y="2004295"/>
            <a:ext cx="1293091" cy="11268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Process 2">
            <a:extLst>
              <a:ext uri="{FF2B5EF4-FFF2-40B4-BE49-F238E27FC236}">
                <a16:creationId xmlns:a16="http://schemas.microsoft.com/office/drawing/2014/main" id="{35659C60-FC2C-DE95-4331-6AFEBA436FFD}"/>
              </a:ext>
            </a:extLst>
          </p:cNvPr>
          <p:cNvSpPr/>
          <p:nvPr/>
        </p:nvSpPr>
        <p:spPr>
          <a:xfrm>
            <a:off x="1242291" y="2156695"/>
            <a:ext cx="1293091" cy="11268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E03BF2AB-2619-7EB9-D10E-2B13930CB2EC}"/>
              </a:ext>
            </a:extLst>
          </p:cNvPr>
          <p:cNvSpPr/>
          <p:nvPr/>
        </p:nvSpPr>
        <p:spPr>
          <a:xfrm>
            <a:off x="1394691" y="2309095"/>
            <a:ext cx="1293091" cy="11268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79B8D74F-32E6-883F-C436-80A1F02C6200}"/>
              </a:ext>
            </a:extLst>
          </p:cNvPr>
          <p:cNvSpPr/>
          <p:nvPr/>
        </p:nvSpPr>
        <p:spPr>
          <a:xfrm>
            <a:off x="1547091" y="2461495"/>
            <a:ext cx="1293091" cy="11268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a:extLst>
              <a:ext uri="{FF2B5EF4-FFF2-40B4-BE49-F238E27FC236}">
                <a16:creationId xmlns:a16="http://schemas.microsoft.com/office/drawing/2014/main" id="{B0BCFE24-9FBC-7ADC-C1C2-498A28E5FF75}"/>
              </a:ext>
            </a:extLst>
          </p:cNvPr>
          <p:cNvSpPr/>
          <p:nvPr/>
        </p:nvSpPr>
        <p:spPr>
          <a:xfrm>
            <a:off x="6747163" y="2341425"/>
            <a:ext cx="840509" cy="8220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a:extLst>
              <a:ext uri="{FF2B5EF4-FFF2-40B4-BE49-F238E27FC236}">
                <a16:creationId xmlns:a16="http://schemas.microsoft.com/office/drawing/2014/main" id="{4B1D1740-2BA6-0E7C-C498-9D2F614E7E7E}"/>
              </a:ext>
            </a:extLst>
          </p:cNvPr>
          <p:cNvSpPr/>
          <p:nvPr/>
        </p:nvSpPr>
        <p:spPr>
          <a:xfrm>
            <a:off x="6899563" y="2493825"/>
            <a:ext cx="840509" cy="8220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a:extLst>
              <a:ext uri="{FF2B5EF4-FFF2-40B4-BE49-F238E27FC236}">
                <a16:creationId xmlns:a16="http://schemas.microsoft.com/office/drawing/2014/main" id="{98B70A35-D969-F263-0B57-6B5B390F46D1}"/>
              </a:ext>
            </a:extLst>
          </p:cNvPr>
          <p:cNvSpPr/>
          <p:nvPr/>
        </p:nvSpPr>
        <p:spPr>
          <a:xfrm>
            <a:off x="7051963" y="2646225"/>
            <a:ext cx="840509" cy="8220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056C1F64-ACF4-9B39-858F-DC104B82963C}"/>
              </a:ext>
            </a:extLst>
          </p:cNvPr>
          <p:cNvSpPr/>
          <p:nvPr/>
        </p:nvSpPr>
        <p:spPr>
          <a:xfrm>
            <a:off x="7204363" y="2798625"/>
            <a:ext cx="840509" cy="8220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B0585DED-82BC-068F-6CA5-A58B137192E8}"/>
              </a:ext>
            </a:extLst>
          </p:cNvPr>
          <p:cNvCxnSpPr/>
          <p:nvPr/>
        </p:nvCxnSpPr>
        <p:spPr>
          <a:xfrm>
            <a:off x="3860800" y="3057243"/>
            <a:ext cx="193963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BBDBDE7-3CBB-1402-1C5D-EE8AEB1A7EF4}"/>
              </a:ext>
            </a:extLst>
          </p:cNvPr>
          <p:cNvSpPr txBox="1"/>
          <p:nvPr/>
        </p:nvSpPr>
        <p:spPr>
          <a:xfrm>
            <a:off x="1025235" y="812800"/>
            <a:ext cx="2355273" cy="369332"/>
          </a:xfrm>
          <a:prstGeom prst="rect">
            <a:avLst/>
          </a:prstGeom>
          <a:noFill/>
        </p:spPr>
        <p:txBody>
          <a:bodyPr wrap="square" rtlCol="0">
            <a:spAutoFit/>
          </a:bodyPr>
          <a:lstStyle/>
          <a:p>
            <a:r>
              <a:rPr lang="en-US" dirty="0"/>
              <a:t>Convolutional Layer</a:t>
            </a:r>
          </a:p>
        </p:txBody>
      </p:sp>
      <p:sp>
        <p:nvSpPr>
          <p:cNvPr id="14" name="TextBox 13">
            <a:extLst>
              <a:ext uri="{FF2B5EF4-FFF2-40B4-BE49-F238E27FC236}">
                <a16:creationId xmlns:a16="http://schemas.microsoft.com/office/drawing/2014/main" id="{F3B883BE-2E2B-056F-7E50-6DCF44698B6F}"/>
              </a:ext>
            </a:extLst>
          </p:cNvPr>
          <p:cNvSpPr txBox="1"/>
          <p:nvPr/>
        </p:nvSpPr>
        <p:spPr>
          <a:xfrm>
            <a:off x="6668655" y="1330036"/>
            <a:ext cx="1736436" cy="369332"/>
          </a:xfrm>
          <a:prstGeom prst="rect">
            <a:avLst/>
          </a:prstGeom>
          <a:noFill/>
        </p:spPr>
        <p:txBody>
          <a:bodyPr wrap="square" rtlCol="0">
            <a:spAutoFit/>
          </a:bodyPr>
          <a:lstStyle/>
          <a:p>
            <a:r>
              <a:rPr lang="en-US" dirty="0"/>
              <a:t>Max pooling</a:t>
            </a:r>
          </a:p>
        </p:txBody>
      </p:sp>
      <p:sp>
        <p:nvSpPr>
          <p:cNvPr id="15" name="Flowchart: Process 14">
            <a:extLst>
              <a:ext uri="{FF2B5EF4-FFF2-40B4-BE49-F238E27FC236}">
                <a16:creationId xmlns:a16="http://schemas.microsoft.com/office/drawing/2014/main" id="{AE1C8FB9-CA15-1F31-56B4-96EF732BD184}"/>
              </a:ext>
            </a:extLst>
          </p:cNvPr>
          <p:cNvSpPr/>
          <p:nvPr/>
        </p:nvSpPr>
        <p:spPr>
          <a:xfrm>
            <a:off x="2757054" y="4433455"/>
            <a:ext cx="4867563" cy="140392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Number of channel of Convolutional layer remains same after pooling </a:t>
            </a:r>
          </a:p>
        </p:txBody>
      </p:sp>
      <p:sp>
        <p:nvSpPr>
          <p:cNvPr id="16" name="TextBox 15">
            <a:extLst>
              <a:ext uri="{FF2B5EF4-FFF2-40B4-BE49-F238E27FC236}">
                <a16:creationId xmlns:a16="http://schemas.microsoft.com/office/drawing/2014/main" id="{B06EBD57-1313-0DBC-742A-7ED10898481B}"/>
              </a:ext>
            </a:extLst>
          </p:cNvPr>
          <p:cNvSpPr txBox="1"/>
          <p:nvPr/>
        </p:nvSpPr>
        <p:spPr>
          <a:xfrm>
            <a:off x="1888836" y="3870036"/>
            <a:ext cx="429491" cy="369332"/>
          </a:xfrm>
          <a:prstGeom prst="rect">
            <a:avLst/>
          </a:prstGeom>
          <a:noFill/>
        </p:spPr>
        <p:txBody>
          <a:bodyPr wrap="square" rtlCol="0">
            <a:spAutoFit/>
          </a:bodyPr>
          <a:lstStyle/>
          <a:p>
            <a:r>
              <a:rPr lang="en-US" dirty="0"/>
              <a:t>3</a:t>
            </a:r>
          </a:p>
        </p:txBody>
      </p:sp>
      <p:sp>
        <p:nvSpPr>
          <p:cNvPr id="18" name="TextBox 17">
            <a:extLst>
              <a:ext uri="{FF2B5EF4-FFF2-40B4-BE49-F238E27FC236}">
                <a16:creationId xmlns:a16="http://schemas.microsoft.com/office/drawing/2014/main" id="{6A4866CC-E90C-A71C-C829-1306892C0034}"/>
              </a:ext>
            </a:extLst>
          </p:cNvPr>
          <p:cNvSpPr txBox="1"/>
          <p:nvPr/>
        </p:nvSpPr>
        <p:spPr>
          <a:xfrm>
            <a:off x="7587672" y="3784542"/>
            <a:ext cx="429491"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67096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B0EFB2A-6C0A-0A5C-7EAE-BC4BFA6E482E}"/>
              </a:ext>
            </a:extLst>
          </p:cNvPr>
          <p:cNvGraphicFramePr>
            <a:graphicFrameLocks noGrp="1"/>
          </p:cNvGraphicFramePr>
          <p:nvPr>
            <p:extLst>
              <p:ext uri="{D42A27DB-BD31-4B8C-83A1-F6EECF244321}">
                <p14:modId xmlns:p14="http://schemas.microsoft.com/office/powerpoint/2010/main" val="1736908271"/>
              </p:ext>
            </p:extLst>
          </p:nvPr>
        </p:nvGraphicFramePr>
        <p:xfrm>
          <a:off x="4516581" y="1316182"/>
          <a:ext cx="2937164" cy="1755680"/>
        </p:xfrm>
        <a:graphic>
          <a:graphicData uri="http://schemas.openxmlformats.org/drawingml/2006/table">
            <a:tbl>
              <a:tblPr firstRow="1" bandRow="1">
                <a:tableStyleId>{5C22544A-7EE6-4342-B048-85BDC9FD1C3A}</a:tableStyleId>
              </a:tblPr>
              <a:tblGrid>
                <a:gridCol w="734291">
                  <a:extLst>
                    <a:ext uri="{9D8B030D-6E8A-4147-A177-3AD203B41FA5}">
                      <a16:colId xmlns:a16="http://schemas.microsoft.com/office/drawing/2014/main" val="1492939129"/>
                    </a:ext>
                  </a:extLst>
                </a:gridCol>
                <a:gridCol w="641928">
                  <a:extLst>
                    <a:ext uri="{9D8B030D-6E8A-4147-A177-3AD203B41FA5}">
                      <a16:colId xmlns:a16="http://schemas.microsoft.com/office/drawing/2014/main" val="1164029944"/>
                    </a:ext>
                  </a:extLst>
                </a:gridCol>
                <a:gridCol w="826654">
                  <a:extLst>
                    <a:ext uri="{9D8B030D-6E8A-4147-A177-3AD203B41FA5}">
                      <a16:colId xmlns:a16="http://schemas.microsoft.com/office/drawing/2014/main" val="2447473089"/>
                    </a:ext>
                  </a:extLst>
                </a:gridCol>
                <a:gridCol w="734291">
                  <a:extLst>
                    <a:ext uri="{9D8B030D-6E8A-4147-A177-3AD203B41FA5}">
                      <a16:colId xmlns:a16="http://schemas.microsoft.com/office/drawing/2014/main" val="4190792405"/>
                    </a:ext>
                  </a:extLst>
                </a:gridCol>
              </a:tblGrid>
              <a:tr h="438920">
                <a:tc>
                  <a:txBody>
                    <a:bodyPr/>
                    <a:lstStyle/>
                    <a:p>
                      <a:r>
                        <a:rPr lang="en-US" dirty="0"/>
                        <a:t>8</a:t>
                      </a:r>
                    </a:p>
                  </a:txBody>
                  <a:tcPr/>
                </a:tc>
                <a:tc>
                  <a:txBody>
                    <a:bodyPr/>
                    <a:lstStyle/>
                    <a:p>
                      <a:r>
                        <a:rPr lang="en-US" dirty="0"/>
                        <a:t>1</a:t>
                      </a:r>
                    </a:p>
                  </a:txBody>
                  <a:tcPr/>
                </a:tc>
                <a:tc>
                  <a:txBody>
                    <a:bodyPr/>
                    <a:lstStyle/>
                    <a:p>
                      <a:r>
                        <a:rPr lang="en-US" dirty="0"/>
                        <a:t>3</a:t>
                      </a:r>
                    </a:p>
                  </a:txBody>
                  <a:tcPr/>
                </a:tc>
                <a:tc>
                  <a:txBody>
                    <a:bodyPr/>
                    <a:lstStyle/>
                    <a:p>
                      <a:r>
                        <a:rPr lang="en-US" dirty="0"/>
                        <a:t>6</a:t>
                      </a:r>
                    </a:p>
                  </a:txBody>
                  <a:tcPr/>
                </a:tc>
                <a:extLst>
                  <a:ext uri="{0D108BD9-81ED-4DB2-BD59-A6C34878D82A}">
                    <a16:rowId xmlns:a16="http://schemas.microsoft.com/office/drawing/2014/main" val="2118122157"/>
                  </a:ext>
                </a:extLst>
              </a:tr>
              <a:tr h="438920">
                <a:tc>
                  <a:txBody>
                    <a:bodyPr/>
                    <a:lstStyle/>
                    <a:p>
                      <a:r>
                        <a:rPr lang="en-US" dirty="0"/>
                        <a:t>3</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241422803"/>
                  </a:ext>
                </a:extLst>
              </a:tr>
              <a:tr h="438920">
                <a:tc>
                  <a:txBody>
                    <a:bodyPr/>
                    <a:lstStyle/>
                    <a:p>
                      <a:r>
                        <a:rPr lang="en-US" dirty="0"/>
                        <a:t>5</a:t>
                      </a:r>
                    </a:p>
                  </a:txBody>
                  <a:tcPr/>
                </a:tc>
                <a:tc>
                  <a:txBody>
                    <a:bodyPr/>
                    <a:lstStyle/>
                    <a:p>
                      <a:r>
                        <a:rPr lang="en-US" dirty="0"/>
                        <a:t>0</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335114843"/>
                  </a:ext>
                </a:extLst>
              </a:tr>
              <a:tr h="438920">
                <a:tc>
                  <a:txBody>
                    <a:bodyPr/>
                    <a:lstStyle/>
                    <a:p>
                      <a:r>
                        <a:rPr lang="en-US" dirty="0"/>
                        <a:t>2</a:t>
                      </a:r>
                    </a:p>
                  </a:txBody>
                  <a:tcPr/>
                </a:tc>
                <a:tc>
                  <a:txBody>
                    <a:bodyPr/>
                    <a:lstStyle/>
                    <a:p>
                      <a:r>
                        <a:rPr lang="en-US" dirty="0"/>
                        <a:t>4</a:t>
                      </a:r>
                    </a:p>
                  </a:txBody>
                  <a:tcPr/>
                </a:tc>
                <a:tc>
                  <a:txBody>
                    <a:bodyPr/>
                    <a:lstStyle/>
                    <a:p>
                      <a:r>
                        <a:rPr lang="en-US" dirty="0"/>
                        <a:t>9</a:t>
                      </a:r>
                    </a:p>
                  </a:txBody>
                  <a:tcPr/>
                </a:tc>
                <a:tc>
                  <a:txBody>
                    <a:bodyPr/>
                    <a:lstStyle/>
                    <a:p>
                      <a:r>
                        <a:rPr lang="en-US" dirty="0"/>
                        <a:t>7</a:t>
                      </a:r>
                    </a:p>
                  </a:txBody>
                  <a:tcPr/>
                </a:tc>
                <a:extLst>
                  <a:ext uri="{0D108BD9-81ED-4DB2-BD59-A6C34878D82A}">
                    <a16:rowId xmlns:a16="http://schemas.microsoft.com/office/drawing/2014/main" val="2217110889"/>
                  </a:ext>
                </a:extLst>
              </a:tr>
            </a:tbl>
          </a:graphicData>
        </a:graphic>
      </p:graphicFrame>
      <p:graphicFrame>
        <p:nvGraphicFramePr>
          <p:cNvPr id="3" name="Table 3">
            <a:extLst>
              <a:ext uri="{FF2B5EF4-FFF2-40B4-BE49-F238E27FC236}">
                <a16:creationId xmlns:a16="http://schemas.microsoft.com/office/drawing/2014/main" id="{11EBC82C-09D7-D6E7-348B-8EB1E5814785}"/>
              </a:ext>
            </a:extLst>
          </p:cNvPr>
          <p:cNvGraphicFramePr>
            <a:graphicFrameLocks noGrp="1"/>
          </p:cNvGraphicFramePr>
          <p:nvPr>
            <p:extLst>
              <p:ext uri="{D42A27DB-BD31-4B8C-83A1-F6EECF244321}">
                <p14:modId xmlns:p14="http://schemas.microsoft.com/office/powerpoint/2010/main" val="593099973"/>
              </p:ext>
            </p:extLst>
          </p:nvPr>
        </p:nvGraphicFramePr>
        <p:xfrm>
          <a:off x="2382981" y="3786138"/>
          <a:ext cx="2623128" cy="1072190"/>
        </p:xfrm>
        <a:graphic>
          <a:graphicData uri="http://schemas.openxmlformats.org/drawingml/2006/table">
            <a:tbl>
              <a:tblPr firstRow="1" bandRow="1">
                <a:tableStyleId>{5C22544A-7EE6-4342-B048-85BDC9FD1C3A}</a:tableStyleId>
              </a:tblPr>
              <a:tblGrid>
                <a:gridCol w="1311564">
                  <a:extLst>
                    <a:ext uri="{9D8B030D-6E8A-4147-A177-3AD203B41FA5}">
                      <a16:colId xmlns:a16="http://schemas.microsoft.com/office/drawing/2014/main" val="1295292379"/>
                    </a:ext>
                  </a:extLst>
                </a:gridCol>
                <a:gridCol w="1311564">
                  <a:extLst>
                    <a:ext uri="{9D8B030D-6E8A-4147-A177-3AD203B41FA5}">
                      <a16:colId xmlns:a16="http://schemas.microsoft.com/office/drawing/2014/main" val="2291773143"/>
                    </a:ext>
                  </a:extLst>
                </a:gridCol>
              </a:tblGrid>
              <a:tr h="536095">
                <a:tc>
                  <a:txBody>
                    <a:bodyPr/>
                    <a:lstStyle/>
                    <a:p>
                      <a:r>
                        <a:rPr lang="en-US" dirty="0"/>
                        <a:t>8</a:t>
                      </a:r>
                    </a:p>
                  </a:txBody>
                  <a:tcPr/>
                </a:tc>
                <a:tc>
                  <a:txBody>
                    <a:bodyPr/>
                    <a:lstStyle/>
                    <a:p>
                      <a:r>
                        <a:rPr lang="en-US" dirty="0"/>
                        <a:t>6</a:t>
                      </a:r>
                    </a:p>
                  </a:txBody>
                  <a:tcPr/>
                </a:tc>
                <a:extLst>
                  <a:ext uri="{0D108BD9-81ED-4DB2-BD59-A6C34878D82A}">
                    <a16:rowId xmlns:a16="http://schemas.microsoft.com/office/drawing/2014/main" val="3281202882"/>
                  </a:ext>
                </a:extLst>
              </a:tr>
              <a:tr h="536095">
                <a:tc>
                  <a:txBody>
                    <a:bodyPr/>
                    <a:lstStyle/>
                    <a:p>
                      <a:r>
                        <a:rPr lang="en-US" dirty="0"/>
                        <a:t>5</a:t>
                      </a:r>
                    </a:p>
                  </a:txBody>
                  <a:tcPr/>
                </a:tc>
                <a:tc>
                  <a:txBody>
                    <a:bodyPr/>
                    <a:lstStyle/>
                    <a:p>
                      <a:r>
                        <a:rPr lang="en-US" dirty="0"/>
                        <a:t>9</a:t>
                      </a:r>
                    </a:p>
                  </a:txBody>
                  <a:tcPr/>
                </a:tc>
                <a:extLst>
                  <a:ext uri="{0D108BD9-81ED-4DB2-BD59-A6C34878D82A}">
                    <a16:rowId xmlns:a16="http://schemas.microsoft.com/office/drawing/2014/main" val="1935677034"/>
                  </a:ext>
                </a:extLst>
              </a:tr>
            </a:tbl>
          </a:graphicData>
        </a:graphic>
      </p:graphicFrame>
      <p:graphicFrame>
        <p:nvGraphicFramePr>
          <p:cNvPr id="4" name="Table 3">
            <a:extLst>
              <a:ext uri="{FF2B5EF4-FFF2-40B4-BE49-F238E27FC236}">
                <a16:creationId xmlns:a16="http://schemas.microsoft.com/office/drawing/2014/main" id="{67B672A4-6ED2-9638-633A-FA0374EA78E1}"/>
              </a:ext>
            </a:extLst>
          </p:cNvPr>
          <p:cNvGraphicFramePr>
            <a:graphicFrameLocks noGrp="1"/>
          </p:cNvGraphicFramePr>
          <p:nvPr>
            <p:extLst>
              <p:ext uri="{D42A27DB-BD31-4B8C-83A1-F6EECF244321}">
                <p14:modId xmlns:p14="http://schemas.microsoft.com/office/powerpoint/2010/main" val="2136963002"/>
              </p:ext>
            </p:extLst>
          </p:nvPr>
        </p:nvGraphicFramePr>
        <p:xfrm>
          <a:off x="6996545" y="3698393"/>
          <a:ext cx="2623128" cy="1072190"/>
        </p:xfrm>
        <a:graphic>
          <a:graphicData uri="http://schemas.openxmlformats.org/drawingml/2006/table">
            <a:tbl>
              <a:tblPr firstRow="1" bandRow="1">
                <a:tableStyleId>{5C22544A-7EE6-4342-B048-85BDC9FD1C3A}</a:tableStyleId>
              </a:tblPr>
              <a:tblGrid>
                <a:gridCol w="1311564">
                  <a:extLst>
                    <a:ext uri="{9D8B030D-6E8A-4147-A177-3AD203B41FA5}">
                      <a16:colId xmlns:a16="http://schemas.microsoft.com/office/drawing/2014/main" val="1295292379"/>
                    </a:ext>
                  </a:extLst>
                </a:gridCol>
                <a:gridCol w="1311564">
                  <a:extLst>
                    <a:ext uri="{9D8B030D-6E8A-4147-A177-3AD203B41FA5}">
                      <a16:colId xmlns:a16="http://schemas.microsoft.com/office/drawing/2014/main" val="2291773143"/>
                    </a:ext>
                  </a:extLst>
                </a:gridCol>
              </a:tblGrid>
              <a:tr h="536095">
                <a:tc>
                  <a:txBody>
                    <a:bodyPr/>
                    <a:lstStyle/>
                    <a:p>
                      <a:r>
                        <a:rPr lang="en-US" dirty="0"/>
                        <a:t>3.5</a:t>
                      </a:r>
                    </a:p>
                  </a:txBody>
                  <a:tcPr/>
                </a:tc>
                <a:tc>
                  <a:txBody>
                    <a:bodyPr/>
                    <a:lstStyle/>
                    <a:p>
                      <a:r>
                        <a:rPr lang="en-US" dirty="0"/>
                        <a:t>3</a:t>
                      </a:r>
                    </a:p>
                  </a:txBody>
                  <a:tcPr/>
                </a:tc>
                <a:extLst>
                  <a:ext uri="{0D108BD9-81ED-4DB2-BD59-A6C34878D82A}">
                    <a16:rowId xmlns:a16="http://schemas.microsoft.com/office/drawing/2014/main" val="3281202882"/>
                  </a:ext>
                </a:extLst>
              </a:tr>
              <a:tr h="536095">
                <a:tc>
                  <a:txBody>
                    <a:bodyPr/>
                    <a:lstStyle/>
                    <a:p>
                      <a:r>
                        <a:rPr lang="en-US" dirty="0"/>
                        <a:t>2.8</a:t>
                      </a:r>
                    </a:p>
                  </a:txBody>
                  <a:tcPr/>
                </a:tc>
                <a:tc>
                  <a:txBody>
                    <a:bodyPr/>
                    <a:lstStyle/>
                    <a:p>
                      <a:r>
                        <a:rPr lang="en-US" dirty="0"/>
                        <a:t>6</a:t>
                      </a:r>
                    </a:p>
                  </a:txBody>
                  <a:tcPr/>
                </a:tc>
                <a:extLst>
                  <a:ext uri="{0D108BD9-81ED-4DB2-BD59-A6C34878D82A}">
                    <a16:rowId xmlns:a16="http://schemas.microsoft.com/office/drawing/2014/main" val="1935677034"/>
                  </a:ext>
                </a:extLst>
              </a:tr>
            </a:tbl>
          </a:graphicData>
        </a:graphic>
      </p:graphicFrame>
      <p:sp>
        <p:nvSpPr>
          <p:cNvPr id="5" name="TextBox 4">
            <a:extLst>
              <a:ext uri="{FF2B5EF4-FFF2-40B4-BE49-F238E27FC236}">
                <a16:creationId xmlns:a16="http://schemas.microsoft.com/office/drawing/2014/main" id="{C776A245-1516-3ED8-72ED-BA84ACB784C6}"/>
              </a:ext>
            </a:extLst>
          </p:cNvPr>
          <p:cNvSpPr txBox="1"/>
          <p:nvPr/>
        </p:nvSpPr>
        <p:spPr>
          <a:xfrm>
            <a:off x="2780145" y="5292436"/>
            <a:ext cx="1607128" cy="369332"/>
          </a:xfrm>
          <a:prstGeom prst="rect">
            <a:avLst/>
          </a:prstGeom>
          <a:noFill/>
        </p:spPr>
        <p:txBody>
          <a:bodyPr wrap="square" rtlCol="0">
            <a:spAutoFit/>
          </a:bodyPr>
          <a:lstStyle/>
          <a:p>
            <a:r>
              <a:rPr lang="en-US" dirty="0"/>
              <a:t>MAX Pooling</a:t>
            </a:r>
          </a:p>
        </p:txBody>
      </p:sp>
      <p:sp>
        <p:nvSpPr>
          <p:cNvPr id="6" name="TextBox 5">
            <a:extLst>
              <a:ext uri="{FF2B5EF4-FFF2-40B4-BE49-F238E27FC236}">
                <a16:creationId xmlns:a16="http://schemas.microsoft.com/office/drawing/2014/main" id="{37D209CD-4E46-4E60-C372-6025ECA36198}"/>
              </a:ext>
            </a:extLst>
          </p:cNvPr>
          <p:cNvSpPr txBox="1"/>
          <p:nvPr/>
        </p:nvSpPr>
        <p:spPr>
          <a:xfrm>
            <a:off x="7652327" y="5292436"/>
            <a:ext cx="1967346" cy="369332"/>
          </a:xfrm>
          <a:prstGeom prst="rect">
            <a:avLst/>
          </a:prstGeom>
          <a:noFill/>
        </p:spPr>
        <p:txBody>
          <a:bodyPr wrap="square" rtlCol="0">
            <a:spAutoFit/>
          </a:bodyPr>
          <a:lstStyle/>
          <a:p>
            <a:r>
              <a:rPr lang="en-US" dirty="0"/>
              <a:t>Average Pooling</a:t>
            </a:r>
          </a:p>
        </p:txBody>
      </p:sp>
      <p:sp>
        <p:nvSpPr>
          <p:cNvPr id="7" name="Flowchart: Process 6">
            <a:extLst>
              <a:ext uri="{FF2B5EF4-FFF2-40B4-BE49-F238E27FC236}">
                <a16:creationId xmlns:a16="http://schemas.microsoft.com/office/drawing/2014/main" id="{C260B24B-4559-ECD5-749B-4A2DB9A9F30A}"/>
              </a:ext>
            </a:extLst>
          </p:cNvPr>
          <p:cNvSpPr/>
          <p:nvPr/>
        </p:nvSpPr>
        <p:spPr>
          <a:xfrm>
            <a:off x="1320800" y="350982"/>
            <a:ext cx="9947564" cy="531092"/>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200" dirty="0">
                <a:solidFill>
                  <a:srgbClr val="FF0000"/>
                </a:solidFill>
              </a:rPr>
              <a:t>Max And Average Pooling</a:t>
            </a:r>
          </a:p>
        </p:txBody>
      </p:sp>
      <p:sp>
        <p:nvSpPr>
          <p:cNvPr id="8" name="TextBox 7">
            <a:extLst>
              <a:ext uri="{FF2B5EF4-FFF2-40B4-BE49-F238E27FC236}">
                <a16:creationId xmlns:a16="http://schemas.microsoft.com/office/drawing/2014/main" id="{8CEAC1FE-8C2A-7724-2979-39D7C5CB6223}"/>
              </a:ext>
            </a:extLst>
          </p:cNvPr>
          <p:cNvSpPr txBox="1"/>
          <p:nvPr/>
        </p:nvSpPr>
        <p:spPr>
          <a:xfrm>
            <a:off x="8423564" y="1893516"/>
            <a:ext cx="1588654" cy="369332"/>
          </a:xfrm>
          <a:prstGeom prst="rect">
            <a:avLst/>
          </a:prstGeom>
          <a:noFill/>
        </p:spPr>
        <p:txBody>
          <a:bodyPr wrap="square" rtlCol="0">
            <a:spAutoFit/>
          </a:bodyPr>
          <a:lstStyle/>
          <a:p>
            <a:r>
              <a:rPr lang="en-US" dirty="0"/>
              <a:t>S = 2 </a:t>
            </a:r>
          </a:p>
        </p:txBody>
      </p:sp>
    </p:spTree>
    <p:extLst>
      <p:ext uri="{BB962C8B-B14F-4D97-AF65-F5344CB8AC3E}">
        <p14:creationId xmlns:p14="http://schemas.microsoft.com/office/powerpoint/2010/main" val="230653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6B57-E23A-4317-D4F4-AB7A3269198A}"/>
              </a:ext>
            </a:extLst>
          </p:cNvPr>
          <p:cNvSpPr>
            <a:spLocks noGrp="1"/>
          </p:cNvSpPr>
          <p:nvPr>
            <p:ph type="title"/>
          </p:nvPr>
        </p:nvSpPr>
        <p:spPr/>
        <p:txBody>
          <a:bodyPr/>
          <a:lstStyle/>
          <a:p>
            <a:r>
              <a:rPr lang="en-US" dirty="0"/>
              <a:t>Fully Connected layer</a:t>
            </a:r>
          </a:p>
        </p:txBody>
      </p:sp>
      <p:sp>
        <p:nvSpPr>
          <p:cNvPr id="3" name="Content Placeholder 2">
            <a:extLst>
              <a:ext uri="{FF2B5EF4-FFF2-40B4-BE49-F238E27FC236}">
                <a16:creationId xmlns:a16="http://schemas.microsoft.com/office/drawing/2014/main" id="{0969B6AC-8CA5-15D1-62B7-B153742E45FA}"/>
              </a:ext>
            </a:extLst>
          </p:cNvPr>
          <p:cNvSpPr>
            <a:spLocks noGrp="1"/>
          </p:cNvSpPr>
          <p:nvPr>
            <p:ph idx="1"/>
          </p:nvPr>
        </p:nvSpPr>
        <p:spPr/>
        <p:txBody>
          <a:bodyPr/>
          <a:lstStyle/>
          <a:p>
            <a:r>
              <a:rPr lang="en-US" dirty="0"/>
              <a:t>The output from the convolutional and pooling layers is </a:t>
            </a:r>
            <a:r>
              <a:rPr lang="en-US" dirty="0">
                <a:solidFill>
                  <a:srgbClr val="FF0000"/>
                </a:solidFill>
              </a:rPr>
              <a:t>flattened</a:t>
            </a:r>
            <a:r>
              <a:rPr lang="en-US" dirty="0"/>
              <a:t> and </a:t>
            </a:r>
            <a:r>
              <a:rPr lang="en-US" dirty="0">
                <a:solidFill>
                  <a:srgbClr val="FF0000"/>
                </a:solidFill>
              </a:rPr>
              <a:t>passed to fully connected layers </a:t>
            </a:r>
          </a:p>
          <a:p>
            <a:endParaRPr lang="en-US" dirty="0">
              <a:solidFill>
                <a:srgbClr val="FF0000"/>
              </a:solidFill>
            </a:endParaRPr>
          </a:p>
          <a:p>
            <a:r>
              <a:rPr lang="en-US" dirty="0"/>
              <a:t>These layers make predictions based on the high-level features </a:t>
            </a:r>
            <a:r>
              <a:rPr lang="en-US" dirty="0">
                <a:solidFill>
                  <a:srgbClr val="FF0000"/>
                </a:solidFill>
              </a:rPr>
              <a:t>extracted by the convolutional layers</a:t>
            </a:r>
            <a:r>
              <a:rPr lang="en-US" dirty="0"/>
              <a:t>.</a:t>
            </a:r>
          </a:p>
          <a:p>
            <a:r>
              <a:rPr lang="en-US" dirty="0"/>
              <a:t>Activation Function like </a:t>
            </a:r>
            <a:r>
              <a:rPr lang="en-US" dirty="0" err="1"/>
              <a:t>Softmax</a:t>
            </a:r>
            <a:r>
              <a:rPr lang="en-US" dirty="0"/>
              <a:t> and Sigmoid is applied to the output.</a:t>
            </a:r>
          </a:p>
        </p:txBody>
      </p:sp>
    </p:spTree>
    <p:extLst>
      <p:ext uri="{BB962C8B-B14F-4D97-AF65-F5344CB8AC3E}">
        <p14:creationId xmlns:p14="http://schemas.microsoft.com/office/powerpoint/2010/main" val="408620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34ED-AC2B-4C25-4051-8DD97D9A8CF5}"/>
              </a:ext>
            </a:extLst>
          </p:cNvPr>
          <p:cNvSpPr>
            <a:spLocks noGrp="1"/>
          </p:cNvSpPr>
          <p:nvPr>
            <p:ph type="title"/>
          </p:nvPr>
        </p:nvSpPr>
        <p:spPr/>
        <p:txBody>
          <a:bodyPr/>
          <a:lstStyle/>
          <a:p>
            <a:r>
              <a:rPr lang="en-US" dirty="0"/>
              <a:t>Why CNN ?</a:t>
            </a:r>
          </a:p>
        </p:txBody>
      </p:sp>
      <p:sp>
        <p:nvSpPr>
          <p:cNvPr id="3" name="Content Placeholder 2">
            <a:extLst>
              <a:ext uri="{FF2B5EF4-FFF2-40B4-BE49-F238E27FC236}">
                <a16:creationId xmlns:a16="http://schemas.microsoft.com/office/drawing/2014/main" id="{A236E743-5969-8375-E8F3-3E66DEFF9831}"/>
              </a:ext>
            </a:extLst>
          </p:cNvPr>
          <p:cNvSpPr>
            <a:spLocks noGrp="1"/>
          </p:cNvSpPr>
          <p:nvPr>
            <p:ph idx="1"/>
          </p:nvPr>
        </p:nvSpPr>
        <p:spPr/>
        <p:txBody>
          <a:bodyPr/>
          <a:lstStyle/>
          <a:p>
            <a:r>
              <a:rPr lang="en-US" dirty="0"/>
              <a:t>Our image has a large number of size , so it creates much input features for the neural network. So, there are lots of parameter to train .</a:t>
            </a:r>
          </a:p>
          <a:p>
            <a:pPr marL="0" indent="0">
              <a:buNone/>
            </a:pPr>
            <a:r>
              <a:rPr lang="en-US" dirty="0"/>
              <a:t>	-for this our CPU or GPU wont be able to handle it properly 	sometimes.</a:t>
            </a:r>
          </a:p>
          <a:p>
            <a:pPr marL="0" indent="0">
              <a:buNone/>
            </a:pPr>
            <a:r>
              <a:rPr lang="en-US" dirty="0"/>
              <a:t>	-High times required  </a:t>
            </a:r>
          </a:p>
          <a:p>
            <a:pPr marL="0" indent="0">
              <a:buNone/>
            </a:pPr>
            <a:r>
              <a:rPr lang="en-US" dirty="0"/>
              <a:t>	-more number of neurons ,more number of weight parameter </a:t>
            </a:r>
          </a:p>
          <a:p>
            <a:pPr marL="0" indent="0">
              <a:buNone/>
            </a:pPr>
            <a:r>
              <a:rPr lang="en-US" dirty="0"/>
              <a:t>	-&gt;this means </a:t>
            </a:r>
            <a:r>
              <a:rPr lang="en-US" dirty="0">
                <a:solidFill>
                  <a:srgbClr val="FF0000"/>
                </a:solidFill>
              </a:rPr>
              <a:t>OVERFITTING</a:t>
            </a:r>
          </a:p>
          <a:p>
            <a:pPr marL="0" indent="0">
              <a:buNone/>
            </a:pPr>
            <a:r>
              <a:rPr lang="en-US" dirty="0">
                <a:solidFill>
                  <a:srgbClr val="FF0000"/>
                </a:solidFill>
              </a:rPr>
              <a:t>	</a:t>
            </a:r>
            <a:r>
              <a:rPr lang="en-US" dirty="0"/>
              <a:t>-It can effect our performance  </a:t>
            </a:r>
            <a:endParaRPr lang="en-US" dirty="0">
              <a:solidFill>
                <a:srgbClr val="FF0000"/>
              </a:solidFill>
            </a:endParaRPr>
          </a:p>
        </p:txBody>
      </p:sp>
    </p:spTree>
    <p:extLst>
      <p:ext uri="{BB962C8B-B14F-4D97-AF65-F5344CB8AC3E}">
        <p14:creationId xmlns:p14="http://schemas.microsoft.com/office/powerpoint/2010/main" val="2919103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A5A35A30-F2D9-DE15-DAE9-378C3E9DBC67}"/>
              </a:ext>
            </a:extLst>
          </p:cNvPr>
          <p:cNvSpPr/>
          <p:nvPr/>
        </p:nvSpPr>
        <p:spPr>
          <a:xfrm>
            <a:off x="1570182" y="452582"/>
            <a:ext cx="9042400" cy="75738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Fully Connected Layer</a:t>
            </a:r>
          </a:p>
        </p:txBody>
      </p:sp>
      <p:sp>
        <p:nvSpPr>
          <p:cNvPr id="3" name="Flowchart: Process 2">
            <a:extLst>
              <a:ext uri="{FF2B5EF4-FFF2-40B4-BE49-F238E27FC236}">
                <a16:creationId xmlns:a16="http://schemas.microsoft.com/office/drawing/2014/main" id="{7B2FF5B3-9DDD-FEF1-F79E-9C175670F230}"/>
              </a:ext>
            </a:extLst>
          </p:cNvPr>
          <p:cNvSpPr/>
          <p:nvPr/>
        </p:nvSpPr>
        <p:spPr>
          <a:xfrm>
            <a:off x="424871" y="3058018"/>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AF7D62C9-1C1E-6F6A-0AD1-123EFC5CC1B2}"/>
              </a:ext>
            </a:extLst>
          </p:cNvPr>
          <p:cNvSpPr/>
          <p:nvPr/>
        </p:nvSpPr>
        <p:spPr>
          <a:xfrm>
            <a:off x="577271" y="3210418"/>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12006D1D-1A2B-6CD3-2121-82A3B70A88B6}"/>
              </a:ext>
            </a:extLst>
          </p:cNvPr>
          <p:cNvSpPr/>
          <p:nvPr/>
        </p:nvSpPr>
        <p:spPr>
          <a:xfrm>
            <a:off x="729671" y="3362818"/>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Flowchart: Process 5">
            <a:extLst>
              <a:ext uri="{FF2B5EF4-FFF2-40B4-BE49-F238E27FC236}">
                <a16:creationId xmlns:a16="http://schemas.microsoft.com/office/drawing/2014/main" id="{4E851101-2D99-B27B-05D9-6EB709C9A859}"/>
              </a:ext>
            </a:extLst>
          </p:cNvPr>
          <p:cNvSpPr/>
          <p:nvPr/>
        </p:nvSpPr>
        <p:spPr>
          <a:xfrm>
            <a:off x="882071" y="3515218"/>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Flowchart: Process 7">
            <a:extLst>
              <a:ext uri="{FF2B5EF4-FFF2-40B4-BE49-F238E27FC236}">
                <a16:creationId xmlns:a16="http://schemas.microsoft.com/office/drawing/2014/main" id="{DDBBE27F-BB2E-8DB1-57D3-CB11AA83ACA7}"/>
              </a:ext>
            </a:extLst>
          </p:cNvPr>
          <p:cNvSpPr/>
          <p:nvPr/>
        </p:nvSpPr>
        <p:spPr>
          <a:xfrm>
            <a:off x="3592942" y="1855377"/>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8967AFEA-A5D8-4B18-529B-5F4E7A86F2A4}"/>
              </a:ext>
            </a:extLst>
          </p:cNvPr>
          <p:cNvSpPr/>
          <p:nvPr/>
        </p:nvSpPr>
        <p:spPr>
          <a:xfrm>
            <a:off x="3606794" y="3089956"/>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Flowchart: Process 9">
            <a:extLst>
              <a:ext uri="{FF2B5EF4-FFF2-40B4-BE49-F238E27FC236}">
                <a16:creationId xmlns:a16="http://schemas.microsoft.com/office/drawing/2014/main" id="{D11E03B2-EEE6-1F1A-D5D2-91C4BEEBA56E}"/>
              </a:ext>
            </a:extLst>
          </p:cNvPr>
          <p:cNvSpPr/>
          <p:nvPr/>
        </p:nvSpPr>
        <p:spPr>
          <a:xfrm>
            <a:off x="3606794" y="4347626"/>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65091EDF-32FE-418D-A71F-9ACB7B90AFBB}"/>
              </a:ext>
            </a:extLst>
          </p:cNvPr>
          <p:cNvSpPr/>
          <p:nvPr/>
        </p:nvSpPr>
        <p:spPr>
          <a:xfrm>
            <a:off x="3592941" y="5689992"/>
            <a:ext cx="1080655" cy="987506"/>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E6AE0F64-015B-D2F6-F500-103D1E89DA15}"/>
              </a:ext>
            </a:extLst>
          </p:cNvPr>
          <p:cNvSpPr/>
          <p:nvPr/>
        </p:nvSpPr>
        <p:spPr>
          <a:xfrm>
            <a:off x="5726546" y="1681015"/>
            <a:ext cx="554181" cy="503381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Flowchart: Process 12">
            <a:extLst>
              <a:ext uri="{FF2B5EF4-FFF2-40B4-BE49-F238E27FC236}">
                <a16:creationId xmlns:a16="http://schemas.microsoft.com/office/drawing/2014/main" id="{E6E292CD-0BA0-63FE-9F70-6C888A677C27}"/>
              </a:ext>
            </a:extLst>
          </p:cNvPr>
          <p:cNvSpPr/>
          <p:nvPr/>
        </p:nvSpPr>
        <p:spPr>
          <a:xfrm>
            <a:off x="6040573" y="1528615"/>
            <a:ext cx="554181" cy="5033818"/>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93BEE229-66AC-5755-1776-1E540B02583A}"/>
              </a:ext>
            </a:extLst>
          </p:cNvPr>
          <p:cNvCxnSpPr/>
          <p:nvPr/>
        </p:nvCxnSpPr>
        <p:spPr>
          <a:xfrm flipV="1">
            <a:off x="5726546" y="1528615"/>
            <a:ext cx="314027"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BAF1E1-74F4-C4F4-EFA8-A85C06CDABD7}"/>
              </a:ext>
            </a:extLst>
          </p:cNvPr>
          <p:cNvCxnSpPr/>
          <p:nvPr/>
        </p:nvCxnSpPr>
        <p:spPr>
          <a:xfrm flipV="1">
            <a:off x="6280727" y="6585131"/>
            <a:ext cx="314027"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C1D3EE-00BA-6E70-722B-9FB2C8C9F580}"/>
              </a:ext>
            </a:extLst>
          </p:cNvPr>
          <p:cNvCxnSpPr/>
          <p:nvPr/>
        </p:nvCxnSpPr>
        <p:spPr>
          <a:xfrm flipV="1">
            <a:off x="5726545" y="6540865"/>
            <a:ext cx="314027"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55BACF-7FA9-4442-7AC6-94FD62382F00}"/>
              </a:ext>
            </a:extLst>
          </p:cNvPr>
          <p:cNvCxnSpPr/>
          <p:nvPr/>
        </p:nvCxnSpPr>
        <p:spPr>
          <a:xfrm flipV="1">
            <a:off x="1962726" y="2349130"/>
            <a:ext cx="1270001" cy="740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E76AC68-E191-DED9-E40F-87C855D05B9D}"/>
              </a:ext>
            </a:extLst>
          </p:cNvPr>
          <p:cNvCxnSpPr/>
          <p:nvPr/>
        </p:nvCxnSpPr>
        <p:spPr>
          <a:xfrm flipV="1">
            <a:off x="2073560" y="3856571"/>
            <a:ext cx="1228434"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45DF777-B4AA-F993-52FE-26E0BCA0FAB9}"/>
              </a:ext>
            </a:extLst>
          </p:cNvPr>
          <p:cNvCxnSpPr/>
          <p:nvPr/>
        </p:nvCxnSpPr>
        <p:spPr>
          <a:xfrm>
            <a:off x="2031993" y="4433455"/>
            <a:ext cx="1270001" cy="683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83F3767-EA12-F864-DD69-B927F0F75948}"/>
              </a:ext>
            </a:extLst>
          </p:cNvPr>
          <p:cNvCxnSpPr/>
          <p:nvPr/>
        </p:nvCxnSpPr>
        <p:spPr>
          <a:xfrm>
            <a:off x="1724884" y="4775586"/>
            <a:ext cx="1577110" cy="1301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048CA8-ABD0-5AA8-3ED4-9E58D545CA29}"/>
              </a:ext>
            </a:extLst>
          </p:cNvPr>
          <p:cNvCxnSpPr>
            <a:cxnSpLocks/>
          </p:cNvCxnSpPr>
          <p:nvPr/>
        </p:nvCxnSpPr>
        <p:spPr>
          <a:xfrm>
            <a:off x="4780978" y="4197924"/>
            <a:ext cx="788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2F4C6A8-72B9-BD39-5A68-D327C00CB7A5}"/>
              </a:ext>
            </a:extLst>
          </p:cNvPr>
          <p:cNvSpPr txBox="1"/>
          <p:nvPr/>
        </p:nvSpPr>
        <p:spPr>
          <a:xfrm>
            <a:off x="4729597" y="3459018"/>
            <a:ext cx="940948" cy="369332"/>
          </a:xfrm>
          <a:prstGeom prst="rect">
            <a:avLst/>
          </a:prstGeom>
          <a:noFill/>
        </p:spPr>
        <p:txBody>
          <a:bodyPr wrap="square" rtlCol="0">
            <a:spAutoFit/>
          </a:bodyPr>
          <a:lstStyle/>
          <a:p>
            <a:r>
              <a:rPr lang="en-US" dirty="0"/>
              <a:t>Flatten</a:t>
            </a:r>
          </a:p>
        </p:txBody>
      </p:sp>
      <p:sp>
        <p:nvSpPr>
          <p:cNvPr id="32" name="TextBox 31">
            <a:extLst>
              <a:ext uri="{FF2B5EF4-FFF2-40B4-BE49-F238E27FC236}">
                <a16:creationId xmlns:a16="http://schemas.microsoft.com/office/drawing/2014/main" id="{F846F24A-B8F1-8101-143D-57D417E045BB}"/>
              </a:ext>
            </a:extLst>
          </p:cNvPr>
          <p:cNvSpPr txBox="1"/>
          <p:nvPr/>
        </p:nvSpPr>
        <p:spPr>
          <a:xfrm>
            <a:off x="6908781" y="5814201"/>
            <a:ext cx="1274618" cy="923330"/>
          </a:xfrm>
          <a:prstGeom prst="rect">
            <a:avLst/>
          </a:prstGeom>
          <a:noFill/>
        </p:spPr>
        <p:txBody>
          <a:bodyPr wrap="square" rtlCol="0">
            <a:spAutoFit/>
          </a:bodyPr>
          <a:lstStyle/>
          <a:p>
            <a:r>
              <a:rPr lang="en-US" dirty="0"/>
              <a:t>1D vector</a:t>
            </a:r>
          </a:p>
          <a:p>
            <a:r>
              <a:rPr lang="en-US" dirty="0"/>
              <a:t>Accts as an array input</a:t>
            </a:r>
          </a:p>
        </p:txBody>
      </p:sp>
      <p:sp>
        <p:nvSpPr>
          <p:cNvPr id="33" name="Flowchart: Connector 32">
            <a:extLst>
              <a:ext uri="{FF2B5EF4-FFF2-40B4-BE49-F238E27FC236}">
                <a16:creationId xmlns:a16="http://schemas.microsoft.com/office/drawing/2014/main" id="{AFEA4C3A-61C6-0793-26E5-EB70C56EF740}"/>
              </a:ext>
            </a:extLst>
          </p:cNvPr>
          <p:cNvSpPr/>
          <p:nvPr/>
        </p:nvSpPr>
        <p:spPr>
          <a:xfrm>
            <a:off x="8248058" y="1946736"/>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4E10D35C-497D-DA44-6D40-88B703D16D81}"/>
              </a:ext>
            </a:extLst>
          </p:cNvPr>
          <p:cNvSpPr/>
          <p:nvPr/>
        </p:nvSpPr>
        <p:spPr>
          <a:xfrm>
            <a:off x="8248062" y="2501530"/>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A835217D-D09F-9384-E14A-E0857B8BE382}"/>
              </a:ext>
            </a:extLst>
          </p:cNvPr>
          <p:cNvSpPr/>
          <p:nvPr/>
        </p:nvSpPr>
        <p:spPr>
          <a:xfrm>
            <a:off x="8261914" y="3072660"/>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64FD711E-83C6-1092-6704-377798F778AF}"/>
              </a:ext>
            </a:extLst>
          </p:cNvPr>
          <p:cNvSpPr/>
          <p:nvPr/>
        </p:nvSpPr>
        <p:spPr>
          <a:xfrm>
            <a:off x="8261914" y="3617950"/>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D7D6F021-458D-572F-EDED-5C6F50E0376B}"/>
              </a:ext>
            </a:extLst>
          </p:cNvPr>
          <p:cNvSpPr/>
          <p:nvPr/>
        </p:nvSpPr>
        <p:spPr>
          <a:xfrm>
            <a:off x="8266531" y="4184117"/>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94C2CE31-47BE-4A85-4CF1-BC3B79D3D9F4}"/>
              </a:ext>
            </a:extLst>
          </p:cNvPr>
          <p:cNvSpPr/>
          <p:nvPr/>
        </p:nvSpPr>
        <p:spPr>
          <a:xfrm>
            <a:off x="8248062" y="4750284"/>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D08A9D91-4F00-E840-D5C2-07B0EF0B154E}"/>
              </a:ext>
            </a:extLst>
          </p:cNvPr>
          <p:cNvSpPr/>
          <p:nvPr/>
        </p:nvSpPr>
        <p:spPr>
          <a:xfrm>
            <a:off x="9471876" y="2501552"/>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32AC2474-5C4A-2DF6-1945-21AADB807E4F}"/>
              </a:ext>
            </a:extLst>
          </p:cNvPr>
          <p:cNvSpPr/>
          <p:nvPr/>
        </p:nvSpPr>
        <p:spPr>
          <a:xfrm>
            <a:off x="9471315" y="3393665"/>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6C114BFA-ED4F-1171-D63A-C59E5F99B6EF}"/>
              </a:ext>
            </a:extLst>
          </p:cNvPr>
          <p:cNvSpPr/>
          <p:nvPr/>
        </p:nvSpPr>
        <p:spPr>
          <a:xfrm>
            <a:off x="9499028" y="4178019"/>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B9CED4CB-9943-0B97-04B2-F16DF3DAF2A4}"/>
              </a:ext>
            </a:extLst>
          </p:cNvPr>
          <p:cNvSpPr/>
          <p:nvPr/>
        </p:nvSpPr>
        <p:spPr>
          <a:xfrm>
            <a:off x="10685340" y="3393665"/>
            <a:ext cx="378710" cy="39102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BD6377E-F285-69D5-3ED6-5865DAF86375}"/>
              </a:ext>
            </a:extLst>
          </p:cNvPr>
          <p:cNvGrpSpPr/>
          <p:nvPr/>
        </p:nvGrpSpPr>
        <p:grpSpPr>
          <a:xfrm>
            <a:off x="8534247" y="2212353"/>
            <a:ext cx="2062800" cy="2822040"/>
            <a:chOff x="8534247" y="2212353"/>
            <a:chExt cx="2062800" cy="2822040"/>
          </a:xfrm>
        </p:grpSpPr>
        <mc:AlternateContent xmlns:mc="http://schemas.openxmlformats.org/markup-compatibility/2006" xmlns:p14="http://schemas.microsoft.com/office/powerpoint/2010/main">
          <mc:Choice Requires="p14">
            <p:contentPart p14:bwMode="auto" r:id="rId2">
              <p14:nvContentPartPr>
                <p14:cNvPr id="52" name="Ink 51">
                  <a:extLst>
                    <a:ext uri="{FF2B5EF4-FFF2-40B4-BE49-F238E27FC236}">
                      <a16:creationId xmlns:a16="http://schemas.microsoft.com/office/drawing/2014/main" id="{84445148-B1CE-A73A-E05A-9DA01F47B37F}"/>
                    </a:ext>
                  </a:extLst>
                </p14:cNvPr>
                <p14:cNvContentPartPr/>
                <p14:nvPr/>
              </p14:nvContentPartPr>
              <p14:xfrm>
                <a:off x="8691207" y="3805353"/>
                <a:ext cx="676440" cy="361080"/>
              </p14:xfrm>
            </p:contentPart>
          </mc:Choice>
          <mc:Fallback xmlns="">
            <p:pic>
              <p:nvPicPr>
                <p:cNvPr id="52" name="Ink 51">
                  <a:extLst>
                    <a:ext uri="{FF2B5EF4-FFF2-40B4-BE49-F238E27FC236}">
                      <a16:creationId xmlns:a16="http://schemas.microsoft.com/office/drawing/2014/main" id="{84445148-B1CE-A73A-E05A-9DA01F47B37F}"/>
                    </a:ext>
                  </a:extLst>
                </p:cNvPr>
                <p:cNvPicPr/>
                <p:nvPr/>
              </p:nvPicPr>
              <p:blipFill>
                <a:blip r:embed="rId3"/>
                <a:stretch>
                  <a:fillRect/>
                </a:stretch>
              </p:blipFill>
              <p:spPr>
                <a:xfrm>
                  <a:off x="8682567" y="3796353"/>
                  <a:ext cx="69408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07708AD3-9DDD-FE1D-CED6-4949178763F5}"/>
                    </a:ext>
                  </a:extLst>
                </p14:cNvPr>
                <p14:cNvContentPartPr/>
                <p14:nvPr/>
              </p14:nvContentPartPr>
              <p14:xfrm>
                <a:off x="9291687" y="4063833"/>
                <a:ext cx="130680" cy="198000"/>
              </p14:xfrm>
            </p:contentPart>
          </mc:Choice>
          <mc:Fallback xmlns="">
            <p:pic>
              <p:nvPicPr>
                <p:cNvPr id="53" name="Ink 52">
                  <a:extLst>
                    <a:ext uri="{FF2B5EF4-FFF2-40B4-BE49-F238E27FC236}">
                      <a16:creationId xmlns:a16="http://schemas.microsoft.com/office/drawing/2014/main" id="{07708AD3-9DDD-FE1D-CED6-4949178763F5}"/>
                    </a:ext>
                  </a:extLst>
                </p:cNvPr>
                <p:cNvPicPr/>
                <p:nvPr/>
              </p:nvPicPr>
              <p:blipFill>
                <a:blip r:embed="rId5"/>
                <a:stretch>
                  <a:fillRect/>
                </a:stretch>
              </p:blipFill>
              <p:spPr>
                <a:xfrm>
                  <a:off x="9283047" y="4054833"/>
                  <a:ext cx="1483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5AD8A18F-163A-FEE4-2ACC-44BDB774FF12}"/>
                    </a:ext>
                  </a:extLst>
                </p14:cNvPr>
                <p14:cNvContentPartPr/>
                <p14:nvPr/>
              </p14:nvContentPartPr>
              <p14:xfrm>
                <a:off x="8700207" y="4366953"/>
                <a:ext cx="631440" cy="104760"/>
              </p14:xfrm>
            </p:contentPart>
          </mc:Choice>
          <mc:Fallback xmlns="">
            <p:pic>
              <p:nvPicPr>
                <p:cNvPr id="54" name="Ink 53">
                  <a:extLst>
                    <a:ext uri="{FF2B5EF4-FFF2-40B4-BE49-F238E27FC236}">
                      <a16:creationId xmlns:a16="http://schemas.microsoft.com/office/drawing/2014/main" id="{5AD8A18F-163A-FEE4-2ACC-44BDB774FF12}"/>
                    </a:ext>
                  </a:extLst>
                </p:cNvPr>
                <p:cNvPicPr/>
                <p:nvPr/>
              </p:nvPicPr>
              <p:blipFill>
                <a:blip r:embed="rId7"/>
                <a:stretch>
                  <a:fillRect/>
                </a:stretch>
              </p:blipFill>
              <p:spPr>
                <a:xfrm>
                  <a:off x="8691567" y="4357953"/>
                  <a:ext cx="6490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5" name="Ink 54">
                  <a:extLst>
                    <a:ext uri="{FF2B5EF4-FFF2-40B4-BE49-F238E27FC236}">
                      <a16:creationId xmlns:a16="http://schemas.microsoft.com/office/drawing/2014/main" id="{4EA0371D-3D17-6073-0492-373B01732419}"/>
                    </a:ext>
                  </a:extLst>
                </p14:cNvPr>
                <p14:cNvContentPartPr/>
                <p14:nvPr/>
              </p14:nvContentPartPr>
              <p14:xfrm>
                <a:off x="9208527" y="4294593"/>
                <a:ext cx="104400" cy="224640"/>
              </p14:xfrm>
            </p:contentPart>
          </mc:Choice>
          <mc:Fallback xmlns="">
            <p:pic>
              <p:nvPicPr>
                <p:cNvPr id="55" name="Ink 54">
                  <a:extLst>
                    <a:ext uri="{FF2B5EF4-FFF2-40B4-BE49-F238E27FC236}">
                      <a16:creationId xmlns:a16="http://schemas.microsoft.com/office/drawing/2014/main" id="{4EA0371D-3D17-6073-0492-373B01732419}"/>
                    </a:ext>
                  </a:extLst>
                </p:cNvPr>
                <p:cNvPicPr/>
                <p:nvPr/>
              </p:nvPicPr>
              <p:blipFill>
                <a:blip r:embed="rId9"/>
                <a:stretch>
                  <a:fillRect/>
                </a:stretch>
              </p:blipFill>
              <p:spPr>
                <a:xfrm>
                  <a:off x="9199887" y="4285953"/>
                  <a:ext cx="1220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a16="http://schemas.microsoft.com/office/drawing/2014/main" id="{D8739176-135E-C85A-2B2F-C13B7FD7B04C}"/>
                    </a:ext>
                  </a:extLst>
                </p14:cNvPr>
                <p14:cNvContentPartPr/>
                <p14:nvPr/>
              </p14:nvContentPartPr>
              <p14:xfrm>
                <a:off x="8718927" y="4545153"/>
                <a:ext cx="602640" cy="489240"/>
              </p14:xfrm>
            </p:contentPart>
          </mc:Choice>
          <mc:Fallback xmlns="">
            <p:pic>
              <p:nvPicPr>
                <p:cNvPr id="58" name="Ink 57">
                  <a:extLst>
                    <a:ext uri="{FF2B5EF4-FFF2-40B4-BE49-F238E27FC236}">
                      <a16:creationId xmlns:a16="http://schemas.microsoft.com/office/drawing/2014/main" id="{D8739176-135E-C85A-2B2F-C13B7FD7B04C}"/>
                    </a:ext>
                  </a:extLst>
                </p:cNvPr>
                <p:cNvPicPr/>
                <p:nvPr/>
              </p:nvPicPr>
              <p:blipFill>
                <a:blip r:embed="rId11"/>
                <a:stretch>
                  <a:fillRect/>
                </a:stretch>
              </p:blipFill>
              <p:spPr>
                <a:xfrm>
                  <a:off x="8709927" y="4536153"/>
                  <a:ext cx="62028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D655A602-564A-4A30-4F89-AA0FAE4FE7C3}"/>
                    </a:ext>
                  </a:extLst>
                </p14:cNvPr>
                <p14:cNvContentPartPr/>
                <p14:nvPr/>
              </p14:nvContentPartPr>
              <p14:xfrm>
                <a:off x="9143727" y="4525353"/>
                <a:ext cx="225360" cy="198360"/>
              </p14:xfrm>
            </p:contentPart>
          </mc:Choice>
          <mc:Fallback xmlns="">
            <p:pic>
              <p:nvPicPr>
                <p:cNvPr id="59" name="Ink 58">
                  <a:extLst>
                    <a:ext uri="{FF2B5EF4-FFF2-40B4-BE49-F238E27FC236}">
                      <a16:creationId xmlns:a16="http://schemas.microsoft.com/office/drawing/2014/main" id="{D655A602-564A-4A30-4F89-AA0FAE4FE7C3}"/>
                    </a:ext>
                  </a:extLst>
                </p:cNvPr>
                <p:cNvPicPr/>
                <p:nvPr/>
              </p:nvPicPr>
              <p:blipFill>
                <a:blip r:embed="rId13"/>
                <a:stretch>
                  <a:fillRect/>
                </a:stretch>
              </p:blipFill>
              <p:spPr>
                <a:xfrm>
                  <a:off x="9134727" y="4516353"/>
                  <a:ext cx="243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1" name="Ink 60">
                  <a:extLst>
                    <a:ext uri="{FF2B5EF4-FFF2-40B4-BE49-F238E27FC236}">
                      <a16:creationId xmlns:a16="http://schemas.microsoft.com/office/drawing/2014/main" id="{294F7B44-4CC1-2BDC-F765-4440A6906D74}"/>
                    </a:ext>
                  </a:extLst>
                </p14:cNvPr>
                <p14:cNvContentPartPr/>
                <p14:nvPr/>
              </p14:nvContentPartPr>
              <p14:xfrm>
                <a:off x="8654127" y="3361833"/>
                <a:ext cx="664200" cy="629640"/>
              </p14:xfrm>
            </p:contentPart>
          </mc:Choice>
          <mc:Fallback xmlns="">
            <p:pic>
              <p:nvPicPr>
                <p:cNvPr id="61" name="Ink 60">
                  <a:extLst>
                    <a:ext uri="{FF2B5EF4-FFF2-40B4-BE49-F238E27FC236}">
                      <a16:creationId xmlns:a16="http://schemas.microsoft.com/office/drawing/2014/main" id="{294F7B44-4CC1-2BDC-F765-4440A6906D74}"/>
                    </a:ext>
                  </a:extLst>
                </p:cNvPr>
                <p:cNvPicPr/>
                <p:nvPr/>
              </p:nvPicPr>
              <p:blipFill>
                <a:blip r:embed="rId15"/>
                <a:stretch>
                  <a:fillRect/>
                </a:stretch>
              </p:blipFill>
              <p:spPr>
                <a:xfrm>
                  <a:off x="8645487" y="3353193"/>
                  <a:ext cx="68184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Ink 61">
                  <a:extLst>
                    <a:ext uri="{FF2B5EF4-FFF2-40B4-BE49-F238E27FC236}">
                      <a16:creationId xmlns:a16="http://schemas.microsoft.com/office/drawing/2014/main" id="{69C79AF2-9ECF-42E9-40BB-37EB5DE8206B}"/>
                    </a:ext>
                  </a:extLst>
                </p14:cNvPr>
                <p14:cNvContentPartPr/>
                <p14:nvPr/>
              </p14:nvContentPartPr>
              <p14:xfrm>
                <a:off x="9180807" y="3778713"/>
                <a:ext cx="143640" cy="212760"/>
              </p14:xfrm>
            </p:contentPart>
          </mc:Choice>
          <mc:Fallback xmlns="">
            <p:pic>
              <p:nvPicPr>
                <p:cNvPr id="62" name="Ink 61">
                  <a:extLst>
                    <a:ext uri="{FF2B5EF4-FFF2-40B4-BE49-F238E27FC236}">
                      <a16:creationId xmlns:a16="http://schemas.microsoft.com/office/drawing/2014/main" id="{69C79AF2-9ECF-42E9-40BB-37EB5DE8206B}"/>
                    </a:ext>
                  </a:extLst>
                </p:cNvPr>
                <p:cNvPicPr/>
                <p:nvPr/>
              </p:nvPicPr>
              <p:blipFill>
                <a:blip r:embed="rId17"/>
                <a:stretch>
                  <a:fillRect/>
                </a:stretch>
              </p:blipFill>
              <p:spPr>
                <a:xfrm>
                  <a:off x="9171807" y="3770073"/>
                  <a:ext cx="16128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4" name="Ink 43">
                  <a:extLst>
                    <a:ext uri="{FF2B5EF4-FFF2-40B4-BE49-F238E27FC236}">
                      <a16:creationId xmlns:a16="http://schemas.microsoft.com/office/drawing/2014/main" id="{3BF54B1D-ADA5-40DD-4404-7BB97968A983}"/>
                    </a:ext>
                  </a:extLst>
                </p14:cNvPr>
                <p14:cNvContentPartPr/>
                <p14:nvPr/>
              </p14:nvContentPartPr>
              <p14:xfrm>
                <a:off x="8635767" y="2212353"/>
                <a:ext cx="633600" cy="361800"/>
              </p14:xfrm>
            </p:contentPart>
          </mc:Choice>
          <mc:Fallback xmlns="">
            <p:pic>
              <p:nvPicPr>
                <p:cNvPr id="44" name="Ink 43">
                  <a:extLst>
                    <a:ext uri="{FF2B5EF4-FFF2-40B4-BE49-F238E27FC236}">
                      <a16:creationId xmlns:a16="http://schemas.microsoft.com/office/drawing/2014/main" id="{3BF54B1D-ADA5-40DD-4404-7BB97968A983}"/>
                    </a:ext>
                  </a:extLst>
                </p:cNvPr>
                <p:cNvPicPr/>
                <p:nvPr/>
              </p:nvPicPr>
              <p:blipFill>
                <a:blip r:embed="rId19"/>
                <a:stretch>
                  <a:fillRect/>
                </a:stretch>
              </p:blipFill>
              <p:spPr>
                <a:xfrm>
                  <a:off x="8627127" y="2203353"/>
                  <a:ext cx="65124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5" name="Ink 44">
                  <a:extLst>
                    <a:ext uri="{FF2B5EF4-FFF2-40B4-BE49-F238E27FC236}">
                      <a16:creationId xmlns:a16="http://schemas.microsoft.com/office/drawing/2014/main" id="{6759FA1E-A516-1DBB-477A-BDD0B26E2484}"/>
                    </a:ext>
                  </a:extLst>
                </p14:cNvPr>
                <p14:cNvContentPartPr/>
                <p14:nvPr/>
              </p14:nvContentPartPr>
              <p14:xfrm>
                <a:off x="9116007" y="2434473"/>
                <a:ext cx="132120" cy="124200"/>
              </p14:xfrm>
            </p:contentPart>
          </mc:Choice>
          <mc:Fallback xmlns="">
            <p:pic>
              <p:nvPicPr>
                <p:cNvPr id="45" name="Ink 44">
                  <a:extLst>
                    <a:ext uri="{FF2B5EF4-FFF2-40B4-BE49-F238E27FC236}">
                      <a16:creationId xmlns:a16="http://schemas.microsoft.com/office/drawing/2014/main" id="{6759FA1E-A516-1DBB-477A-BDD0B26E2484}"/>
                    </a:ext>
                  </a:extLst>
                </p:cNvPr>
                <p:cNvPicPr/>
                <p:nvPr/>
              </p:nvPicPr>
              <p:blipFill>
                <a:blip r:embed="rId21"/>
                <a:stretch>
                  <a:fillRect/>
                </a:stretch>
              </p:blipFill>
              <p:spPr>
                <a:xfrm>
                  <a:off x="9107367" y="2425833"/>
                  <a:ext cx="1497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7" name="Ink 46">
                  <a:extLst>
                    <a:ext uri="{FF2B5EF4-FFF2-40B4-BE49-F238E27FC236}">
                      <a16:creationId xmlns:a16="http://schemas.microsoft.com/office/drawing/2014/main" id="{A16CE332-17B9-DD0B-5643-FB5128EBF1A1}"/>
                    </a:ext>
                  </a:extLst>
                </p14:cNvPr>
                <p14:cNvContentPartPr/>
                <p14:nvPr/>
              </p14:nvContentPartPr>
              <p14:xfrm>
                <a:off x="8626767" y="2686473"/>
                <a:ext cx="641160" cy="122040"/>
              </p14:xfrm>
            </p:contentPart>
          </mc:Choice>
          <mc:Fallback xmlns="">
            <p:pic>
              <p:nvPicPr>
                <p:cNvPr id="47" name="Ink 46">
                  <a:extLst>
                    <a:ext uri="{FF2B5EF4-FFF2-40B4-BE49-F238E27FC236}">
                      <a16:creationId xmlns:a16="http://schemas.microsoft.com/office/drawing/2014/main" id="{A16CE332-17B9-DD0B-5643-FB5128EBF1A1}"/>
                    </a:ext>
                  </a:extLst>
                </p:cNvPr>
                <p:cNvPicPr/>
                <p:nvPr/>
              </p:nvPicPr>
              <p:blipFill>
                <a:blip r:embed="rId23"/>
                <a:stretch>
                  <a:fillRect/>
                </a:stretch>
              </p:blipFill>
              <p:spPr>
                <a:xfrm>
                  <a:off x="8617767" y="2677833"/>
                  <a:ext cx="6588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8" name="Ink 47">
                  <a:extLst>
                    <a:ext uri="{FF2B5EF4-FFF2-40B4-BE49-F238E27FC236}">
                      <a16:creationId xmlns:a16="http://schemas.microsoft.com/office/drawing/2014/main" id="{E0844300-4284-6459-0504-4D691CBCAC75}"/>
                    </a:ext>
                  </a:extLst>
                </p14:cNvPr>
                <p14:cNvContentPartPr/>
                <p14:nvPr/>
              </p14:nvContentPartPr>
              <p14:xfrm>
                <a:off x="9180807" y="2633193"/>
                <a:ext cx="85320" cy="186840"/>
              </p14:xfrm>
            </p:contentPart>
          </mc:Choice>
          <mc:Fallback xmlns="">
            <p:pic>
              <p:nvPicPr>
                <p:cNvPr id="48" name="Ink 47">
                  <a:extLst>
                    <a:ext uri="{FF2B5EF4-FFF2-40B4-BE49-F238E27FC236}">
                      <a16:creationId xmlns:a16="http://schemas.microsoft.com/office/drawing/2014/main" id="{E0844300-4284-6459-0504-4D691CBCAC75}"/>
                    </a:ext>
                  </a:extLst>
                </p:cNvPr>
                <p:cNvPicPr/>
                <p:nvPr/>
              </p:nvPicPr>
              <p:blipFill>
                <a:blip r:embed="rId25"/>
                <a:stretch>
                  <a:fillRect/>
                </a:stretch>
              </p:blipFill>
              <p:spPr>
                <a:xfrm>
                  <a:off x="9171807" y="2624553"/>
                  <a:ext cx="1029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0" name="Ink 49">
                  <a:extLst>
                    <a:ext uri="{FF2B5EF4-FFF2-40B4-BE49-F238E27FC236}">
                      <a16:creationId xmlns:a16="http://schemas.microsoft.com/office/drawing/2014/main" id="{3998AB8D-87B9-7B49-F7A2-E52B6FB4021C}"/>
                    </a:ext>
                  </a:extLst>
                </p14:cNvPr>
                <p14:cNvContentPartPr/>
                <p14:nvPr/>
              </p14:nvContentPartPr>
              <p14:xfrm>
                <a:off x="8681847" y="3232593"/>
                <a:ext cx="576360" cy="212040"/>
              </p14:xfrm>
            </p:contentPart>
          </mc:Choice>
          <mc:Fallback xmlns="">
            <p:pic>
              <p:nvPicPr>
                <p:cNvPr id="50" name="Ink 49">
                  <a:extLst>
                    <a:ext uri="{FF2B5EF4-FFF2-40B4-BE49-F238E27FC236}">
                      <a16:creationId xmlns:a16="http://schemas.microsoft.com/office/drawing/2014/main" id="{3998AB8D-87B9-7B49-F7A2-E52B6FB4021C}"/>
                    </a:ext>
                  </a:extLst>
                </p:cNvPr>
                <p:cNvPicPr/>
                <p:nvPr/>
              </p:nvPicPr>
              <p:blipFill>
                <a:blip r:embed="rId27"/>
                <a:stretch>
                  <a:fillRect/>
                </a:stretch>
              </p:blipFill>
              <p:spPr>
                <a:xfrm>
                  <a:off x="8673207" y="3223593"/>
                  <a:ext cx="5940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1" name="Ink 50">
                  <a:extLst>
                    <a:ext uri="{FF2B5EF4-FFF2-40B4-BE49-F238E27FC236}">
                      <a16:creationId xmlns:a16="http://schemas.microsoft.com/office/drawing/2014/main" id="{4125608F-E22F-F3BA-8476-A7F38511731C}"/>
                    </a:ext>
                  </a:extLst>
                </p14:cNvPr>
                <p14:cNvContentPartPr/>
                <p14:nvPr/>
              </p14:nvContentPartPr>
              <p14:xfrm>
                <a:off x="9077487" y="3322953"/>
                <a:ext cx="218160" cy="262440"/>
              </p14:xfrm>
            </p:contentPart>
          </mc:Choice>
          <mc:Fallback xmlns="">
            <p:pic>
              <p:nvPicPr>
                <p:cNvPr id="51" name="Ink 50">
                  <a:extLst>
                    <a:ext uri="{FF2B5EF4-FFF2-40B4-BE49-F238E27FC236}">
                      <a16:creationId xmlns:a16="http://schemas.microsoft.com/office/drawing/2014/main" id="{4125608F-E22F-F3BA-8476-A7F38511731C}"/>
                    </a:ext>
                  </a:extLst>
                </p:cNvPr>
                <p:cNvPicPr/>
                <p:nvPr/>
              </p:nvPicPr>
              <p:blipFill>
                <a:blip r:embed="rId29"/>
                <a:stretch>
                  <a:fillRect/>
                </a:stretch>
              </p:blipFill>
              <p:spPr>
                <a:xfrm>
                  <a:off x="9068847" y="3314313"/>
                  <a:ext cx="23580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4" name="Ink 63">
                  <a:extLst>
                    <a:ext uri="{FF2B5EF4-FFF2-40B4-BE49-F238E27FC236}">
                      <a16:creationId xmlns:a16="http://schemas.microsoft.com/office/drawing/2014/main" id="{315C5389-DFDC-79F9-B51D-2262035B6659}"/>
                    </a:ext>
                  </a:extLst>
                </p14:cNvPr>
                <p14:cNvContentPartPr/>
                <p14:nvPr/>
              </p14:nvContentPartPr>
              <p14:xfrm>
                <a:off x="8681847" y="2943153"/>
                <a:ext cx="615600" cy="206640"/>
              </p14:xfrm>
            </p:contentPart>
          </mc:Choice>
          <mc:Fallback xmlns="">
            <p:pic>
              <p:nvPicPr>
                <p:cNvPr id="64" name="Ink 63">
                  <a:extLst>
                    <a:ext uri="{FF2B5EF4-FFF2-40B4-BE49-F238E27FC236}">
                      <a16:creationId xmlns:a16="http://schemas.microsoft.com/office/drawing/2014/main" id="{315C5389-DFDC-79F9-B51D-2262035B6659}"/>
                    </a:ext>
                  </a:extLst>
                </p:cNvPr>
                <p:cNvPicPr/>
                <p:nvPr/>
              </p:nvPicPr>
              <p:blipFill>
                <a:blip r:embed="rId31"/>
                <a:stretch>
                  <a:fillRect/>
                </a:stretch>
              </p:blipFill>
              <p:spPr>
                <a:xfrm>
                  <a:off x="8673207" y="2934153"/>
                  <a:ext cx="6332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5" name="Ink 64">
                  <a:extLst>
                    <a:ext uri="{FF2B5EF4-FFF2-40B4-BE49-F238E27FC236}">
                      <a16:creationId xmlns:a16="http://schemas.microsoft.com/office/drawing/2014/main" id="{27BB9340-A98D-F053-7301-EDF8D83ADAE7}"/>
                    </a:ext>
                  </a:extLst>
                </p14:cNvPr>
                <p14:cNvContentPartPr/>
                <p14:nvPr/>
              </p14:nvContentPartPr>
              <p14:xfrm>
                <a:off x="9180807" y="2917953"/>
                <a:ext cx="131760" cy="117000"/>
              </p14:xfrm>
            </p:contentPart>
          </mc:Choice>
          <mc:Fallback xmlns="">
            <p:pic>
              <p:nvPicPr>
                <p:cNvPr id="65" name="Ink 64">
                  <a:extLst>
                    <a:ext uri="{FF2B5EF4-FFF2-40B4-BE49-F238E27FC236}">
                      <a16:creationId xmlns:a16="http://schemas.microsoft.com/office/drawing/2014/main" id="{27BB9340-A98D-F053-7301-EDF8D83ADAE7}"/>
                    </a:ext>
                  </a:extLst>
                </p:cNvPr>
                <p:cNvPicPr/>
                <p:nvPr/>
              </p:nvPicPr>
              <p:blipFill>
                <a:blip r:embed="rId33"/>
                <a:stretch>
                  <a:fillRect/>
                </a:stretch>
              </p:blipFill>
              <p:spPr>
                <a:xfrm>
                  <a:off x="9171807" y="2909313"/>
                  <a:ext cx="1494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7" name="Ink 66">
                  <a:extLst>
                    <a:ext uri="{FF2B5EF4-FFF2-40B4-BE49-F238E27FC236}">
                      <a16:creationId xmlns:a16="http://schemas.microsoft.com/office/drawing/2014/main" id="{42E7A836-7590-5864-F003-ED7FCCD6F861}"/>
                    </a:ext>
                  </a:extLst>
                </p14:cNvPr>
                <p14:cNvContentPartPr/>
                <p14:nvPr/>
              </p14:nvContentPartPr>
              <p14:xfrm>
                <a:off x="8534247" y="2253753"/>
                <a:ext cx="954000" cy="1267200"/>
              </p14:xfrm>
            </p:contentPart>
          </mc:Choice>
          <mc:Fallback xmlns="">
            <p:pic>
              <p:nvPicPr>
                <p:cNvPr id="67" name="Ink 66">
                  <a:extLst>
                    <a:ext uri="{FF2B5EF4-FFF2-40B4-BE49-F238E27FC236}">
                      <a16:creationId xmlns:a16="http://schemas.microsoft.com/office/drawing/2014/main" id="{42E7A836-7590-5864-F003-ED7FCCD6F861}"/>
                    </a:ext>
                  </a:extLst>
                </p:cNvPr>
                <p:cNvPicPr/>
                <p:nvPr/>
              </p:nvPicPr>
              <p:blipFill>
                <a:blip r:embed="rId35"/>
                <a:stretch>
                  <a:fillRect/>
                </a:stretch>
              </p:blipFill>
              <p:spPr>
                <a:xfrm>
                  <a:off x="8525247" y="2244753"/>
                  <a:ext cx="971640" cy="1284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8" name="Ink 67">
                  <a:extLst>
                    <a:ext uri="{FF2B5EF4-FFF2-40B4-BE49-F238E27FC236}">
                      <a16:creationId xmlns:a16="http://schemas.microsoft.com/office/drawing/2014/main" id="{82D507C2-0480-A6F2-830D-4FC45A2DFE36}"/>
                    </a:ext>
                  </a:extLst>
                </p14:cNvPr>
                <p14:cNvContentPartPr/>
                <p14:nvPr/>
              </p14:nvContentPartPr>
              <p14:xfrm>
                <a:off x="8534247" y="2253393"/>
                <a:ext cx="899640" cy="1971360"/>
              </p14:xfrm>
            </p:contentPart>
          </mc:Choice>
          <mc:Fallback xmlns="">
            <p:pic>
              <p:nvPicPr>
                <p:cNvPr id="68" name="Ink 67">
                  <a:extLst>
                    <a:ext uri="{FF2B5EF4-FFF2-40B4-BE49-F238E27FC236}">
                      <a16:creationId xmlns:a16="http://schemas.microsoft.com/office/drawing/2014/main" id="{82D507C2-0480-A6F2-830D-4FC45A2DFE36}"/>
                    </a:ext>
                  </a:extLst>
                </p:cNvPr>
                <p:cNvPicPr/>
                <p:nvPr/>
              </p:nvPicPr>
              <p:blipFill>
                <a:blip r:embed="rId37"/>
                <a:stretch>
                  <a:fillRect/>
                </a:stretch>
              </p:blipFill>
              <p:spPr>
                <a:xfrm>
                  <a:off x="8525247" y="2244753"/>
                  <a:ext cx="917280" cy="1989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0" name="Ink 69">
                  <a:extLst>
                    <a:ext uri="{FF2B5EF4-FFF2-40B4-BE49-F238E27FC236}">
                      <a16:creationId xmlns:a16="http://schemas.microsoft.com/office/drawing/2014/main" id="{875EF48D-8E24-65D2-EB7A-5B2AA8801FB5}"/>
                    </a:ext>
                  </a:extLst>
                </p14:cNvPr>
                <p14:cNvContentPartPr/>
                <p14:nvPr/>
              </p14:nvContentPartPr>
              <p14:xfrm>
                <a:off x="9753567" y="2838393"/>
                <a:ext cx="843480" cy="690480"/>
              </p14:xfrm>
            </p:contentPart>
          </mc:Choice>
          <mc:Fallback xmlns="">
            <p:pic>
              <p:nvPicPr>
                <p:cNvPr id="70" name="Ink 69">
                  <a:extLst>
                    <a:ext uri="{FF2B5EF4-FFF2-40B4-BE49-F238E27FC236}">
                      <a16:creationId xmlns:a16="http://schemas.microsoft.com/office/drawing/2014/main" id="{875EF48D-8E24-65D2-EB7A-5B2AA8801FB5}"/>
                    </a:ext>
                  </a:extLst>
                </p:cNvPr>
                <p:cNvPicPr/>
                <p:nvPr/>
              </p:nvPicPr>
              <p:blipFill>
                <a:blip r:embed="rId39"/>
                <a:stretch>
                  <a:fillRect/>
                </a:stretch>
              </p:blipFill>
              <p:spPr>
                <a:xfrm>
                  <a:off x="9744567" y="2829753"/>
                  <a:ext cx="861120" cy="708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1" name="Ink 70">
                  <a:extLst>
                    <a:ext uri="{FF2B5EF4-FFF2-40B4-BE49-F238E27FC236}">
                      <a16:creationId xmlns:a16="http://schemas.microsoft.com/office/drawing/2014/main" id="{C8B9784D-699D-E653-2895-E37507CA7958}"/>
                    </a:ext>
                  </a:extLst>
                </p14:cNvPr>
                <p14:cNvContentPartPr/>
                <p14:nvPr/>
              </p14:nvContentPartPr>
              <p14:xfrm>
                <a:off x="9873807" y="3556233"/>
                <a:ext cx="669240" cy="260280"/>
              </p14:xfrm>
            </p:contentPart>
          </mc:Choice>
          <mc:Fallback xmlns="">
            <p:pic>
              <p:nvPicPr>
                <p:cNvPr id="71" name="Ink 70">
                  <a:extLst>
                    <a:ext uri="{FF2B5EF4-FFF2-40B4-BE49-F238E27FC236}">
                      <a16:creationId xmlns:a16="http://schemas.microsoft.com/office/drawing/2014/main" id="{C8B9784D-699D-E653-2895-E37507CA7958}"/>
                    </a:ext>
                  </a:extLst>
                </p:cNvPr>
                <p:cNvPicPr/>
                <p:nvPr/>
              </p:nvPicPr>
              <p:blipFill>
                <a:blip r:embed="rId41"/>
                <a:stretch>
                  <a:fillRect/>
                </a:stretch>
              </p:blipFill>
              <p:spPr>
                <a:xfrm>
                  <a:off x="9864807" y="3547593"/>
                  <a:ext cx="68688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2" name="Ink 71">
                  <a:extLst>
                    <a:ext uri="{FF2B5EF4-FFF2-40B4-BE49-F238E27FC236}">
                      <a16:creationId xmlns:a16="http://schemas.microsoft.com/office/drawing/2014/main" id="{357ECEF8-63AC-DC2B-1990-4B87D9CA6F41}"/>
                    </a:ext>
                  </a:extLst>
                </p14:cNvPr>
                <p14:cNvContentPartPr/>
                <p14:nvPr/>
              </p14:nvContentPartPr>
              <p14:xfrm>
                <a:off x="9910167" y="3784473"/>
                <a:ext cx="639000" cy="713520"/>
              </p14:xfrm>
            </p:contentPart>
          </mc:Choice>
          <mc:Fallback xmlns="">
            <p:pic>
              <p:nvPicPr>
                <p:cNvPr id="72" name="Ink 71">
                  <a:extLst>
                    <a:ext uri="{FF2B5EF4-FFF2-40B4-BE49-F238E27FC236}">
                      <a16:creationId xmlns:a16="http://schemas.microsoft.com/office/drawing/2014/main" id="{357ECEF8-63AC-DC2B-1990-4B87D9CA6F41}"/>
                    </a:ext>
                  </a:extLst>
                </p:cNvPr>
                <p:cNvPicPr/>
                <p:nvPr/>
              </p:nvPicPr>
              <p:blipFill>
                <a:blip r:embed="rId43"/>
                <a:stretch>
                  <a:fillRect/>
                </a:stretch>
              </p:blipFill>
              <p:spPr>
                <a:xfrm>
                  <a:off x="9901527" y="3775833"/>
                  <a:ext cx="656640" cy="731160"/>
                </a:xfrm>
                <a:prstGeom prst="rect">
                  <a:avLst/>
                </a:prstGeom>
              </p:spPr>
            </p:pic>
          </mc:Fallback>
        </mc:AlternateContent>
      </p:grpSp>
      <p:sp>
        <p:nvSpPr>
          <p:cNvPr id="74" name="TextBox 73">
            <a:extLst>
              <a:ext uri="{FF2B5EF4-FFF2-40B4-BE49-F238E27FC236}">
                <a16:creationId xmlns:a16="http://schemas.microsoft.com/office/drawing/2014/main" id="{377FDB48-16FB-7F63-8D93-5B5157C341CA}"/>
              </a:ext>
            </a:extLst>
          </p:cNvPr>
          <p:cNvSpPr txBox="1"/>
          <p:nvPr/>
        </p:nvSpPr>
        <p:spPr>
          <a:xfrm>
            <a:off x="10597047" y="4203455"/>
            <a:ext cx="1506660" cy="1200329"/>
          </a:xfrm>
          <a:prstGeom prst="rect">
            <a:avLst/>
          </a:prstGeom>
          <a:noFill/>
        </p:spPr>
        <p:txBody>
          <a:bodyPr wrap="square" rtlCol="0">
            <a:spAutoFit/>
          </a:bodyPr>
          <a:lstStyle/>
          <a:p>
            <a:r>
              <a:rPr lang="en-US" dirty="0"/>
              <a:t>Here use an activation function to classification</a:t>
            </a:r>
          </a:p>
        </p:txBody>
      </p:sp>
      <p:sp>
        <p:nvSpPr>
          <p:cNvPr id="75" name="Flowchart: Process 74">
            <a:extLst>
              <a:ext uri="{FF2B5EF4-FFF2-40B4-BE49-F238E27FC236}">
                <a16:creationId xmlns:a16="http://schemas.microsoft.com/office/drawing/2014/main" id="{BB4B30EC-FFC3-8E2C-4299-23FD30E6FF8A}"/>
              </a:ext>
            </a:extLst>
          </p:cNvPr>
          <p:cNvSpPr/>
          <p:nvPr/>
        </p:nvSpPr>
        <p:spPr>
          <a:xfrm>
            <a:off x="10378507" y="1532297"/>
            <a:ext cx="1813493" cy="128773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Here number of neurons = number of category</a:t>
            </a:r>
          </a:p>
        </p:txBody>
      </p:sp>
      <p:cxnSp>
        <p:nvCxnSpPr>
          <p:cNvPr id="77" name="Connector: Elbow 76">
            <a:extLst>
              <a:ext uri="{FF2B5EF4-FFF2-40B4-BE49-F238E27FC236}">
                <a16:creationId xmlns:a16="http://schemas.microsoft.com/office/drawing/2014/main" id="{4CC3B029-55EA-723B-0B2E-4A7D363A0B49}"/>
              </a:ext>
            </a:extLst>
          </p:cNvPr>
          <p:cNvCxnSpPr>
            <a:stCxn id="75" idx="2"/>
          </p:cNvCxnSpPr>
          <p:nvPr/>
        </p:nvCxnSpPr>
        <p:spPr>
          <a:xfrm rot="5400000">
            <a:off x="10820685" y="2874044"/>
            <a:ext cx="518580" cy="4105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D1F69782-CE14-B3FA-A232-13B628D41547}"/>
              </a:ext>
            </a:extLst>
          </p:cNvPr>
          <p:cNvCxnSpPr>
            <a:stCxn id="74" idx="0"/>
            <a:endCxn id="42" idx="6"/>
          </p:cNvCxnSpPr>
          <p:nvPr/>
        </p:nvCxnSpPr>
        <p:spPr>
          <a:xfrm rot="16200000" flipV="1">
            <a:off x="10900075" y="3753152"/>
            <a:ext cx="614279" cy="2863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34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7C1EE-4000-9629-8B82-82BBEAC45D65}"/>
              </a:ext>
            </a:extLst>
          </p:cNvPr>
          <p:cNvSpPr>
            <a:spLocks noGrp="1"/>
          </p:cNvSpPr>
          <p:nvPr>
            <p:ph idx="1"/>
          </p:nvPr>
        </p:nvSpPr>
        <p:spPr>
          <a:xfrm>
            <a:off x="838200" y="772679"/>
            <a:ext cx="10515600" cy="4351338"/>
          </a:xfrm>
        </p:spPr>
        <p:txBody>
          <a:bodyPr/>
          <a:lstStyle/>
          <a:p>
            <a:r>
              <a:rPr lang="en-US" dirty="0"/>
              <a:t>Dense network of neurons</a:t>
            </a:r>
          </a:p>
          <a:p>
            <a:r>
              <a:rPr lang="en-US" dirty="0"/>
              <a:t>Applied after convolutional layer</a:t>
            </a:r>
          </a:p>
          <a:p>
            <a:r>
              <a:rPr lang="en-US" dirty="0"/>
              <a:t>Classifies the Output</a:t>
            </a:r>
          </a:p>
          <a:p>
            <a:r>
              <a:rPr lang="en-US" dirty="0">
                <a:solidFill>
                  <a:srgbClr val="FF0000"/>
                </a:solidFill>
                <a:highlight>
                  <a:srgbClr val="FFFF00"/>
                </a:highlight>
              </a:rPr>
              <a:t>Associate features to a particular label</a:t>
            </a:r>
          </a:p>
        </p:txBody>
      </p:sp>
    </p:spTree>
    <p:extLst>
      <p:ext uri="{BB962C8B-B14F-4D97-AF65-F5344CB8AC3E}">
        <p14:creationId xmlns:p14="http://schemas.microsoft.com/office/powerpoint/2010/main" val="1589005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B193-3ADC-6942-802A-D4D9624CFB1E}"/>
              </a:ext>
            </a:extLst>
          </p:cNvPr>
          <p:cNvSpPr>
            <a:spLocks noGrp="1"/>
          </p:cNvSpPr>
          <p:nvPr>
            <p:ph type="ctrTitle"/>
          </p:nvPr>
        </p:nvSpPr>
        <p:spPr>
          <a:xfrm>
            <a:off x="1524000" y="2061714"/>
            <a:ext cx="9144000" cy="1604512"/>
          </a:xfrm>
        </p:spPr>
        <p:txBody>
          <a:bodyPr>
            <a:normAutofit fontScale="90000"/>
          </a:bodyPr>
          <a:lstStyle/>
          <a:p>
            <a:r>
              <a:rPr lang="en-US" sz="9600" dirty="0"/>
              <a:t>CNN   Architecture</a:t>
            </a:r>
          </a:p>
        </p:txBody>
      </p:sp>
    </p:spTree>
    <p:extLst>
      <p:ext uri="{BB962C8B-B14F-4D97-AF65-F5344CB8AC3E}">
        <p14:creationId xmlns:p14="http://schemas.microsoft.com/office/powerpoint/2010/main" val="2803291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96ECB3-42FA-62CF-B5FE-745E1C0B8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60" y="358085"/>
            <a:ext cx="2993545" cy="2436873"/>
          </a:xfrm>
          <a:prstGeom prst="rect">
            <a:avLst/>
          </a:prstGeom>
        </p:spPr>
      </p:pic>
      <p:sp>
        <p:nvSpPr>
          <p:cNvPr id="4" name="Flowchart: Process 3">
            <a:extLst>
              <a:ext uri="{FF2B5EF4-FFF2-40B4-BE49-F238E27FC236}">
                <a16:creationId xmlns:a16="http://schemas.microsoft.com/office/drawing/2014/main" id="{AE783BB9-AD01-C6CF-FFB9-12DD6190856D}"/>
              </a:ext>
            </a:extLst>
          </p:cNvPr>
          <p:cNvSpPr/>
          <p:nvPr/>
        </p:nvSpPr>
        <p:spPr>
          <a:xfrm>
            <a:off x="5098218" y="974785"/>
            <a:ext cx="1302588" cy="12594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id="{F339E097-7B88-3AEA-ECD4-F040DBD889FD}"/>
              </a:ext>
            </a:extLst>
          </p:cNvPr>
          <p:cNvSpPr/>
          <p:nvPr/>
        </p:nvSpPr>
        <p:spPr>
          <a:xfrm>
            <a:off x="5248098" y="804082"/>
            <a:ext cx="1302588" cy="12594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AED2FE4-7694-ACE0-DC8A-75D8FDF877E0}"/>
              </a:ext>
            </a:extLst>
          </p:cNvPr>
          <p:cNvCxnSpPr>
            <a:cxnSpLocks/>
          </p:cNvCxnSpPr>
          <p:nvPr/>
        </p:nvCxnSpPr>
        <p:spPr>
          <a:xfrm flipV="1">
            <a:off x="3424687" y="1595887"/>
            <a:ext cx="1570007" cy="8626"/>
          </a:xfrm>
          <a:prstGeom prst="straightConnector1">
            <a:avLst/>
          </a:prstGeom>
          <a:ln w="57150">
            <a:tailEnd type="triangle"/>
          </a:ln>
          <a:scene3d>
            <a:camera prst="orthographicFront"/>
            <a:lightRig rig="threePt" dir="t"/>
          </a:scene3d>
          <a:sp3d>
            <a:bevelT w="139700" h="139700" prst="divot"/>
          </a:sp3d>
        </p:spPr>
        <p:style>
          <a:lnRef idx="3">
            <a:schemeClr val="dk1"/>
          </a:lnRef>
          <a:fillRef idx="0">
            <a:schemeClr val="dk1"/>
          </a:fillRef>
          <a:effectRef idx="2">
            <a:schemeClr val="dk1"/>
          </a:effectRef>
          <a:fontRef idx="minor">
            <a:schemeClr val="tx1"/>
          </a:fontRef>
        </p:style>
      </p:cxnSp>
      <p:sp>
        <p:nvSpPr>
          <p:cNvPr id="14" name="Flowchart: Process 13">
            <a:extLst>
              <a:ext uri="{FF2B5EF4-FFF2-40B4-BE49-F238E27FC236}">
                <a16:creationId xmlns:a16="http://schemas.microsoft.com/office/drawing/2014/main" id="{CB39E8EB-78FC-6F49-66C2-9A60FA336839}"/>
              </a:ext>
            </a:extLst>
          </p:cNvPr>
          <p:cNvSpPr/>
          <p:nvPr/>
        </p:nvSpPr>
        <p:spPr>
          <a:xfrm>
            <a:off x="3671258" y="878456"/>
            <a:ext cx="888521" cy="399691"/>
          </a:xfrm>
          <a:prstGeom prst="flowChartProcess">
            <a:avLst/>
          </a:prstGeom>
          <a:solidFill>
            <a:srgbClr val="0070C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Conv1</a:t>
            </a:r>
          </a:p>
        </p:txBody>
      </p:sp>
      <p:sp>
        <p:nvSpPr>
          <p:cNvPr id="15" name="Flowchart: Process 14">
            <a:extLst>
              <a:ext uri="{FF2B5EF4-FFF2-40B4-BE49-F238E27FC236}">
                <a16:creationId xmlns:a16="http://schemas.microsoft.com/office/drawing/2014/main" id="{8C4F7785-4061-2F24-A73F-4E04F7110A0B}"/>
              </a:ext>
            </a:extLst>
          </p:cNvPr>
          <p:cNvSpPr/>
          <p:nvPr/>
        </p:nvSpPr>
        <p:spPr>
          <a:xfrm>
            <a:off x="465827" y="3047281"/>
            <a:ext cx="2061713" cy="25447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32 X 32 X 3</a:t>
            </a:r>
          </a:p>
        </p:txBody>
      </p:sp>
      <p:sp>
        <p:nvSpPr>
          <p:cNvPr id="16" name="Flowchart: Process 15">
            <a:extLst>
              <a:ext uri="{FF2B5EF4-FFF2-40B4-BE49-F238E27FC236}">
                <a16:creationId xmlns:a16="http://schemas.microsoft.com/office/drawing/2014/main" id="{323B37C3-769C-290A-3D4D-2070CE626BD7}"/>
              </a:ext>
            </a:extLst>
          </p:cNvPr>
          <p:cNvSpPr/>
          <p:nvPr/>
        </p:nvSpPr>
        <p:spPr>
          <a:xfrm>
            <a:off x="3481476" y="1762664"/>
            <a:ext cx="1418327" cy="3191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X 5 X 3 X 4</a:t>
            </a:r>
          </a:p>
        </p:txBody>
      </p:sp>
      <p:sp>
        <p:nvSpPr>
          <p:cNvPr id="20" name="TextBox 19">
            <a:extLst>
              <a:ext uri="{FF2B5EF4-FFF2-40B4-BE49-F238E27FC236}">
                <a16:creationId xmlns:a16="http://schemas.microsoft.com/office/drawing/2014/main" id="{5B311071-F660-4778-1016-1C458E3C0A37}"/>
              </a:ext>
            </a:extLst>
          </p:cNvPr>
          <p:cNvSpPr txBox="1"/>
          <p:nvPr/>
        </p:nvSpPr>
        <p:spPr>
          <a:xfrm>
            <a:off x="5227608" y="2284395"/>
            <a:ext cx="1445642" cy="646331"/>
          </a:xfrm>
          <a:prstGeom prst="rect">
            <a:avLst/>
          </a:prstGeom>
          <a:noFill/>
        </p:spPr>
        <p:txBody>
          <a:bodyPr wrap="square" rtlCol="0">
            <a:spAutoFit/>
          </a:bodyPr>
          <a:lstStyle/>
          <a:p>
            <a:r>
              <a:rPr lang="en-US" dirty="0"/>
              <a:t>After filtering</a:t>
            </a:r>
          </a:p>
          <a:p>
            <a:pPr algn="ctr"/>
            <a:r>
              <a:rPr lang="en-US" dirty="0"/>
              <a:t>28X28X4</a:t>
            </a:r>
          </a:p>
        </p:txBody>
      </p:sp>
      <p:sp>
        <p:nvSpPr>
          <p:cNvPr id="21" name="Rectangle 20">
            <a:extLst>
              <a:ext uri="{FF2B5EF4-FFF2-40B4-BE49-F238E27FC236}">
                <a16:creationId xmlns:a16="http://schemas.microsoft.com/office/drawing/2014/main" id="{95701681-ACEF-6129-88B1-4B8F46635085}"/>
              </a:ext>
            </a:extLst>
          </p:cNvPr>
          <p:cNvSpPr/>
          <p:nvPr/>
        </p:nvSpPr>
        <p:spPr>
          <a:xfrm>
            <a:off x="3710076" y="2473851"/>
            <a:ext cx="810883" cy="267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a:t>
            </a:r>
          </a:p>
        </p:txBody>
      </p:sp>
      <p:cxnSp>
        <p:nvCxnSpPr>
          <p:cNvPr id="25" name="Straight Arrow Connector 24">
            <a:extLst>
              <a:ext uri="{FF2B5EF4-FFF2-40B4-BE49-F238E27FC236}">
                <a16:creationId xmlns:a16="http://schemas.microsoft.com/office/drawing/2014/main" id="{5657102C-871D-D795-2BBB-F6810A388D71}"/>
              </a:ext>
            </a:extLst>
          </p:cNvPr>
          <p:cNvCxnSpPr>
            <a:stCxn id="21" idx="0"/>
          </p:cNvCxnSpPr>
          <p:nvPr/>
        </p:nvCxnSpPr>
        <p:spPr>
          <a:xfrm flipH="1" flipV="1">
            <a:off x="4115517" y="2081842"/>
            <a:ext cx="1" cy="39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Process 25">
            <a:extLst>
              <a:ext uri="{FF2B5EF4-FFF2-40B4-BE49-F238E27FC236}">
                <a16:creationId xmlns:a16="http://schemas.microsoft.com/office/drawing/2014/main" id="{A2612E97-6890-2C65-5F33-514D35F405C1}"/>
              </a:ext>
            </a:extLst>
          </p:cNvPr>
          <p:cNvSpPr/>
          <p:nvPr/>
        </p:nvSpPr>
        <p:spPr>
          <a:xfrm>
            <a:off x="8255479" y="1183258"/>
            <a:ext cx="750498" cy="738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Process 26">
            <a:extLst>
              <a:ext uri="{FF2B5EF4-FFF2-40B4-BE49-F238E27FC236}">
                <a16:creationId xmlns:a16="http://schemas.microsoft.com/office/drawing/2014/main" id="{F0DD56C7-621D-3846-041A-7825F06B23A2}"/>
              </a:ext>
            </a:extLst>
          </p:cNvPr>
          <p:cNvSpPr/>
          <p:nvPr/>
        </p:nvSpPr>
        <p:spPr>
          <a:xfrm>
            <a:off x="8343360" y="1023669"/>
            <a:ext cx="750498" cy="738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EE90CC87-7EDE-F4C4-45BB-049278B7FDB2}"/>
              </a:ext>
            </a:extLst>
          </p:cNvPr>
          <p:cNvCxnSpPr>
            <a:cxnSpLocks/>
          </p:cNvCxnSpPr>
          <p:nvPr/>
        </p:nvCxnSpPr>
        <p:spPr>
          <a:xfrm>
            <a:off x="6970143" y="1466491"/>
            <a:ext cx="115594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5" name="Flowchart: Process 34">
            <a:extLst>
              <a:ext uri="{FF2B5EF4-FFF2-40B4-BE49-F238E27FC236}">
                <a16:creationId xmlns:a16="http://schemas.microsoft.com/office/drawing/2014/main" id="{62DF6C32-5927-2485-4FC5-70067DAE5C59}"/>
              </a:ext>
            </a:extLst>
          </p:cNvPr>
          <p:cNvSpPr/>
          <p:nvPr/>
        </p:nvSpPr>
        <p:spPr>
          <a:xfrm>
            <a:off x="7034841" y="752658"/>
            <a:ext cx="1026543" cy="58658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 Pooling</a:t>
            </a:r>
          </a:p>
        </p:txBody>
      </p:sp>
      <p:sp>
        <p:nvSpPr>
          <p:cNvPr id="36" name="TextBox 35">
            <a:extLst>
              <a:ext uri="{FF2B5EF4-FFF2-40B4-BE49-F238E27FC236}">
                <a16:creationId xmlns:a16="http://schemas.microsoft.com/office/drawing/2014/main" id="{94672B19-881A-8E2C-3668-58BA8A71DF0A}"/>
              </a:ext>
            </a:extLst>
          </p:cNvPr>
          <p:cNvSpPr txBox="1"/>
          <p:nvPr/>
        </p:nvSpPr>
        <p:spPr>
          <a:xfrm>
            <a:off x="7170350" y="1600200"/>
            <a:ext cx="736839" cy="646331"/>
          </a:xfrm>
          <a:prstGeom prst="rect">
            <a:avLst/>
          </a:prstGeom>
          <a:noFill/>
        </p:spPr>
        <p:txBody>
          <a:bodyPr wrap="square" rtlCol="0">
            <a:spAutoFit/>
          </a:bodyPr>
          <a:lstStyle/>
          <a:p>
            <a:r>
              <a:rPr lang="en-US" dirty="0"/>
              <a:t>2 X 2</a:t>
            </a:r>
          </a:p>
          <a:p>
            <a:pPr algn="ctr"/>
            <a:r>
              <a:rPr lang="en-US" dirty="0"/>
              <a:t>S = 2</a:t>
            </a:r>
          </a:p>
        </p:txBody>
      </p:sp>
      <p:cxnSp>
        <p:nvCxnSpPr>
          <p:cNvPr id="40" name="Connector: Elbow 39">
            <a:extLst>
              <a:ext uri="{FF2B5EF4-FFF2-40B4-BE49-F238E27FC236}">
                <a16:creationId xmlns:a16="http://schemas.microsoft.com/office/drawing/2014/main" id="{B300DC23-7D91-2919-DA58-A8CF5D457EFC}"/>
              </a:ext>
            </a:extLst>
          </p:cNvPr>
          <p:cNvCxnSpPr>
            <a:cxnSpLocks/>
            <a:stCxn id="35" idx="0"/>
          </p:cNvCxnSpPr>
          <p:nvPr/>
        </p:nvCxnSpPr>
        <p:spPr>
          <a:xfrm rot="5400000" flipH="1" flipV="1">
            <a:off x="7581539" y="208114"/>
            <a:ext cx="511118" cy="5779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1B3F88B-E04A-37CE-D409-10DF3AB17C13}"/>
              </a:ext>
            </a:extLst>
          </p:cNvPr>
          <p:cNvSpPr txBox="1"/>
          <p:nvPr/>
        </p:nvSpPr>
        <p:spPr>
          <a:xfrm>
            <a:off x="8255478" y="138023"/>
            <a:ext cx="2475782" cy="338554"/>
          </a:xfrm>
          <a:prstGeom prst="rect">
            <a:avLst/>
          </a:prstGeom>
          <a:noFill/>
        </p:spPr>
        <p:txBody>
          <a:bodyPr wrap="square" rtlCol="0">
            <a:spAutoFit/>
          </a:bodyPr>
          <a:lstStyle/>
          <a:p>
            <a:r>
              <a:rPr lang="en-US" sz="1600" dirty="0"/>
              <a:t>Its Applied not for all time</a:t>
            </a:r>
          </a:p>
        </p:txBody>
      </p:sp>
      <mc:AlternateContent xmlns:mc="http://schemas.openxmlformats.org/markup-compatibility/2006">
        <mc:Choice xmlns:am3d="http://schemas.microsoft.com/office/drawing/2017/model3d" Requires="am3d">
          <p:graphicFrame>
            <p:nvGraphicFramePr>
              <p:cNvPr id="45" name="3D Model 44" descr="Orthorhombic Sphenoid And Prism White">
                <a:extLst>
                  <a:ext uri="{FF2B5EF4-FFF2-40B4-BE49-F238E27FC236}">
                    <a16:creationId xmlns:a16="http://schemas.microsoft.com/office/drawing/2014/main" id="{3DCEC865-C2C4-D048-62C2-0BBDED69AA6B}"/>
                  </a:ext>
                </a:extLst>
              </p:cNvPr>
              <p:cNvGraphicFramePr>
                <a:graphicFrameLocks noChangeAspect="1"/>
              </p:cNvGraphicFramePr>
              <p:nvPr>
                <p:extLst>
                  <p:ext uri="{D42A27DB-BD31-4B8C-83A1-F6EECF244321}">
                    <p14:modId xmlns:p14="http://schemas.microsoft.com/office/powerpoint/2010/main" val="1283384989"/>
                  </p:ext>
                </p:extLst>
              </p:nvPr>
            </p:nvGraphicFramePr>
            <p:xfrm>
              <a:off x="10290742" y="2473851"/>
              <a:ext cx="1659898" cy="2454933"/>
            </p:xfrm>
            <a:graphic>
              <a:graphicData uri="http://schemas.microsoft.com/office/drawing/2017/model3d">
                <am3d:model3d r:embed="rId3">
                  <am3d:spPr>
                    <a:xfrm>
                      <a:off x="0" y="0"/>
                      <a:ext cx="1659898" cy="2454933"/>
                    </a:xfrm>
                    <a:prstGeom prst="rect">
                      <a:avLst/>
                    </a:prstGeom>
                  </am3d:spPr>
                  <am3d:camera>
                    <am3d:pos x="0" y="0" z="51007221"/>
                    <am3d:up dx="0" dy="36000000" dz="0"/>
                    <am3d:lookAt x="0" y="0" z="0"/>
                    <am3d:perspective fov="2700000"/>
                  </am3d:camera>
                  <am3d:trans>
                    <am3d:meterPerModelUnit n="104427" d="1000000"/>
                    <am3d:preTrans dx="672" dy="-18000000" dz="0"/>
                    <am3d:scale>
                      <am3d:sx n="1000000" d="1000000"/>
                      <am3d:sy n="1000000" d="1000000"/>
                      <am3d:sz n="1000000" d="1000000"/>
                    </am3d:scale>
                    <am3d:rot/>
                    <am3d:postTrans dx="0" dy="0" dz="0"/>
                  </am3d:trans>
                  <am3d:raster rName="Office3DRenderer" rVer="16.0.8326">
                    <am3d:blip r:embed="rId4"/>
                  </am3d:raster>
                  <am3d:objViewport viewportSz="2613171"/>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45" name="3D Model 44" descr="Orthorhombic Sphenoid And Prism White">
                <a:extLst>
                  <a:ext uri="{FF2B5EF4-FFF2-40B4-BE49-F238E27FC236}">
                    <a16:creationId xmlns:a16="http://schemas.microsoft.com/office/drawing/2014/main" id="{3DCEC865-C2C4-D048-62C2-0BBDED69AA6B}"/>
                  </a:ext>
                </a:extLst>
              </p:cNvPr>
              <p:cNvPicPr>
                <a:picLocks noGrp="1" noRot="1" noChangeAspect="1" noMove="1" noResize="1" noEditPoints="1" noAdjustHandles="1" noChangeArrowheads="1" noChangeShapeType="1" noCrop="1"/>
              </p:cNvPicPr>
              <p:nvPr/>
            </p:nvPicPr>
            <p:blipFill>
              <a:blip r:embed="rId4"/>
              <a:stretch>
                <a:fillRect/>
              </a:stretch>
            </p:blipFill>
            <p:spPr>
              <a:xfrm>
                <a:off x="10290742" y="2473851"/>
                <a:ext cx="1659898" cy="2454933"/>
              </a:xfrm>
              <a:prstGeom prst="rect">
                <a:avLst/>
              </a:prstGeom>
            </p:spPr>
          </p:pic>
        </mc:Fallback>
      </mc:AlternateContent>
      <p:cxnSp>
        <p:nvCxnSpPr>
          <p:cNvPr id="47" name="Connector: Elbow 46">
            <a:extLst>
              <a:ext uri="{FF2B5EF4-FFF2-40B4-BE49-F238E27FC236}">
                <a16:creationId xmlns:a16="http://schemas.microsoft.com/office/drawing/2014/main" id="{25FF73A1-E629-24E6-0439-FA2EE1B56239}"/>
              </a:ext>
            </a:extLst>
          </p:cNvPr>
          <p:cNvCxnSpPr>
            <a:stCxn id="27" idx="3"/>
            <a:endCxn id="45" idx="0"/>
          </p:cNvCxnSpPr>
          <p:nvPr/>
        </p:nvCxnSpPr>
        <p:spPr>
          <a:xfrm>
            <a:off x="9093858" y="1393167"/>
            <a:ext cx="2026833" cy="10806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00A7686-0173-9DE8-FE28-7AFF042B5C3A}"/>
              </a:ext>
            </a:extLst>
          </p:cNvPr>
          <p:cNvSpPr txBox="1"/>
          <p:nvPr/>
        </p:nvSpPr>
        <p:spPr>
          <a:xfrm>
            <a:off x="9842740" y="1595887"/>
            <a:ext cx="1102023" cy="369332"/>
          </a:xfrm>
          <a:prstGeom prst="rect">
            <a:avLst/>
          </a:prstGeom>
          <a:noFill/>
        </p:spPr>
        <p:txBody>
          <a:bodyPr wrap="square" rtlCol="0">
            <a:spAutoFit/>
          </a:bodyPr>
          <a:lstStyle/>
          <a:p>
            <a:r>
              <a:rPr lang="en-US" dirty="0"/>
              <a:t>Flatten</a:t>
            </a:r>
          </a:p>
        </p:txBody>
      </p:sp>
      <p:sp>
        <p:nvSpPr>
          <p:cNvPr id="49" name="Flowchart: Process 48">
            <a:extLst>
              <a:ext uri="{FF2B5EF4-FFF2-40B4-BE49-F238E27FC236}">
                <a16:creationId xmlns:a16="http://schemas.microsoft.com/office/drawing/2014/main" id="{4067E09F-3467-8F2F-2FF0-3D799B74AC4F}"/>
              </a:ext>
            </a:extLst>
          </p:cNvPr>
          <p:cNvSpPr/>
          <p:nvPr/>
        </p:nvSpPr>
        <p:spPr>
          <a:xfrm>
            <a:off x="10511001" y="5111150"/>
            <a:ext cx="1219380" cy="35368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1D -Vector</a:t>
            </a:r>
          </a:p>
        </p:txBody>
      </p:sp>
      <p:sp>
        <p:nvSpPr>
          <p:cNvPr id="50" name="TextBox 49">
            <a:extLst>
              <a:ext uri="{FF2B5EF4-FFF2-40B4-BE49-F238E27FC236}">
                <a16:creationId xmlns:a16="http://schemas.microsoft.com/office/drawing/2014/main" id="{6EB1FCCB-F729-1326-F657-BCB51CF45E40}"/>
              </a:ext>
            </a:extLst>
          </p:cNvPr>
          <p:cNvSpPr txBox="1"/>
          <p:nvPr/>
        </p:nvSpPr>
        <p:spPr>
          <a:xfrm>
            <a:off x="8138451" y="2127844"/>
            <a:ext cx="1287491" cy="369332"/>
          </a:xfrm>
          <a:prstGeom prst="rect">
            <a:avLst/>
          </a:prstGeom>
          <a:noFill/>
        </p:spPr>
        <p:txBody>
          <a:bodyPr wrap="square" rtlCol="0">
            <a:spAutoFit/>
          </a:bodyPr>
          <a:lstStyle/>
          <a:p>
            <a:r>
              <a:rPr lang="en-US" dirty="0"/>
              <a:t>14 X 14 X 4</a:t>
            </a:r>
          </a:p>
        </p:txBody>
      </p:sp>
      <p:sp>
        <p:nvSpPr>
          <p:cNvPr id="54" name="Flowchart: Process 53">
            <a:extLst>
              <a:ext uri="{FF2B5EF4-FFF2-40B4-BE49-F238E27FC236}">
                <a16:creationId xmlns:a16="http://schemas.microsoft.com/office/drawing/2014/main" id="{1244F307-7F7E-2533-7463-107839063722}"/>
              </a:ext>
            </a:extLst>
          </p:cNvPr>
          <p:cNvSpPr/>
          <p:nvPr/>
        </p:nvSpPr>
        <p:spPr>
          <a:xfrm>
            <a:off x="8474373" y="900406"/>
            <a:ext cx="750498" cy="738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Process 55">
            <a:extLst>
              <a:ext uri="{FF2B5EF4-FFF2-40B4-BE49-F238E27FC236}">
                <a16:creationId xmlns:a16="http://schemas.microsoft.com/office/drawing/2014/main" id="{C612DDAD-6D01-8DC4-996F-D42BCD8A97DC}"/>
              </a:ext>
            </a:extLst>
          </p:cNvPr>
          <p:cNvSpPr/>
          <p:nvPr/>
        </p:nvSpPr>
        <p:spPr>
          <a:xfrm>
            <a:off x="8603769" y="694815"/>
            <a:ext cx="750498" cy="73899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Process 56">
            <a:extLst>
              <a:ext uri="{FF2B5EF4-FFF2-40B4-BE49-F238E27FC236}">
                <a16:creationId xmlns:a16="http://schemas.microsoft.com/office/drawing/2014/main" id="{20B9292A-82D9-BE0D-D1CC-B84B09C1A858}"/>
              </a:ext>
            </a:extLst>
          </p:cNvPr>
          <p:cNvSpPr/>
          <p:nvPr/>
        </p:nvSpPr>
        <p:spPr>
          <a:xfrm>
            <a:off x="5418295" y="618279"/>
            <a:ext cx="1302588" cy="12594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Process 57">
            <a:extLst>
              <a:ext uri="{FF2B5EF4-FFF2-40B4-BE49-F238E27FC236}">
                <a16:creationId xmlns:a16="http://schemas.microsoft.com/office/drawing/2014/main" id="{E2C812A0-41B9-8231-4438-283AB62AB005}"/>
              </a:ext>
            </a:extLst>
          </p:cNvPr>
          <p:cNvSpPr/>
          <p:nvPr/>
        </p:nvSpPr>
        <p:spPr>
          <a:xfrm>
            <a:off x="5609516" y="449014"/>
            <a:ext cx="1302588" cy="12594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FCAD8B9-8CED-F535-2BDC-5AFD444BF28F}"/>
              </a:ext>
            </a:extLst>
          </p:cNvPr>
          <p:cNvSpPr txBox="1"/>
          <p:nvPr/>
        </p:nvSpPr>
        <p:spPr>
          <a:xfrm>
            <a:off x="10290742" y="5629906"/>
            <a:ext cx="1779917" cy="369332"/>
          </a:xfrm>
          <a:prstGeom prst="rect">
            <a:avLst/>
          </a:prstGeom>
          <a:noFill/>
        </p:spPr>
        <p:txBody>
          <a:bodyPr wrap="square" rtlCol="0">
            <a:spAutoFit/>
          </a:bodyPr>
          <a:lstStyle/>
          <a:p>
            <a:r>
              <a:rPr lang="en-US" dirty="0"/>
              <a:t>14*14*4 = 784</a:t>
            </a:r>
          </a:p>
        </p:txBody>
      </p:sp>
      <p:sp>
        <p:nvSpPr>
          <p:cNvPr id="60" name="Flowchart: Connector 59">
            <a:extLst>
              <a:ext uri="{FF2B5EF4-FFF2-40B4-BE49-F238E27FC236}">
                <a16:creationId xmlns:a16="http://schemas.microsoft.com/office/drawing/2014/main" id="{6D97E547-64A9-8980-DC80-3377758FF742}"/>
              </a:ext>
            </a:extLst>
          </p:cNvPr>
          <p:cNvSpPr/>
          <p:nvPr/>
        </p:nvSpPr>
        <p:spPr>
          <a:xfrm>
            <a:off x="8401857" y="3353149"/>
            <a:ext cx="403824" cy="3666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a:extLst>
              <a:ext uri="{FF2B5EF4-FFF2-40B4-BE49-F238E27FC236}">
                <a16:creationId xmlns:a16="http://schemas.microsoft.com/office/drawing/2014/main" id="{124E9A20-1903-932E-1EC8-679EF6CBB28F}"/>
              </a:ext>
            </a:extLst>
          </p:cNvPr>
          <p:cNvSpPr/>
          <p:nvPr/>
        </p:nvSpPr>
        <p:spPr>
          <a:xfrm>
            <a:off x="8410181" y="3906089"/>
            <a:ext cx="403824" cy="3666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EE00A10D-0E7C-4BEC-ED7C-9C69166B3225}"/>
              </a:ext>
            </a:extLst>
          </p:cNvPr>
          <p:cNvSpPr/>
          <p:nvPr/>
        </p:nvSpPr>
        <p:spPr>
          <a:xfrm>
            <a:off x="8445798" y="4481012"/>
            <a:ext cx="403824" cy="3666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a:extLst>
              <a:ext uri="{FF2B5EF4-FFF2-40B4-BE49-F238E27FC236}">
                <a16:creationId xmlns:a16="http://schemas.microsoft.com/office/drawing/2014/main" id="{A850C766-2432-E268-59E5-DCFCDFE00F21}"/>
              </a:ext>
            </a:extLst>
          </p:cNvPr>
          <p:cNvSpPr/>
          <p:nvPr/>
        </p:nvSpPr>
        <p:spPr>
          <a:xfrm>
            <a:off x="8428816" y="5016469"/>
            <a:ext cx="403824" cy="3666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C8AACBCD-58AE-F250-4558-E792A55722B5}"/>
              </a:ext>
            </a:extLst>
          </p:cNvPr>
          <p:cNvCxnSpPr/>
          <p:nvPr/>
        </p:nvCxnSpPr>
        <p:spPr>
          <a:xfrm flipH="1" flipV="1">
            <a:off x="9093858" y="3502325"/>
            <a:ext cx="1417143" cy="19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700ED01-17F2-2C79-2F99-820E2C95A3CD}"/>
              </a:ext>
            </a:extLst>
          </p:cNvPr>
          <p:cNvCxnSpPr>
            <a:cxnSpLocks/>
          </p:cNvCxnSpPr>
          <p:nvPr/>
        </p:nvCxnSpPr>
        <p:spPr>
          <a:xfrm flipH="1">
            <a:off x="9093858" y="3853966"/>
            <a:ext cx="1569543" cy="16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5C8F4E9-6838-8F67-0F49-73AA1C702811}"/>
              </a:ext>
            </a:extLst>
          </p:cNvPr>
          <p:cNvCxnSpPr/>
          <p:nvPr/>
        </p:nvCxnSpPr>
        <p:spPr>
          <a:xfrm flipH="1" flipV="1">
            <a:off x="9246258" y="3654725"/>
            <a:ext cx="1417143" cy="19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A1CC2DA-D770-6B53-AAF5-6C24857D2677}"/>
              </a:ext>
            </a:extLst>
          </p:cNvPr>
          <p:cNvCxnSpPr/>
          <p:nvPr/>
        </p:nvCxnSpPr>
        <p:spPr>
          <a:xfrm flipH="1" flipV="1">
            <a:off x="7189946" y="4497504"/>
            <a:ext cx="1417143" cy="19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6E021F5-9A6D-ECE7-5CB0-7FD21C205B16}"/>
              </a:ext>
            </a:extLst>
          </p:cNvPr>
          <p:cNvCxnSpPr>
            <a:cxnSpLocks/>
          </p:cNvCxnSpPr>
          <p:nvPr/>
        </p:nvCxnSpPr>
        <p:spPr>
          <a:xfrm flipH="1">
            <a:off x="9163703" y="4180525"/>
            <a:ext cx="1542259" cy="2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80E65E8-00F3-8F36-B77D-F76753321FD1}"/>
              </a:ext>
            </a:extLst>
          </p:cNvPr>
          <p:cNvCxnSpPr>
            <a:cxnSpLocks/>
          </p:cNvCxnSpPr>
          <p:nvPr/>
        </p:nvCxnSpPr>
        <p:spPr>
          <a:xfrm flipH="1">
            <a:off x="9205531" y="4334734"/>
            <a:ext cx="1542259" cy="2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2FAE1F3-AE65-925B-9F6A-33EF67ED7E4E}"/>
              </a:ext>
            </a:extLst>
          </p:cNvPr>
          <p:cNvCxnSpPr>
            <a:cxnSpLocks/>
          </p:cNvCxnSpPr>
          <p:nvPr/>
        </p:nvCxnSpPr>
        <p:spPr>
          <a:xfrm flipH="1">
            <a:off x="9128086" y="4115894"/>
            <a:ext cx="1542259" cy="2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776497E-89BB-5A04-00A9-56105674D785}"/>
              </a:ext>
            </a:extLst>
          </p:cNvPr>
          <p:cNvCxnSpPr>
            <a:cxnSpLocks/>
          </p:cNvCxnSpPr>
          <p:nvPr/>
        </p:nvCxnSpPr>
        <p:spPr>
          <a:xfrm flipH="1">
            <a:off x="9163702" y="4556826"/>
            <a:ext cx="1542259" cy="24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Flowchart: Connector 80">
            <a:extLst>
              <a:ext uri="{FF2B5EF4-FFF2-40B4-BE49-F238E27FC236}">
                <a16:creationId xmlns:a16="http://schemas.microsoft.com/office/drawing/2014/main" id="{AFB65768-1011-2053-8B9F-42FF3C72F309}"/>
              </a:ext>
            </a:extLst>
          </p:cNvPr>
          <p:cNvSpPr/>
          <p:nvPr/>
        </p:nvSpPr>
        <p:spPr>
          <a:xfrm>
            <a:off x="6749221" y="4151409"/>
            <a:ext cx="403824" cy="36665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a:extLst>
              <a:ext uri="{FF2B5EF4-FFF2-40B4-BE49-F238E27FC236}">
                <a16:creationId xmlns:a16="http://schemas.microsoft.com/office/drawing/2014/main" id="{657D7CF1-BB87-DD63-051D-90E207CE3E65}"/>
              </a:ext>
            </a:extLst>
          </p:cNvPr>
          <p:cNvCxnSpPr/>
          <p:nvPr/>
        </p:nvCxnSpPr>
        <p:spPr>
          <a:xfrm flipH="1" flipV="1">
            <a:off x="9398658" y="3807125"/>
            <a:ext cx="1417143" cy="199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24664B90-C6B3-FE95-28ED-BCAF2EFCFCEC}"/>
              </a:ext>
            </a:extLst>
          </p:cNvPr>
          <p:cNvCxnSpPr>
            <a:cxnSpLocks/>
          </p:cNvCxnSpPr>
          <p:nvPr/>
        </p:nvCxnSpPr>
        <p:spPr>
          <a:xfrm flipH="1" flipV="1">
            <a:off x="7153045" y="4607170"/>
            <a:ext cx="1275771" cy="557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724CDF4-70E6-D6F9-F8B0-60BF8D97BFC5}"/>
              </a:ext>
            </a:extLst>
          </p:cNvPr>
          <p:cNvCxnSpPr>
            <a:cxnSpLocks/>
          </p:cNvCxnSpPr>
          <p:nvPr/>
        </p:nvCxnSpPr>
        <p:spPr>
          <a:xfrm flipH="1">
            <a:off x="7034841" y="3580469"/>
            <a:ext cx="1375340" cy="508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179ACDB-46A3-F6D1-6D46-715A79D051DE}"/>
              </a:ext>
            </a:extLst>
          </p:cNvPr>
          <p:cNvCxnSpPr>
            <a:cxnSpLocks/>
            <a:endCxn id="81" idx="6"/>
          </p:cNvCxnSpPr>
          <p:nvPr/>
        </p:nvCxnSpPr>
        <p:spPr>
          <a:xfrm flipH="1">
            <a:off x="7153045" y="4148443"/>
            <a:ext cx="1328951" cy="186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09ECD023-3337-3509-0BFE-176144A84306}"/>
              </a:ext>
            </a:extLst>
          </p:cNvPr>
          <p:cNvSpPr txBox="1"/>
          <p:nvPr/>
        </p:nvSpPr>
        <p:spPr>
          <a:xfrm>
            <a:off x="5899086" y="4830462"/>
            <a:ext cx="1965384" cy="369332"/>
          </a:xfrm>
          <a:prstGeom prst="rect">
            <a:avLst/>
          </a:prstGeom>
          <a:noFill/>
        </p:spPr>
        <p:txBody>
          <a:bodyPr wrap="square" rtlCol="0">
            <a:spAutoFit/>
          </a:bodyPr>
          <a:lstStyle/>
          <a:p>
            <a:r>
              <a:rPr lang="en-US" dirty="0"/>
              <a:t>Sigmoid / </a:t>
            </a:r>
            <a:r>
              <a:rPr lang="en-US" dirty="0" err="1"/>
              <a:t>Softmax</a:t>
            </a:r>
            <a:endParaRPr lang="en-US" dirty="0"/>
          </a:p>
        </p:txBody>
      </p:sp>
      <p:sp>
        <p:nvSpPr>
          <p:cNvPr id="90" name="Flowchart: Process 89">
            <a:extLst>
              <a:ext uri="{FF2B5EF4-FFF2-40B4-BE49-F238E27FC236}">
                <a16:creationId xmlns:a16="http://schemas.microsoft.com/office/drawing/2014/main" id="{F830D576-387B-3048-14E0-8CCA8EB5E82D}"/>
              </a:ext>
            </a:extLst>
          </p:cNvPr>
          <p:cNvSpPr/>
          <p:nvPr/>
        </p:nvSpPr>
        <p:spPr>
          <a:xfrm>
            <a:off x="4226943" y="4064739"/>
            <a:ext cx="1418327" cy="6093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Y_prediction</a:t>
            </a:r>
            <a:endParaRPr lang="en-US" dirty="0"/>
          </a:p>
        </p:txBody>
      </p:sp>
      <p:cxnSp>
        <p:nvCxnSpPr>
          <p:cNvPr id="92" name="Straight Arrow Connector 91">
            <a:extLst>
              <a:ext uri="{FF2B5EF4-FFF2-40B4-BE49-F238E27FC236}">
                <a16:creationId xmlns:a16="http://schemas.microsoft.com/office/drawing/2014/main" id="{315C3F84-FD8C-11A0-C45A-A9729D79548D}"/>
              </a:ext>
            </a:extLst>
          </p:cNvPr>
          <p:cNvCxnSpPr>
            <a:cxnSpLocks/>
            <a:stCxn id="81" idx="2"/>
          </p:cNvCxnSpPr>
          <p:nvPr/>
        </p:nvCxnSpPr>
        <p:spPr>
          <a:xfrm flipH="1">
            <a:off x="5663963" y="4334734"/>
            <a:ext cx="1085258" cy="10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Flowchart: Process 94">
            <a:extLst>
              <a:ext uri="{FF2B5EF4-FFF2-40B4-BE49-F238E27FC236}">
                <a16:creationId xmlns:a16="http://schemas.microsoft.com/office/drawing/2014/main" id="{9F185173-E07F-8E10-1AC6-097B98D93DEB}"/>
              </a:ext>
            </a:extLst>
          </p:cNvPr>
          <p:cNvSpPr/>
          <p:nvPr/>
        </p:nvSpPr>
        <p:spPr>
          <a:xfrm>
            <a:off x="1224951" y="4150728"/>
            <a:ext cx="2009954" cy="49361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Function</a:t>
            </a:r>
          </a:p>
        </p:txBody>
      </p:sp>
      <p:sp>
        <p:nvSpPr>
          <p:cNvPr id="96" name="TextBox 95">
            <a:extLst>
              <a:ext uri="{FF2B5EF4-FFF2-40B4-BE49-F238E27FC236}">
                <a16:creationId xmlns:a16="http://schemas.microsoft.com/office/drawing/2014/main" id="{E83DE63A-34B7-BE86-5551-2F16FFC46311}"/>
              </a:ext>
            </a:extLst>
          </p:cNvPr>
          <p:cNvSpPr txBox="1"/>
          <p:nvPr/>
        </p:nvSpPr>
        <p:spPr>
          <a:xfrm>
            <a:off x="1131950" y="4767189"/>
            <a:ext cx="2465264" cy="646331"/>
          </a:xfrm>
          <a:prstGeom prst="rect">
            <a:avLst/>
          </a:prstGeom>
          <a:noFill/>
        </p:spPr>
        <p:txBody>
          <a:bodyPr wrap="square" rtlCol="0">
            <a:spAutoFit/>
          </a:bodyPr>
          <a:lstStyle/>
          <a:p>
            <a:r>
              <a:rPr lang="en-US" dirty="0" err="1"/>
              <a:t>BinaryCrossEntropy</a:t>
            </a:r>
            <a:r>
              <a:rPr lang="en-US" dirty="0"/>
              <a:t>/</a:t>
            </a:r>
          </a:p>
          <a:p>
            <a:r>
              <a:rPr lang="en-US" dirty="0" err="1"/>
              <a:t>CategiricalCrossEntropy</a:t>
            </a:r>
            <a:endParaRPr lang="en-US" dirty="0"/>
          </a:p>
        </p:txBody>
      </p:sp>
      <p:cxnSp>
        <p:nvCxnSpPr>
          <p:cNvPr id="98" name="Straight Arrow Connector 97">
            <a:extLst>
              <a:ext uri="{FF2B5EF4-FFF2-40B4-BE49-F238E27FC236}">
                <a16:creationId xmlns:a16="http://schemas.microsoft.com/office/drawing/2014/main" id="{9B5F6919-0532-7F8E-8466-D81096180396}"/>
              </a:ext>
            </a:extLst>
          </p:cNvPr>
          <p:cNvCxnSpPr>
            <a:cxnSpLocks/>
            <a:stCxn id="90" idx="1"/>
          </p:cNvCxnSpPr>
          <p:nvPr/>
        </p:nvCxnSpPr>
        <p:spPr>
          <a:xfrm flipH="1" flipV="1">
            <a:off x="3253598" y="4344920"/>
            <a:ext cx="973345" cy="24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Flowchart: Process 99">
            <a:extLst>
              <a:ext uri="{FF2B5EF4-FFF2-40B4-BE49-F238E27FC236}">
                <a16:creationId xmlns:a16="http://schemas.microsoft.com/office/drawing/2014/main" id="{55AA656A-ADE7-05EB-003E-71A1FA9321DD}"/>
              </a:ext>
            </a:extLst>
          </p:cNvPr>
          <p:cNvSpPr/>
          <p:nvPr/>
        </p:nvSpPr>
        <p:spPr>
          <a:xfrm>
            <a:off x="1246517" y="5759307"/>
            <a:ext cx="1966822" cy="4798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Propagation </a:t>
            </a:r>
          </a:p>
        </p:txBody>
      </p:sp>
      <p:cxnSp>
        <p:nvCxnSpPr>
          <p:cNvPr id="102" name="Connector: Elbow 101">
            <a:extLst>
              <a:ext uri="{FF2B5EF4-FFF2-40B4-BE49-F238E27FC236}">
                <a16:creationId xmlns:a16="http://schemas.microsoft.com/office/drawing/2014/main" id="{8C6F6D1D-5603-3372-1225-E25B2EFE00DC}"/>
              </a:ext>
            </a:extLst>
          </p:cNvPr>
          <p:cNvCxnSpPr>
            <a:stCxn id="95" idx="1"/>
            <a:endCxn id="100" idx="1"/>
          </p:cNvCxnSpPr>
          <p:nvPr/>
        </p:nvCxnSpPr>
        <p:spPr>
          <a:xfrm rot="10800000" flipH="1" flipV="1">
            <a:off x="1224951" y="4397534"/>
            <a:ext cx="21566" cy="1601704"/>
          </a:xfrm>
          <a:prstGeom prst="bentConnector3">
            <a:avLst>
              <a:gd name="adj1" fmla="val -106000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E297F72E-12F8-9F8E-FBBF-7186358987B8}"/>
              </a:ext>
            </a:extLst>
          </p:cNvPr>
          <p:cNvSpPr txBox="1"/>
          <p:nvPr/>
        </p:nvSpPr>
        <p:spPr>
          <a:xfrm>
            <a:off x="1761679" y="6317805"/>
            <a:ext cx="2730260" cy="369332"/>
          </a:xfrm>
          <a:prstGeom prst="rect">
            <a:avLst/>
          </a:prstGeom>
          <a:noFill/>
        </p:spPr>
        <p:txBody>
          <a:bodyPr wrap="square" rtlCol="0">
            <a:spAutoFit/>
          </a:bodyPr>
          <a:lstStyle/>
          <a:p>
            <a:r>
              <a:rPr lang="en-US" dirty="0"/>
              <a:t>Use </a:t>
            </a:r>
            <a:r>
              <a:rPr lang="en-US" dirty="0" err="1"/>
              <a:t>Tancerflow</a:t>
            </a:r>
            <a:r>
              <a:rPr lang="en-US" dirty="0"/>
              <a:t> Framework</a:t>
            </a:r>
          </a:p>
        </p:txBody>
      </p:sp>
    </p:spTree>
    <p:extLst>
      <p:ext uri="{BB962C8B-B14F-4D97-AF65-F5344CB8AC3E}">
        <p14:creationId xmlns:p14="http://schemas.microsoft.com/office/powerpoint/2010/main" val="1206328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1386-EFDD-0E17-6BF7-7415E345930A}"/>
              </a:ext>
            </a:extLst>
          </p:cNvPr>
          <p:cNvSpPr>
            <a:spLocks noGrp="1"/>
          </p:cNvSpPr>
          <p:nvPr>
            <p:ph type="title"/>
          </p:nvPr>
        </p:nvSpPr>
        <p:spPr/>
        <p:txBody>
          <a:bodyPr/>
          <a:lstStyle/>
          <a:p>
            <a:r>
              <a:rPr lang="en-US" dirty="0"/>
              <a:t>Advantages : </a:t>
            </a:r>
          </a:p>
        </p:txBody>
      </p:sp>
      <p:sp>
        <p:nvSpPr>
          <p:cNvPr id="3" name="Content Placeholder 2">
            <a:extLst>
              <a:ext uri="{FF2B5EF4-FFF2-40B4-BE49-F238E27FC236}">
                <a16:creationId xmlns:a16="http://schemas.microsoft.com/office/drawing/2014/main" id="{15AFC2DD-8E06-739E-2387-4E890C561214}"/>
              </a:ext>
            </a:extLst>
          </p:cNvPr>
          <p:cNvSpPr>
            <a:spLocks noGrp="1"/>
          </p:cNvSpPr>
          <p:nvPr>
            <p:ph idx="1"/>
          </p:nvPr>
        </p:nvSpPr>
        <p:spPr/>
        <p:txBody>
          <a:bodyPr/>
          <a:lstStyle/>
          <a:p>
            <a:r>
              <a:rPr lang="en-US" dirty="0"/>
              <a:t>Effective for large Image:</a:t>
            </a:r>
          </a:p>
          <a:p>
            <a:pPr marL="0" indent="0">
              <a:buNone/>
            </a:pPr>
            <a:r>
              <a:rPr lang="en-US" dirty="0"/>
              <a:t>	Pooling operations reduce the spatial dimensions, making CNNs 	scalable to large images, as they are less prone to the curse of 	dimensionality.</a:t>
            </a:r>
          </a:p>
          <a:p>
            <a:r>
              <a:rPr lang="en-US" dirty="0"/>
              <a:t>Automatic Feature Extraction:</a:t>
            </a:r>
          </a:p>
          <a:p>
            <a:pPr marL="0" indent="0">
              <a:buNone/>
            </a:pPr>
            <a:r>
              <a:rPr lang="en-US" dirty="0"/>
              <a:t>	CNNs automatically learn the most relevant features from the   	input image. Unlike traditional image processing methods, where 	features must be manually defined, CNNs learn them from the 	data itself.</a:t>
            </a:r>
          </a:p>
          <a:p>
            <a:pPr marL="457200" lvl="1" indent="0">
              <a:buNone/>
            </a:pPr>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211412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1E3D5-F088-0201-4817-70D37155A662}"/>
              </a:ext>
            </a:extLst>
          </p:cNvPr>
          <p:cNvSpPr>
            <a:spLocks noGrp="1"/>
          </p:cNvSpPr>
          <p:nvPr>
            <p:ph idx="1"/>
          </p:nvPr>
        </p:nvSpPr>
        <p:spPr>
          <a:xfrm>
            <a:off x="838200" y="467879"/>
            <a:ext cx="10515600" cy="6062229"/>
          </a:xfrm>
        </p:spPr>
        <p:txBody>
          <a:bodyPr/>
          <a:lstStyle/>
          <a:p>
            <a:r>
              <a:rPr lang="en-US" dirty="0"/>
              <a:t>To overcome , we use CNN.</a:t>
            </a:r>
          </a:p>
          <a:p>
            <a:r>
              <a:rPr lang="en-US" dirty="0"/>
              <a:t>Main idea behind the CNN is Filter.</a:t>
            </a:r>
          </a:p>
          <a:p>
            <a:r>
              <a:rPr lang="en-US" dirty="0"/>
              <a:t>Filter : </a:t>
            </a:r>
          </a:p>
          <a:p>
            <a:pPr marL="0" indent="0">
              <a:buNone/>
            </a:pPr>
            <a:r>
              <a:rPr lang="en-US" dirty="0"/>
              <a:t>     -Sliding Window</a:t>
            </a:r>
          </a:p>
          <a:p>
            <a:pPr marL="0" indent="0">
              <a:buNone/>
            </a:pPr>
            <a:r>
              <a:rPr lang="en-US" dirty="0"/>
              <a:t>     -Detect the features and pattern</a:t>
            </a:r>
          </a:p>
          <a:p>
            <a:pPr marL="0" indent="0">
              <a:buNone/>
            </a:pPr>
            <a:r>
              <a:rPr lang="en-US" dirty="0"/>
              <a:t>-Filter can be vertical or horizontal detector</a:t>
            </a:r>
          </a:p>
        </p:txBody>
      </p:sp>
    </p:spTree>
    <p:extLst>
      <p:ext uri="{BB962C8B-B14F-4D97-AF65-F5344CB8AC3E}">
        <p14:creationId xmlns:p14="http://schemas.microsoft.com/office/powerpoint/2010/main" val="139376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B4B4-591A-8BE3-F271-06F72A993306}"/>
              </a:ext>
            </a:extLst>
          </p:cNvPr>
          <p:cNvSpPr>
            <a:spLocks noGrp="1"/>
          </p:cNvSpPr>
          <p:nvPr>
            <p:ph type="title"/>
          </p:nvPr>
        </p:nvSpPr>
        <p:spPr/>
        <p:txBody>
          <a:bodyPr/>
          <a:lstStyle/>
          <a:p>
            <a:r>
              <a:rPr lang="en-US"/>
              <a:t>Convolution Layer:</a:t>
            </a:r>
          </a:p>
        </p:txBody>
      </p:sp>
      <p:sp>
        <p:nvSpPr>
          <p:cNvPr id="3" name="Content Placeholder 2">
            <a:extLst>
              <a:ext uri="{FF2B5EF4-FFF2-40B4-BE49-F238E27FC236}">
                <a16:creationId xmlns:a16="http://schemas.microsoft.com/office/drawing/2014/main" id="{9A44FF4E-683B-D101-11BA-D6792A3C7A0F}"/>
              </a:ext>
            </a:extLst>
          </p:cNvPr>
          <p:cNvSpPr>
            <a:spLocks noGrp="1"/>
          </p:cNvSpPr>
          <p:nvPr>
            <p:ph idx="1"/>
          </p:nvPr>
        </p:nvSpPr>
        <p:spPr/>
        <p:txBody>
          <a:bodyPr/>
          <a:lstStyle/>
          <a:p>
            <a:r>
              <a:rPr lang="en-US" dirty="0"/>
              <a:t>This is the core building block of CNNs</a:t>
            </a:r>
          </a:p>
          <a:p>
            <a:r>
              <a:rPr lang="en-US" dirty="0"/>
              <a:t>This is the filtering layer.</a:t>
            </a:r>
          </a:p>
          <a:p>
            <a:r>
              <a:rPr lang="en-US" dirty="0"/>
              <a:t>A convolution operation involves a filter </a:t>
            </a:r>
            <a:r>
              <a:rPr lang="en-US" dirty="0">
                <a:solidFill>
                  <a:srgbClr val="FF0000"/>
                </a:solidFill>
              </a:rPr>
              <a:t>(kernel)</a:t>
            </a:r>
            <a:r>
              <a:rPr lang="en-US" dirty="0"/>
              <a:t> over the input image to extract features such as edges, textures, and shapes.</a:t>
            </a:r>
          </a:p>
          <a:p>
            <a:r>
              <a:rPr lang="en-US" dirty="0"/>
              <a:t>After completing filtering an Activation function (</a:t>
            </a:r>
            <a:r>
              <a:rPr lang="en-US" dirty="0" err="1"/>
              <a:t>ReLU</a:t>
            </a:r>
            <a:r>
              <a:rPr lang="en-US" dirty="0"/>
              <a:t>) is applied to handle the negative value.</a:t>
            </a:r>
          </a:p>
        </p:txBody>
      </p:sp>
    </p:spTree>
    <p:extLst>
      <p:ext uri="{BB962C8B-B14F-4D97-AF65-F5344CB8AC3E}">
        <p14:creationId xmlns:p14="http://schemas.microsoft.com/office/powerpoint/2010/main" val="319224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538-6188-ED58-390A-59AD9270B407}"/>
              </a:ext>
            </a:extLst>
          </p:cNvPr>
          <p:cNvSpPr>
            <a:spLocks noGrp="1"/>
          </p:cNvSpPr>
          <p:nvPr>
            <p:ph type="title"/>
          </p:nvPr>
        </p:nvSpPr>
        <p:spPr/>
        <p:txBody>
          <a:bodyPr>
            <a:normAutofit/>
          </a:bodyPr>
          <a:lstStyle/>
          <a:p>
            <a:pPr algn="ctr"/>
            <a:r>
              <a:rPr lang="en-US" sz="8800" dirty="0"/>
              <a:t>Convolutional Operation</a:t>
            </a:r>
          </a:p>
        </p:txBody>
      </p:sp>
    </p:spTree>
    <p:extLst>
      <p:ext uri="{BB962C8B-B14F-4D97-AF65-F5344CB8AC3E}">
        <p14:creationId xmlns:p14="http://schemas.microsoft.com/office/powerpoint/2010/main" val="228122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CDB3C3AA-0E6E-C429-FA2F-CC6259019621}"/>
              </a:ext>
            </a:extLst>
          </p:cNvPr>
          <p:cNvSpPr/>
          <p:nvPr/>
        </p:nvSpPr>
        <p:spPr>
          <a:xfrm>
            <a:off x="1126836" y="1485387"/>
            <a:ext cx="3075709" cy="27524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Process 2">
            <a:extLst>
              <a:ext uri="{FF2B5EF4-FFF2-40B4-BE49-F238E27FC236}">
                <a16:creationId xmlns:a16="http://schemas.microsoft.com/office/drawing/2014/main" id="{B65324EC-B47D-CECC-B378-ED930CD7E437}"/>
              </a:ext>
            </a:extLst>
          </p:cNvPr>
          <p:cNvSpPr/>
          <p:nvPr/>
        </p:nvSpPr>
        <p:spPr>
          <a:xfrm>
            <a:off x="5791201" y="2265859"/>
            <a:ext cx="1357745" cy="11914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a:extLst>
              <a:ext uri="{FF2B5EF4-FFF2-40B4-BE49-F238E27FC236}">
                <a16:creationId xmlns:a16="http://schemas.microsoft.com/office/drawing/2014/main" id="{AE84A5AD-7FB0-AC5B-B35C-595FA6898CBB}"/>
              </a:ext>
            </a:extLst>
          </p:cNvPr>
          <p:cNvSpPr/>
          <p:nvPr/>
        </p:nvSpPr>
        <p:spPr>
          <a:xfrm>
            <a:off x="9180945" y="1825976"/>
            <a:ext cx="2124364" cy="20712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AE019E76-C15E-D6AF-2CCE-BA18EC4B0124}"/>
              </a:ext>
            </a:extLst>
          </p:cNvPr>
          <p:cNvCxnSpPr/>
          <p:nvPr/>
        </p:nvCxnSpPr>
        <p:spPr>
          <a:xfrm>
            <a:off x="7620000" y="2972442"/>
            <a:ext cx="134850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182A0EB-0C24-D00D-F2C3-B920ECF57349}"/>
              </a:ext>
            </a:extLst>
          </p:cNvPr>
          <p:cNvSpPr txBox="1"/>
          <p:nvPr/>
        </p:nvSpPr>
        <p:spPr>
          <a:xfrm>
            <a:off x="9301018" y="1116055"/>
            <a:ext cx="1884218" cy="369332"/>
          </a:xfrm>
          <a:prstGeom prst="rect">
            <a:avLst/>
          </a:prstGeom>
          <a:noFill/>
        </p:spPr>
        <p:txBody>
          <a:bodyPr wrap="square" rtlCol="0">
            <a:spAutoFit/>
          </a:bodyPr>
          <a:lstStyle/>
          <a:p>
            <a:pPr algn="ctr"/>
            <a:r>
              <a:rPr lang="en-US" dirty="0"/>
              <a:t>Feature map</a:t>
            </a:r>
          </a:p>
        </p:txBody>
      </p:sp>
      <p:sp>
        <p:nvSpPr>
          <p:cNvPr id="8" name="TextBox 7">
            <a:extLst>
              <a:ext uri="{FF2B5EF4-FFF2-40B4-BE49-F238E27FC236}">
                <a16:creationId xmlns:a16="http://schemas.microsoft.com/office/drawing/2014/main" id="{41DFA840-3111-B288-3C87-7A1BDC331D20}"/>
              </a:ext>
            </a:extLst>
          </p:cNvPr>
          <p:cNvSpPr txBox="1"/>
          <p:nvPr/>
        </p:nvSpPr>
        <p:spPr>
          <a:xfrm>
            <a:off x="1625600" y="4699642"/>
            <a:ext cx="1607127" cy="369332"/>
          </a:xfrm>
          <a:prstGeom prst="rect">
            <a:avLst/>
          </a:prstGeom>
          <a:noFill/>
        </p:spPr>
        <p:txBody>
          <a:bodyPr wrap="square" rtlCol="0">
            <a:spAutoFit/>
          </a:bodyPr>
          <a:lstStyle/>
          <a:p>
            <a:r>
              <a:rPr lang="en-US" dirty="0"/>
              <a:t>N X N X C</a:t>
            </a:r>
          </a:p>
        </p:txBody>
      </p:sp>
      <p:sp>
        <p:nvSpPr>
          <p:cNvPr id="9" name="TextBox 8">
            <a:extLst>
              <a:ext uri="{FF2B5EF4-FFF2-40B4-BE49-F238E27FC236}">
                <a16:creationId xmlns:a16="http://schemas.microsoft.com/office/drawing/2014/main" id="{9B4D42AA-A87C-65A5-C71D-5EF985E8E202}"/>
              </a:ext>
            </a:extLst>
          </p:cNvPr>
          <p:cNvSpPr txBox="1"/>
          <p:nvPr/>
        </p:nvSpPr>
        <p:spPr>
          <a:xfrm>
            <a:off x="5948218" y="3713660"/>
            <a:ext cx="1200728" cy="369332"/>
          </a:xfrm>
          <a:prstGeom prst="rect">
            <a:avLst/>
          </a:prstGeom>
          <a:noFill/>
        </p:spPr>
        <p:txBody>
          <a:bodyPr wrap="square" rtlCol="0">
            <a:spAutoFit/>
          </a:bodyPr>
          <a:lstStyle/>
          <a:p>
            <a:r>
              <a:rPr lang="en-US" dirty="0"/>
              <a:t>F X F X C</a:t>
            </a:r>
          </a:p>
        </p:txBody>
      </p:sp>
      <p:sp>
        <p:nvSpPr>
          <p:cNvPr id="10" name="TextBox 9">
            <a:extLst>
              <a:ext uri="{FF2B5EF4-FFF2-40B4-BE49-F238E27FC236}">
                <a16:creationId xmlns:a16="http://schemas.microsoft.com/office/drawing/2014/main" id="{40AB2A22-75D0-A17E-E7C4-203197D5ECF1}"/>
              </a:ext>
            </a:extLst>
          </p:cNvPr>
          <p:cNvSpPr txBox="1"/>
          <p:nvPr/>
        </p:nvSpPr>
        <p:spPr>
          <a:xfrm>
            <a:off x="4572000" y="5221499"/>
            <a:ext cx="3796145" cy="923330"/>
          </a:xfrm>
          <a:prstGeom prst="rect">
            <a:avLst/>
          </a:prstGeom>
          <a:noFill/>
        </p:spPr>
        <p:txBody>
          <a:bodyPr wrap="square" rtlCol="0">
            <a:spAutoFit/>
          </a:bodyPr>
          <a:lstStyle/>
          <a:p>
            <a:r>
              <a:rPr lang="en-US" dirty="0"/>
              <a:t>Feature map size </a:t>
            </a:r>
          </a:p>
          <a:p>
            <a:endParaRPr lang="en-US" dirty="0"/>
          </a:p>
          <a:p>
            <a:r>
              <a:rPr lang="en-US" dirty="0"/>
              <a:t>(</a:t>
            </a:r>
            <a:r>
              <a:rPr lang="en-US" dirty="0" err="1"/>
              <a:t>nxn</a:t>
            </a:r>
            <a:r>
              <a:rPr lang="en-US" dirty="0"/>
              <a:t>) * (</a:t>
            </a:r>
            <a:r>
              <a:rPr lang="en-US" dirty="0" err="1"/>
              <a:t>fxf</a:t>
            </a:r>
            <a:r>
              <a:rPr lang="en-US" dirty="0"/>
              <a:t>) = (n-f+1) X (n-f+1)</a:t>
            </a:r>
          </a:p>
        </p:txBody>
      </p:sp>
      <p:sp>
        <p:nvSpPr>
          <p:cNvPr id="11" name="TextBox 10">
            <a:extLst>
              <a:ext uri="{FF2B5EF4-FFF2-40B4-BE49-F238E27FC236}">
                <a16:creationId xmlns:a16="http://schemas.microsoft.com/office/drawing/2014/main" id="{8188129B-2181-3044-E2BA-D44EDE3F490C}"/>
              </a:ext>
            </a:extLst>
          </p:cNvPr>
          <p:cNvSpPr txBox="1"/>
          <p:nvPr/>
        </p:nvSpPr>
        <p:spPr>
          <a:xfrm>
            <a:off x="5527963" y="1485387"/>
            <a:ext cx="2327563" cy="369332"/>
          </a:xfrm>
          <a:prstGeom prst="rect">
            <a:avLst/>
          </a:prstGeom>
          <a:noFill/>
        </p:spPr>
        <p:txBody>
          <a:bodyPr wrap="square" rtlCol="0">
            <a:spAutoFit/>
          </a:bodyPr>
          <a:lstStyle/>
          <a:p>
            <a:r>
              <a:rPr lang="en-US" dirty="0"/>
              <a:t>Filter (Sliding Window)</a:t>
            </a:r>
          </a:p>
        </p:txBody>
      </p:sp>
      <p:sp>
        <p:nvSpPr>
          <p:cNvPr id="12" name="TextBox 11">
            <a:extLst>
              <a:ext uri="{FF2B5EF4-FFF2-40B4-BE49-F238E27FC236}">
                <a16:creationId xmlns:a16="http://schemas.microsoft.com/office/drawing/2014/main" id="{DF10B10F-A8AE-0378-DCFB-9FF403D5E438}"/>
              </a:ext>
            </a:extLst>
          </p:cNvPr>
          <p:cNvSpPr txBox="1"/>
          <p:nvPr/>
        </p:nvSpPr>
        <p:spPr>
          <a:xfrm>
            <a:off x="1228437" y="838903"/>
            <a:ext cx="1671782" cy="369332"/>
          </a:xfrm>
          <a:prstGeom prst="rect">
            <a:avLst/>
          </a:prstGeom>
          <a:noFill/>
        </p:spPr>
        <p:txBody>
          <a:bodyPr wrap="square" rtlCol="0">
            <a:spAutoFit/>
          </a:bodyPr>
          <a:lstStyle/>
          <a:p>
            <a:r>
              <a:rPr lang="en-US" dirty="0"/>
              <a:t>Input Image</a:t>
            </a:r>
          </a:p>
        </p:txBody>
      </p:sp>
      <p:sp>
        <p:nvSpPr>
          <p:cNvPr id="13" name="TextBox 12">
            <a:extLst>
              <a:ext uri="{FF2B5EF4-FFF2-40B4-BE49-F238E27FC236}">
                <a16:creationId xmlns:a16="http://schemas.microsoft.com/office/drawing/2014/main" id="{061CE1A8-0E5C-E5A5-18E5-F27E1B16F699}"/>
              </a:ext>
            </a:extLst>
          </p:cNvPr>
          <p:cNvSpPr txBox="1"/>
          <p:nvPr/>
        </p:nvSpPr>
        <p:spPr>
          <a:xfrm>
            <a:off x="4812146" y="2676937"/>
            <a:ext cx="434109"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B726FEFD-1E67-5AAC-67C7-939AB7298597}"/>
              </a:ext>
            </a:extLst>
          </p:cNvPr>
          <p:cNvSpPr txBox="1"/>
          <p:nvPr/>
        </p:nvSpPr>
        <p:spPr>
          <a:xfrm>
            <a:off x="1228437" y="5480268"/>
            <a:ext cx="2576945" cy="1200329"/>
          </a:xfrm>
          <a:prstGeom prst="rect">
            <a:avLst/>
          </a:prstGeom>
          <a:noFill/>
        </p:spPr>
        <p:txBody>
          <a:bodyPr wrap="square" rtlCol="0">
            <a:spAutoFit/>
          </a:bodyPr>
          <a:lstStyle/>
          <a:p>
            <a:r>
              <a:rPr lang="en-US" dirty="0">
                <a:solidFill>
                  <a:srgbClr val="FF0000"/>
                </a:solidFill>
              </a:rPr>
              <a:t>C = number of channel</a:t>
            </a:r>
          </a:p>
          <a:p>
            <a:r>
              <a:rPr lang="en-US" dirty="0">
                <a:solidFill>
                  <a:srgbClr val="FF0000"/>
                </a:solidFill>
              </a:rPr>
              <a:t>This number must be matched with the filter channel</a:t>
            </a:r>
          </a:p>
        </p:txBody>
      </p:sp>
      <p:sp>
        <p:nvSpPr>
          <p:cNvPr id="15" name="Flowchart: Process 14">
            <a:extLst>
              <a:ext uri="{FF2B5EF4-FFF2-40B4-BE49-F238E27FC236}">
                <a16:creationId xmlns:a16="http://schemas.microsoft.com/office/drawing/2014/main" id="{32A08B9C-1A02-635F-FCFB-9CCB5A7923DE}"/>
              </a:ext>
            </a:extLst>
          </p:cNvPr>
          <p:cNvSpPr/>
          <p:nvPr/>
        </p:nvSpPr>
        <p:spPr>
          <a:xfrm>
            <a:off x="2982431" y="164728"/>
            <a:ext cx="5617539" cy="698736"/>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00" dirty="0"/>
              <a:t>Filtering</a:t>
            </a:r>
          </a:p>
        </p:txBody>
      </p:sp>
    </p:spTree>
    <p:extLst>
      <p:ext uri="{BB962C8B-B14F-4D97-AF65-F5344CB8AC3E}">
        <p14:creationId xmlns:p14="http://schemas.microsoft.com/office/powerpoint/2010/main" val="312919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17A86708-8127-B16C-4F33-EF0C29142AEE}"/>
              </a:ext>
            </a:extLst>
          </p:cNvPr>
          <p:cNvSpPr/>
          <p:nvPr/>
        </p:nvSpPr>
        <p:spPr>
          <a:xfrm>
            <a:off x="1459346" y="1819557"/>
            <a:ext cx="1671781" cy="14316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detect edges all around image</a:t>
            </a:r>
          </a:p>
        </p:txBody>
      </p:sp>
      <p:sp>
        <p:nvSpPr>
          <p:cNvPr id="3" name="Flowchart: Process 2">
            <a:extLst>
              <a:ext uri="{FF2B5EF4-FFF2-40B4-BE49-F238E27FC236}">
                <a16:creationId xmlns:a16="http://schemas.microsoft.com/office/drawing/2014/main" id="{F51D7A58-6463-982E-6B27-FAE34AECB719}"/>
              </a:ext>
            </a:extLst>
          </p:cNvPr>
          <p:cNvSpPr/>
          <p:nvPr/>
        </p:nvSpPr>
        <p:spPr>
          <a:xfrm>
            <a:off x="4571999" y="1902684"/>
            <a:ext cx="1671781" cy="134850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features associated with image [eye, nose, ear etc.]</a:t>
            </a:r>
          </a:p>
        </p:txBody>
      </p:sp>
      <p:sp>
        <p:nvSpPr>
          <p:cNvPr id="4" name="Flowchart: Process 3">
            <a:extLst>
              <a:ext uri="{FF2B5EF4-FFF2-40B4-BE49-F238E27FC236}">
                <a16:creationId xmlns:a16="http://schemas.microsoft.com/office/drawing/2014/main" id="{2167B30F-28B2-82CB-0A94-6FEB9947C0D3}"/>
              </a:ext>
            </a:extLst>
          </p:cNvPr>
          <p:cNvSpPr/>
          <p:nvPr/>
        </p:nvSpPr>
        <p:spPr>
          <a:xfrm>
            <a:off x="8220363" y="1819557"/>
            <a:ext cx="1745673" cy="143163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entire face of the image by combining features</a:t>
            </a:r>
          </a:p>
        </p:txBody>
      </p:sp>
      <p:sp>
        <p:nvSpPr>
          <p:cNvPr id="5" name="Flowchart: Process 4">
            <a:extLst>
              <a:ext uri="{FF2B5EF4-FFF2-40B4-BE49-F238E27FC236}">
                <a16:creationId xmlns:a16="http://schemas.microsoft.com/office/drawing/2014/main" id="{E9FE4AA6-C1F2-468E-EF56-A01317927CF8}"/>
              </a:ext>
            </a:extLst>
          </p:cNvPr>
          <p:cNvSpPr/>
          <p:nvPr/>
        </p:nvSpPr>
        <p:spPr>
          <a:xfrm>
            <a:off x="8220363" y="4417284"/>
            <a:ext cx="1745673" cy="16440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Associate with a particular label [Human / Animal]</a:t>
            </a:r>
          </a:p>
        </p:txBody>
      </p:sp>
      <p:cxnSp>
        <p:nvCxnSpPr>
          <p:cNvPr id="7" name="Straight Arrow Connector 6">
            <a:extLst>
              <a:ext uri="{FF2B5EF4-FFF2-40B4-BE49-F238E27FC236}">
                <a16:creationId xmlns:a16="http://schemas.microsoft.com/office/drawing/2014/main" id="{7A22C410-AF46-4CC3-8C27-0F300D55680C}"/>
              </a:ext>
            </a:extLst>
          </p:cNvPr>
          <p:cNvCxnSpPr/>
          <p:nvPr/>
        </p:nvCxnSpPr>
        <p:spPr>
          <a:xfrm>
            <a:off x="3205017" y="2535375"/>
            <a:ext cx="13669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A149F6-5D4B-71D0-74C3-3E3368E31624}"/>
              </a:ext>
            </a:extLst>
          </p:cNvPr>
          <p:cNvCxnSpPr/>
          <p:nvPr/>
        </p:nvCxnSpPr>
        <p:spPr>
          <a:xfrm>
            <a:off x="6553199" y="2535375"/>
            <a:ext cx="13669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41DDD3-62A9-DA8D-FCF1-28462146D9F5}"/>
              </a:ext>
            </a:extLst>
          </p:cNvPr>
          <p:cNvCxnSpPr>
            <a:cxnSpLocks/>
          </p:cNvCxnSpPr>
          <p:nvPr/>
        </p:nvCxnSpPr>
        <p:spPr>
          <a:xfrm>
            <a:off x="8963891" y="3334320"/>
            <a:ext cx="0" cy="9513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Process 11">
            <a:extLst>
              <a:ext uri="{FF2B5EF4-FFF2-40B4-BE49-F238E27FC236}">
                <a16:creationId xmlns:a16="http://schemas.microsoft.com/office/drawing/2014/main" id="{9A6E9275-58A3-73D8-6EC8-C6675B97DDC8}"/>
              </a:ext>
            </a:extLst>
          </p:cNvPr>
          <p:cNvSpPr/>
          <p:nvPr/>
        </p:nvSpPr>
        <p:spPr>
          <a:xfrm>
            <a:off x="1930400" y="284012"/>
            <a:ext cx="7860145" cy="868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How it Works</a:t>
            </a:r>
          </a:p>
        </p:txBody>
      </p:sp>
      <p:sp>
        <p:nvSpPr>
          <p:cNvPr id="13" name="TextBox 12">
            <a:extLst>
              <a:ext uri="{FF2B5EF4-FFF2-40B4-BE49-F238E27FC236}">
                <a16:creationId xmlns:a16="http://schemas.microsoft.com/office/drawing/2014/main" id="{870A1FDC-9268-B382-9735-B278D8C34959}"/>
              </a:ext>
            </a:extLst>
          </p:cNvPr>
          <p:cNvSpPr txBox="1"/>
          <p:nvPr/>
        </p:nvSpPr>
        <p:spPr>
          <a:xfrm>
            <a:off x="3426690" y="1849698"/>
            <a:ext cx="835889" cy="646331"/>
          </a:xfrm>
          <a:prstGeom prst="rect">
            <a:avLst/>
          </a:prstGeom>
          <a:noFill/>
        </p:spPr>
        <p:txBody>
          <a:bodyPr wrap="square" rtlCol="0">
            <a:spAutoFit/>
          </a:bodyPr>
          <a:lstStyle/>
          <a:p>
            <a:r>
              <a:rPr lang="en-US" dirty="0"/>
              <a:t>Edges pass</a:t>
            </a:r>
          </a:p>
        </p:txBody>
      </p:sp>
    </p:spTree>
    <p:extLst>
      <p:ext uri="{BB962C8B-B14F-4D97-AF65-F5344CB8AC3E}">
        <p14:creationId xmlns:p14="http://schemas.microsoft.com/office/powerpoint/2010/main" val="294357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AC635F14-12D3-82D1-A790-8A85482B0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095999" cy="3777673"/>
          </a:xfrm>
          <a:prstGeom prst="rect">
            <a:avLst/>
          </a:prstGeom>
        </p:spPr>
      </p:pic>
      <p:pic>
        <p:nvPicPr>
          <p:cNvPr id="23" name="Picture 22">
            <a:extLst>
              <a:ext uri="{FF2B5EF4-FFF2-40B4-BE49-F238E27FC236}">
                <a16:creationId xmlns:a16="http://schemas.microsoft.com/office/drawing/2014/main" id="{AC0F206F-18CD-7FBC-DEF0-26740992E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341746"/>
            <a:ext cx="5883564" cy="3435928"/>
          </a:xfrm>
          <a:prstGeom prst="rect">
            <a:avLst/>
          </a:prstGeom>
        </p:spPr>
      </p:pic>
      <p:pic>
        <p:nvPicPr>
          <p:cNvPr id="25" name="Picture 24">
            <a:extLst>
              <a:ext uri="{FF2B5EF4-FFF2-40B4-BE49-F238E27FC236}">
                <a16:creationId xmlns:a16="http://schemas.microsoft.com/office/drawing/2014/main" id="{B87DA765-7C18-E79B-B7F8-D066A4BF6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144" y="3953163"/>
            <a:ext cx="11841019" cy="2761673"/>
          </a:xfrm>
          <a:prstGeom prst="rect">
            <a:avLst/>
          </a:prstGeom>
        </p:spPr>
      </p:pic>
    </p:spTree>
    <p:extLst>
      <p:ext uri="{BB962C8B-B14F-4D97-AF65-F5344CB8AC3E}">
        <p14:creationId xmlns:p14="http://schemas.microsoft.com/office/powerpoint/2010/main" val="227062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6872C2-0FC2-3697-542B-4481901FB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09" y="1219201"/>
            <a:ext cx="11831782" cy="5258367"/>
          </a:xfrm>
          <a:prstGeom prst="rect">
            <a:avLst/>
          </a:prstGeom>
        </p:spPr>
      </p:pic>
      <p:sp>
        <p:nvSpPr>
          <p:cNvPr id="4" name="TextBox 3">
            <a:extLst>
              <a:ext uri="{FF2B5EF4-FFF2-40B4-BE49-F238E27FC236}">
                <a16:creationId xmlns:a16="http://schemas.microsoft.com/office/drawing/2014/main" id="{87C4DBFD-6952-379B-E865-F3C7BBB970FF}"/>
              </a:ext>
            </a:extLst>
          </p:cNvPr>
          <p:cNvSpPr txBox="1"/>
          <p:nvPr/>
        </p:nvSpPr>
        <p:spPr>
          <a:xfrm>
            <a:off x="4922982" y="380432"/>
            <a:ext cx="2235200" cy="369332"/>
          </a:xfrm>
          <a:prstGeom prst="rect">
            <a:avLst/>
          </a:prstGeom>
          <a:noFill/>
        </p:spPr>
        <p:txBody>
          <a:bodyPr wrap="square" rtlCol="0">
            <a:spAutoFit/>
          </a:bodyPr>
          <a:lstStyle/>
          <a:p>
            <a:r>
              <a:rPr lang="en-US" dirty="0"/>
              <a:t>For RGB Channel</a:t>
            </a:r>
          </a:p>
        </p:txBody>
      </p:sp>
    </p:spTree>
    <p:extLst>
      <p:ext uri="{BB962C8B-B14F-4D97-AF65-F5344CB8AC3E}">
        <p14:creationId xmlns:p14="http://schemas.microsoft.com/office/powerpoint/2010/main" val="2294242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867</Words>
  <Application>Microsoft Office PowerPoint</Application>
  <PresentationFormat>Widescreen</PresentationFormat>
  <Paragraphs>191</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Convolutional Neural Network</vt:lpstr>
      <vt:lpstr>Why CNN ?</vt:lpstr>
      <vt:lpstr>PowerPoint Presentation</vt:lpstr>
      <vt:lpstr>Convolution Layer:</vt:lpstr>
      <vt:lpstr>Convolutional Operation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Padding : </vt:lpstr>
      <vt:lpstr>Stride:</vt:lpstr>
      <vt:lpstr>Pooling Layer :</vt:lpstr>
      <vt:lpstr>PowerPoint Presentation</vt:lpstr>
      <vt:lpstr>PowerPoint Presentation</vt:lpstr>
      <vt:lpstr>PowerPoint Presentation</vt:lpstr>
      <vt:lpstr>Fully Connected layer</vt:lpstr>
      <vt:lpstr>PowerPoint Presentation</vt:lpstr>
      <vt:lpstr>PowerPoint Presentation</vt:lpstr>
      <vt:lpstr>CNN   Architecture</vt:lpstr>
      <vt:lpstr>PowerPoint Presentation</vt:lpstr>
      <vt:lpstr>Advantages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HABIBUR RAHMAN MUNNA</dc:creator>
  <cp:lastModifiedBy>MD HABIBUR RAHMAN MUNNA</cp:lastModifiedBy>
  <cp:revision>258</cp:revision>
  <dcterms:created xsi:type="dcterms:W3CDTF">2024-09-07T05:31:36Z</dcterms:created>
  <dcterms:modified xsi:type="dcterms:W3CDTF">2024-09-07T19:41:20Z</dcterms:modified>
</cp:coreProperties>
</file>