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5715000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Dijkstra’s Algorithm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654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015-D0EE-47CB-85CA-CCB73F90797D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3862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3863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38635" name="AutoShape 11"/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6" name="AutoShape 12"/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7" name="AutoShape 13"/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8" name="AutoShape 14"/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9" name="AutoShape 15"/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0" name="AutoShape 16"/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1" name="AutoShape 17"/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2" name="AutoShape 18"/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3" name="AutoShape 19"/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4" name="AutoShape 20"/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5" name="AutoShape 21"/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6" name="AutoShape 22"/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7" name="AutoShape 23"/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8" name="AutoShape 24"/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9" name="AutoShape 25"/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8666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8668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8670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8671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8673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8676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3, 4, 5, 6, 7, t }</a:t>
            </a: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38678" name="Text Box 54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38681" name="Text Box 57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8682" name="Text Box 58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8685" name="Freeform 61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B981-FE2D-4709-A9ED-E4270C9B8E04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3965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3965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39659" name="AutoShape 11"/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0" name="AutoShape 12"/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1" name="AutoShape 13"/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2" name="AutoShape 14"/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3" name="AutoShape 15"/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4" name="AutoShape 16"/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5" name="AutoShape 17"/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6" name="AutoShape 18"/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7" name="AutoShape 19"/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8" name="AutoShape 20"/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9" name="AutoShape 21"/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0" name="AutoShape 22"/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1" name="AutoShape 23"/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2" name="AutoShape 24"/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3" name="AutoShape 25"/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969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9691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969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969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3, 4, 5, 6, 7, t }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970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3970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970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9708" name="AutoShape 60"/>
          <p:cNvSpPr>
            <a:spLocks noChangeArrowheads="1"/>
          </p:cNvSpPr>
          <p:nvPr/>
        </p:nvSpPr>
        <p:spPr bwMode="auto">
          <a:xfrm rot="-3296093">
            <a:off x="7707313" y="2176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9709" name="Text Box 61"/>
          <p:cNvSpPr txBox="1">
            <a:spLocks noChangeArrowheads="1"/>
          </p:cNvSpPr>
          <p:nvPr/>
        </p:nvSpPr>
        <p:spPr bwMode="auto">
          <a:xfrm>
            <a:off x="7105650" y="1852613"/>
            <a:ext cx="165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539710" name="Text Box 6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9704" name="Freeform 56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A4F6-98D1-410C-9B6B-3F4E7F1D82E5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0683" name="AutoShape 11"/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4" name="AutoShape 12"/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5" name="AutoShape 13"/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6" name="AutoShape 14"/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7" name="AutoShape 15"/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8" name="AutoShape 16"/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9" name="AutoShape 17"/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0" name="AutoShape 18"/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1" name="AutoShape 19"/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2" name="AutoShape 20"/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3" name="AutoShape 21"/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4" name="AutoShape 22"/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5" name="AutoShape 23"/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6" name="AutoShape 24"/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7" name="AutoShape 25"/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070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070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070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070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070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071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071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071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071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4071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4072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072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3, 4, 5, 6, 7, t }</a:t>
            </a:r>
          </a:p>
        </p:txBody>
      </p:sp>
      <p:sp>
        <p:nvSpPr>
          <p:cNvPr id="54072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072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072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4072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072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0732" name="Freeform 60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0733" name="AutoShape 61"/>
          <p:cNvSpPr>
            <a:spLocks noChangeArrowheads="1"/>
          </p:cNvSpPr>
          <p:nvPr/>
        </p:nvSpPr>
        <p:spPr bwMode="auto">
          <a:xfrm rot="2984085">
            <a:off x="3509963" y="3498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0734" name="Text Box 62"/>
          <p:cNvSpPr txBox="1">
            <a:spLocks noChangeArrowheads="1"/>
          </p:cNvSpPr>
          <p:nvPr/>
        </p:nvSpPr>
        <p:spPr bwMode="auto">
          <a:xfrm>
            <a:off x="3465513" y="31956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31803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36AA-76E2-48FD-9953-CCB176467429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544-3CBF-499D-8DF7-33DBD6B53B3B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54272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272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272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272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272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273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2731" name="AutoShape 11"/>
          <p:cNvCxnSpPr>
            <a:cxnSpLocks noChangeShapeType="1"/>
            <a:stCxn id="542723" idx="7"/>
            <a:endCxn id="54272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2" name="AutoShape 12"/>
          <p:cNvCxnSpPr>
            <a:cxnSpLocks noChangeShapeType="1"/>
            <a:stCxn id="542723" idx="6"/>
            <a:endCxn id="54272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3" name="AutoShape 13"/>
          <p:cNvCxnSpPr>
            <a:cxnSpLocks noChangeShapeType="1"/>
            <a:stCxn id="542723" idx="5"/>
            <a:endCxn id="54272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4" name="AutoShape 14"/>
          <p:cNvCxnSpPr>
            <a:cxnSpLocks noChangeShapeType="1"/>
            <a:stCxn id="542727" idx="7"/>
            <a:endCxn id="54272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5" name="AutoShape 15"/>
          <p:cNvCxnSpPr>
            <a:cxnSpLocks noChangeShapeType="1"/>
            <a:stCxn id="542729" idx="7"/>
            <a:endCxn id="54272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6" name="AutoShape 16"/>
          <p:cNvCxnSpPr>
            <a:cxnSpLocks noChangeShapeType="1"/>
            <a:stCxn id="542727" idx="5"/>
            <a:endCxn id="54273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7" name="AutoShape 17"/>
          <p:cNvCxnSpPr>
            <a:cxnSpLocks noChangeShapeType="1"/>
            <a:stCxn id="542730" idx="5"/>
            <a:endCxn id="54272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8" name="AutoShape 18"/>
          <p:cNvCxnSpPr>
            <a:cxnSpLocks noChangeShapeType="1"/>
            <a:stCxn id="542730" idx="6"/>
            <a:endCxn id="54272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9" name="AutoShape 19"/>
          <p:cNvCxnSpPr>
            <a:cxnSpLocks noChangeShapeType="1"/>
            <a:stCxn id="542729" idx="4"/>
            <a:endCxn id="54272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0" name="AutoShape 20"/>
          <p:cNvCxnSpPr>
            <a:cxnSpLocks noChangeShapeType="1"/>
            <a:stCxn id="542724" idx="3"/>
            <a:endCxn id="54273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1" name="AutoShape 21"/>
          <p:cNvCxnSpPr>
            <a:cxnSpLocks noChangeShapeType="1"/>
            <a:stCxn id="542727" idx="4"/>
            <a:endCxn id="54272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2" name="AutoShape 22"/>
          <p:cNvCxnSpPr>
            <a:cxnSpLocks noChangeShapeType="1"/>
            <a:stCxn id="542728" idx="6"/>
            <a:endCxn id="54273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3" name="AutoShape 23"/>
          <p:cNvCxnSpPr>
            <a:cxnSpLocks noChangeShapeType="1"/>
            <a:stCxn id="542726" idx="6"/>
            <a:endCxn id="54272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4" name="AutoShape 24"/>
          <p:cNvCxnSpPr>
            <a:cxnSpLocks noChangeShapeType="1"/>
            <a:stCxn id="542728" idx="6"/>
            <a:endCxn id="54272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5" name="AutoShape 25"/>
          <p:cNvCxnSpPr>
            <a:cxnSpLocks noChangeShapeType="1"/>
            <a:stCxn id="542724" idx="5"/>
            <a:endCxn id="54272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74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275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275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275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275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275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275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275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275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276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276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4276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276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4276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276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276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276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3, 4, 5, 7, t }</a:t>
            </a:r>
          </a:p>
        </p:txBody>
      </p:sp>
      <p:sp>
        <p:nvSpPr>
          <p:cNvPr id="54277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277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4277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277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277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2778" name="Freeform 58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9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2780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2781" name="AutoShape 61"/>
          <p:cNvSpPr>
            <a:spLocks noChangeArrowheads="1"/>
          </p:cNvSpPr>
          <p:nvPr/>
        </p:nvSpPr>
        <p:spPr bwMode="auto">
          <a:xfrm rot="5400000">
            <a:off x="2951163" y="6381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82" name="Text Box 62"/>
          <p:cNvSpPr txBox="1">
            <a:spLocks noChangeArrowheads="1"/>
          </p:cNvSpPr>
          <p:nvPr/>
        </p:nvSpPr>
        <p:spPr bwMode="auto">
          <a:xfrm>
            <a:off x="3224213" y="6324600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2789" name="Text Box 69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2790" name="Text Box 70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2791" name="Text Box 71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2792" name="Text Box 72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0550-2F3B-47FE-81A1-6EB0E3B1874D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8C23-B1FE-41B8-91C3-5EDCB75D7085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477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4779" name="AutoShape 11"/>
          <p:cNvCxnSpPr>
            <a:cxnSpLocks noChangeShapeType="1"/>
            <a:stCxn id="544771" idx="7"/>
            <a:endCxn id="54477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0" name="AutoShape 12"/>
          <p:cNvCxnSpPr>
            <a:cxnSpLocks noChangeShapeType="1"/>
            <a:stCxn id="544771" idx="6"/>
            <a:endCxn id="54477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1" name="AutoShape 13"/>
          <p:cNvCxnSpPr>
            <a:cxnSpLocks noChangeShapeType="1"/>
            <a:stCxn id="544771" idx="5"/>
            <a:endCxn id="54477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2" name="AutoShape 14"/>
          <p:cNvCxnSpPr>
            <a:cxnSpLocks noChangeShapeType="1"/>
            <a:stCxn id="544775" idx="7"/>
            <a:endCxn id="54477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3" name="AutoShape 15"/>
          <p:cNvCxnSpPr>
            <a:cxnSpLocks noChangeShapeType="1"/>
            <a:stCxn id="544777" idx="7"/>
            <a:endCxn id="54477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4" name="AutoShape 16"/>
          <p:cNvCxnSpPr>
            <a:cxnSpLocks noChangeShapeType="1"/>
            <a:stCxn id="544775" idx="5"/>
            <a:endCxn id="54477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5" name="AutoShape 17"/>
          <p:cNvCxnSpPr>
            <a:cxnSpLocks noChangeShapeType="1"/>
            <a:stCxn id="544778" idx="5"/>
            <a:endCxn id="54477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6" name="AutoShape 18"/>
          <p:cNvCxnSpPr>
            <a:cxnSpLocks noChangeShapeType="1"/>
            <a:stCxn id="544778" idx="6"/>
            <a:endCxn id="54477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7" name="AutoShape 19"/>
          <p:cNvCxnSpPr>
            <a:cxnSpLocks noChangeShapeType="1"/>
            <a:stCxn id="544777" idx="4"/>
            <a:endCxn id="54477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8" name="AutoShape 20"/>
          <p:cNvCxnSpPr>
            <a:cxnSpLocks noChangeShapeType="1"/>
            <a:stCxn id="544772" idx="3"/>
            <a:endCxn id="54477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9" name="AutoShape 21"/>
          <p:cNvCxnSpPr>
            <a:cxnSpLocks noChangeShapeType="1"/>
            <a:stCxn id="544775" idx="4"/>
            <a:endCxn id="54477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0" name="AutoShape 22"/>
          <p:cNvCxnSpPr>
            <a:cxnSpLocks noChangeShapeType="1"/>
            <a:stCxn id="544776" idx="6"/>
            <a:endCxn id="54477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1" name="AutoShape 23"/>
          <p:cNvCxnSpPr>
            <a:cxnSpLocks noChangeShapeType="1"/>
            <a:stCxn id="544774" idx="6"/>
            <a:endCxn id="54477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2" name="AutoShape 24"/>
          <p:cNvCxnSpPr>
            <a:cxnSpLocks noChangeShapeType="1"/>
            <a:stCxn id="544776" idx="6"/>
            <a:endCxn id="54477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3" name="AutoShape 25"/>
          <p:cNvCxnSpPr>
            <a:cxnSpLocks noChangeShapeType="1"/>
            <a:stCxn id="544772" idx="5"/>
            <a:endCxn id="54477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479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480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480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480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480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480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480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480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481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481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481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481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481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3, 4, 5, t }</a:t>
            </a:r>
          </a:p>
        </p:txBody>
      </p:sp>
      <p:sp>
        <p:nvSpPr>
          <p:cNvPr id="54481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481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482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482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482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482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483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483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4832" name="Freeform 64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4833" name="AutoShape 65"/>
          <p:cNvSpPr>
            <a:spLocks noChangeArrowheads="1"/>
          </p:cNvSpPr>
          <p:nvPr/>
        </p:nvSpPr>
        <p:spPr bwMode="auto">
          <a:xfrm rot="-2088649">
            <a:off x="8070850" y="1784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4834" name="Text Box 66"/>
          <p:cNvSpPr txBox="1">
            <a:spLocks noChangeArrowheads="1"/>
          </p:cNvSpPr>
          <p:nvPr/>
        </p:nvSpPr>
        <p:spPr bwMode="auto">
          <a:xfrm>
            <a:off x="7391400" y="1371600"/>
            <a:ext cx="1277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4840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4841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4842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4843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4844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A07-06D5-456F-A384-4A8E22E91FD1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54579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579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5803" name="AutoShape 11"/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4" name="AutoShape 12"/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5" name="AutoShape 13"/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6" name="AutoShape 14"/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7" name="AutoShape 15"/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8" name="AutoShape 16"/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9" name="AutoShape 17"/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0" name="AutoShape 18"/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1" name="AutoShape 19"/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2" name="AutoShape 20"/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3" name="AutoShape 21"/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4" name="AutoShape 22"/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5" name="AutoShape 23"/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6" name="AutoShape 24"/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7" name="AutoShape 25"/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582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584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4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4, 5, t }</a:t>
            </a:r>
          </a:p>
        </p:txBody>
      </p:sp>
      <p:sp>
        <p:nvSpPr>
          <p:cNvPr id="54584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584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584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584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585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585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585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62" name="Text Box 70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5863" name="Text Box 71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64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5866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67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5869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78A1-6E01-4EF9-8396-CFBB48743F53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682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682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6827" name="AutoShape 11"/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8" name="AutoShape 12"/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9" name="AutoShape 13"/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0" name="AutoShape 14"/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1" name="AutoShape 15"/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2" name="AutoShape 16"/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3" name="AutoShape 17"/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4" name="AutoShape 18"/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5" name="AutoShape 19"/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6" name="AutoShape 20"/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7" name="AutoShape 21"/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8" name="AutoShape 22"/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9" name="AutoShape 23"/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0" name="AutoShape 24"/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1" name="AutoShape 25"/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684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685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6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686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686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6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6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4, 5, t }</a:t>
            </a:r>
          </a:p>
        </p:txBody>
      </p:sp>
      <p:sp>
        <p:nvSpPr>
          <p:cNvPr id="54686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686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686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686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687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687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687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7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6881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83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6884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85" name="AutoShape 69"/>
          <p:cNvSpPr>
            <a:spLocks noChangeArrowheads="1"/>
          </p:cNvSpPr>
          <p:nvPr/>
        </p:nvSpPr>
        <p:spPr bwMode="auto">
          <a:xfrm rot="10800000">
            <a:off x="4360863" y="5149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6886" name="Text Box 70"/>
          <p:cNvSpPr txBox="1">
            <a:spLocks noChangeArrowheads="1"/>
          </p:cNvSpPr>
          <p:nvPr/>
        </p:nvSpPr>
        <p:spPr bwMode="auto">
          <a:xfrm>
            <a:off x="4056063" y="54308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6887" name="Text Box 71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6888" name="Text Box 7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90" name="Text Box 74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6892" name="Text Box 7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6893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71D0-2EEC-4E9A-A131-D9A5771C38F3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7851" name="AutoShape 11"/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2" name="AutoShape 12"/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3" name="AutoShape 13"/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4" name="AutoShape 14"/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5" name="AutoShape 15"/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6" name="AutoShape 16"/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7" name="AutoShape 17"/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8" name="AutoShape 18"/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9" name="AutoShape 19"/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0" name="AutoShape 20"/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1" name="AutoShape 21"/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2" name="AutoShape 22"/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3" name="AutoShape 23"/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4" name="AutoShape 24"/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5" name="AutoShape 25"/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787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787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787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787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788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788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88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88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788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788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88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88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4, t }</a:t>
            </a:r>
          </a:p>
        </p:txBody>
      </p:sp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899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905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906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7908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7911" name="Freeform 71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7912" name="Text Box 72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913" name="Text Box 73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914" name="Text Box 74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915" name="Text Box 75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7917" name="Text Box 77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918" name="Text Box 78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7919" name="Text Box 79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7920" name="Text Box 80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0" tIns="0" rIns="0" bIns="0" rtlCol="0" anchor="t">
            <a:normAutofit fontScale="90000"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b="1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0040" y="1440180"/>
            <a:ext cx="8698230" cy="493776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b="1" u="sng" smtClean="0">
                <a:solidFill>
                  <a:srgbClr val="444444"/>
                </a:solidFill>
                <a:latin typeface="Arial" panose="020B0604020202020204" pitchFamily="34" charset="0"/>
              </a:rPr>
              <a:t>Single-Source Shortest Path Problem</a:t>
            </a:r>
            <a:r>
              <a:rPr lang="en-US" b="1" smtClean="0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- The problem of finding shortest paths from a source vertex </a:t>
            </a:r>
            <a:r>
              <a:rPr lang="en-US" i="1" smtClean="0">
                <a:solidFill>
                  <a:srgbClr val="444444"/>
                </a:solidFill>
                <a:latin typeface="Arial" panose="020B0604020202020204" pitchFamily="34" charset="0"/>
              </a:rPr>
              <a:t>v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 to all other vertices in the graph.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22" y="3086100"/>
            <a:ext cx="3807618" cy="25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379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032-9178-4725-9641-F3A1517FE039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8875" name="AutoShape 11"/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6" name="AutoShape 12"/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7" name="AutoShape 13"/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8" name="AutoShape 14"/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9" name="AutoShape 15"/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0" name="AutoShape 16"/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1" name="AutoShape 17"/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2" name="AutoShape 18"/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3" name="AutoShape 19"/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4" name="AutoShape 20"/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5" name="AutoShape 21"/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6" name="AutoShape 22"/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7" name="AutoShape 23"/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8" name="AutoShape 24"/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9" name="AutoShape 25"/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889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890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890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890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0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0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1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4, t }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891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891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1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22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23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8926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45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35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36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37" name="AutoShape 73"/>
          <p:cNvSpPr>
            <a:spLocks noChangeArrowheads="1"/>
          </p:cNvSpPr>
          <p:nvPr/>
        </p:nvSpPr>
        <p:spPr bwMode="auto">
          <a:xfrm rot="11702089">
            <a:off x="6545263" y="4451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8938" name="Text Box 74"/>
          <p:cNvSpPr txBox="1">
            <a:spLocks noChangeArrowheads="1"/>
          </p:cNvSpPr>
          <p:nvPr/>
        </p:nvSpPr>
        <p:spPr bwMode="auto">
          <a:xfrm>
            <a:off x="6248400" y="4770438"/>
            <a:ext cx="1277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8939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8940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41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42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8943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BE9-7859-430E-95A4-28D525CE51A5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54989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4989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4989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49899" name="AutoShape 11"/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0" name="AutoShape 12"/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1" name="AutoShape 13"/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2" name="AutoShape 14"/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3" name="AutoShape 15"/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4" name="AutoShape 16"/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5" name="AutoShape 17"/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6" name="AutoShape 18"/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7" name="AutoShape 19"/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8" name="AutoShape 20"/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9" name="AutoShape 21"/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0" name="AutoShape 22"/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1" name="AutoShape 23"/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2" name="AutoShape 24"/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3" name="AutoShape 25"/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4992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4992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993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3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993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3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t }</a:t>
            </a:r>
          </a:p>
        </p:txBody>
      </p: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993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994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4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4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4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52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53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49955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68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49956" name="Freeform 68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9957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58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59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60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49964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65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49966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49967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13DC-68F3-4AB0-BDEF-9CBAD6E50231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55091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50923" name="AutoShape 11"/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4" name="AutoShape 12"/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5" name="AutoShape 13"/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6" name="AutoShape 14"/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7" name="AutoShape 15"/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8" name="AutoShape 16"/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9" name="AutoShape 17"/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0" name="AutoShape 18"/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1" name="AutoShape 19"/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2" name="AutoShape 20"/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3" name="AutoShape 21"/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4" name="AutoShape 22"/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5" name="AutoShape 23"/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6" name="AutoShape 24"/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7" name="AutoShape 25"/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093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5094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095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5095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095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5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095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095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5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096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6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t }</a:t>
            </a:r>
          </a:p>
        </p:txBody>
      </p:sp>
      <p:sp>
        <p:nvSpPr>
          <p:cNvPr id="55096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096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6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096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096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6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7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7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7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5097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7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76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77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78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50979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81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82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85" name="AutoShape 73"/>
          <p:cNvSpPr>
            <a:spLocks noChangeArrowheads="1"/>
          </p:cNvSpPr>
          <p:nvPr/>
        </p:nvSpPr>
        <p:spPr bwMode="auto">
          <a:xfrm rot="16200000">
            <a:off x="6862763" y="62674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5867400" y="6256338"/>
            <a:ext cx="9461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89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0991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0992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50993" name="Freeform 81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646A-FD71-45E1-92D8-63D77949D0EC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55193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5194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5194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5194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51947" name="AutoShape 11"/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8" name="AutoShape 12"/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9" name="AutoShape 13"/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0" name="AutoShape 14"/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1" name="AutoShape 15"/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2" name="AutoShape 16"/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3" name="AutoShape 17"/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4" name="AutoShape 18"/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5" name="AutoShape 19"/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6" name="AutoShape 20"/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7" name="AutoShape 21"/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8" name="AutoShape 22"/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9" name="AutoShape 23"/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0" name="AutoShape 24"/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1" name="AutoShape 25"/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5196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5196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198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198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}</a:t>
            </a: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198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198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198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199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199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199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199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199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199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5199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199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2002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2005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2006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2007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2008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2011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2012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2013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2014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2015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2016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>
              <a:gd name="T0" fmla="*/ 0 w 5536"/>
              <a:gd name="T1" fmla="*/ 903 h 2980"/>
              <a:gd name="T2" fmla="*/ 112 w 5536"/>
              <a:gd name="T3" fmla="*/ 623 h 2980"/>
              <a:gd name="T4" fmla="*/ 304 w 5536"/>
              <a:gd name="T5" fmla="*/ 519 h 2980"/>
              <a:gd name="T6" fmla="*/ 440 w 5536"/>
              <a:gd name="T7" fmla="*/ 447 h 2980"/>
              <a:gd name="T8" fmla="*/ 624 w 5536"/>
              <a:gd name="T9" fmla="*/ 415 h 2980"/>
              <a:gd name="T10" fmla="*/ 832 w 5536"/>
              <a:gd name="T11" fmla="*/ 375 h 2980"/>
              <a:gd name="T12" fmla="*/ 952 w 5536"/>
              <a:gd name="T13" fmla="*/ 335 h 2980"/>
              <a:gd name="T14" fmla="*/ 1432 w 5536"/>
              <a:gd name="T15" fmla="*/ 271 h 2980"/>
              <a:gd name="T16" fmla="*/ 1928 w 5536"/>
              <a:gd name="T17" fmla="*/ 311 h 2980"/>
              <a:gd name="T18" fmla="*/ 2640 w 5536"/>
              <a:gd name="T19" fmla="*/ 343 h 2980"/>
              <a:gd name="T20" fmla="*/ 4528 w 5536"/>
              <a:gd name="T21" fmla="*/ 130 h 2980"/>
              <a:gd name="T22" fmla="*/ 4955 w 5536"/>
              <a:gd name="T23" fmla="*/ 34 h 2980"/>
              <a:gd name="T24" fmla="*/ 5232 w 5536"/>
              <a:gd name="T25" fmla="*/ 34 h 2980"/>
              <a:gd name="T26" fmla="*/ 5371 w 5536"/>
              <a:gd name="T27" fmla="*/ 162 h 2980"/>
              <a:gd name="T28" fmla="*/ 5376 w 5536"/>
              <a:gd name="T29" fmla="*/ 295 h 2980"/>
              <a:gd name="T30" fmla="*/ 5368 w 5536"/>
              <a:gd name="T31" fmla="*/ 647 h 2980"/>
              <a:gd name="T32" fmla="*/ 5354 w 5536"/>
              <a:gd name="T33" fmla="*/ 889 h 2980"/>
              <a:gd name="T34" fmla="*/ 5366 w 5536"/>
              <a:gd name="T35" fmla="*/ 1143 h 2980"/>
              <a:gd name="T36" fmla="*/ 5403 w 5536"/>
              <a:gd name="T37" fmla="*/ 1604 h 2980"/>
              <a:gd name="T38" fmla="*/ 5427 w 5536"/>
              <a:gd name="T39" fmla="*/ 2283 h 2980"/>
              <a:gd name="T40" fmla="*/ 5451 w 5536"/>
              <a:gd name="T41" fmla="*/ 2658 h 2980"/>
              <a:gd name="T42" fmla="*/ 5342 w 5536"/>
              <a:gd name="T43" fmla="*/ 2901 h 2980"/>
              <a:gd name="T44" fmla="*/ 4288 w 5536"/>
              <a:gd name="T45" fmla="*/ 2901 h 2980"/>
              <a:gd name="T46" fmla="*/ 2082 w 5536"/>
              <a:gd name="T47" fmla="*/ 2949 h 2980"/>
              <a:gd name="T48" fmla="*/ 1208 w 5536"/>
              <a:gd name="T49" fmla="*/ 2975 h 2980"/>
              <a:gd name="T50" fmla="*/ 1008 w 5536"/>
              <a:gd name="T51" fmla="*/ 2919 h 2980"/>
              <a:gd name="T52" fmla="*/ 936 w 5536"/>
              <a:gd name="T53" fmla="*/ 2887 h 2980"/>
              <a:gd name="T54" fmla="*/ 888 w 5536"/>
              <a:gd name="T55" fmla="*/ 2775 h 2980"/>
              <a:gd name="T56" fmla="*/ 792 w 5536"/>
              <a:gd name="T57" fmla="*/ 2679 h 2980"/>
              <a:gd name="T58" fmla="*/ 736 w 5536"/>
              <a:gd name="T59" fmla="*/ 2599 h 2980"/>
              <a:gd name="T60" fmla="*/ 704 w 5536"/>
              <a:gd name="T61" fmla="*/ 2527 h 2980"/>
              <a:gd name="T62" fmla="*/ 680 w 5536"/>
              <a:gd name="T63" fmla="*/ 2503 h 2980"/>
              <a:gd name="T64" fmla="*/ 656 w 5536"/>
              <a:gd name="T65" fmla="*/ 2447 h 2980"/>
              <a:gd name="T66" fmla="*/ 472 w 5536"/>
              <a:gd name="T67" fmla="*/ 2215 h 2980"/>
              <a:gd name="T68" fmla="*/ 440 w 5536"/>
              <a:gd name="T69" fmla="*/ 2087 h 2980"/>
              <a:gd name="T70" fmla="*/ 336 w 5536"/>
              <a:gd name="T71" fmla="*/ 1927 h 2980"/>
              <a:gd name="T72" fmla="*/ 272 w 5536"/>
              <a:gd name="T73" fmla="*/ 1807 h 2980"/>
              <a:gd name="T74" fmla="*/ 192 w 5536"/>
              <a:gd name="T75" fmla="*/ 1719 h 2980"/>
              <a:gd name="T76" fmla="*/ 96 w 5536"/>
              <a:gd name="T77" fmla="*/ 1271 h 2980"/>
              <a:gd name="T78" fmla="*/ 24 w 5536"/>
              <a:gd name="T79" fmla="*/ 1143 h 2980"/>
              <a:gd name="T80" fmla="*/ 16 w 5536"/>
              <a:gd name="T81" fmla="*/ 1111 h 2980"/>
              <a:gd name="T82" fmla="*/ 0 w 5536"/>
              <a:gd name="T83" fmla="*/ 1063 h 2980"/>
              <a:gd name="T84" fmla="*/ 0 w 5536"/>
              <a:gd name="T85" fmla="*/ 903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3A5E-733B-49A3-8CA6-D898E87A87BE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5501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55019" name="AutoShape 11"/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0" name="AutoShape 12"/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1" name="AutoShape 13"/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2" name="AutoShape 14"/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3" name="AutoShape 15"/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4" name="AutoShape 16"/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5" name="AutoShape 17"/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6" name="AutoShape 18"/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7" name="AutoShape 19"/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8" name="AutoShape 20"/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9" name="AutoShape 21"/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0" name="AutoShape 22"/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1" name="AutoShape 23"/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2" name="AutoShape 24"/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3" name="AutoShape 25"/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5503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5504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5504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504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5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}</a:t>
            </a: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5058" name="Text Box 50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59" name="Text Box 5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5060" name="Text Box 52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5061" name="Text Box 53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62" name="Text Box 54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63" name="Text Box 5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64" name="Text Box 5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65" name="Text Box 57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66" name="Text Box 58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55067" name="Text Box 59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68" name="Text Box 60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69" name="Text Box 61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70" name="Text Box 62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71" name="Text Box 63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55072" name="Text Box 64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73" name="Text Box 65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74" name="Text Box 66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75" name="Text Box 67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76" name="Text Box 68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77" name="Text Box 69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55078" name="Text Box 70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55081" name="Text Box 73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</a:t>
            </a:r>
            <a:r>
              <a:rPr lang="en-US" sz="2800" dirty="0" err="1" smtClean="0"/>
              <a:t>Dijkstra’s</a:t>
            </a:r>
            <a:r>
              <a:rPr lang="en-US" sz="2800" dirty="0" smtClean="0"/>
              <a:t> Algorithm  for the previous graph for finding shortest path distances starting from s to all vertices. Also print all the path paths starting from s to all vertices.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766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b="1">
                <a:solidFill>
                  <a:srgbClr val="3B62AF"/>
                </a:solidFill>
                <a:latin typeface="Arial" charset="0"/>
              </a:rPr>
              <a:t>Dijkstra's algorithm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028" y="1171575"/>
            <a:ext cx="8398193" cy="4939189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b="1" u="sng" smtClean="0">
                <a:solidFill>
                  <a:srgbClr val="444444"/>
                </a:solidFill>
                <a:latin typeface="Arial" panose="020B0604020202020204" pitchFamily="34" charset="0"/>
              </a:rPr>
              <a:t>Dijkstra's algorithm</a:t>
            </a:r>
            <a:r>
              <a:rPr lang="en-US" b="1" smtClean="0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-</a:t>
            </a:r>
            <a:r>
              <a:rPr lang="en-US" b="1" smtClean="0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is a solution to the single-source shortest path problem in graph theory. 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mtClean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990000"/>
                </a:solidFill>
                <a:latin typeface="Arial" panose="020B0604020202020204" pitchFamily="34" charset="0"/>
              </a:rPr>
              <a:t>Approach: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 Greedy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mtClean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990000"/>
                </a:solidFill>
                <a:latin typeface="Arial" panose="020B0604020202020204" pitchFamily="34" charset="0"/>
              </a:rPr>
              <a:t>Input: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 Weighted graph G={E,V} and source vertex </a:t>
            </a:r>
            <a:r>
              <a:rPr lang="en-US" i="1" smtClean="0">
                <a:solidFill>
                  <a:srgbClr val="444444"/>
                </a:solidFill>
                <a:latin typeface="Arial" panose="020B0604020202020204" pitchFamily="34" charset="0"/>
              </a:rPr>
              <a:t>v</a:t>
            </a:r>
            <a:r>
              <a:rPr lang="en-US" smtClean="0">
                <a:latin typeface="Constantia" panose="02030602050306030303" pitchFamily="18" charset="0"/>
              </a:rPr>
              <a:t>∈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V, such that all edge weights are nonnegative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990000"/>
                </a:solidFill>
                <a:latin typeface="Arial" panose="020B0604020202020204" pitchFamily="34" charset="0"/>
              </a:rPr>
              <a:t>Output: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 Lengths of shortest paths (or the shortest paths themselves) from a given source vertex</a:t>
            </a:r>
            <a:r>
              <a:rPr lang="en-US" i="1" smtClean="0">
                <a:solidFill>
                  <a:srgbClr val="444444"/>
                </a:solidFill>
                <a:latin typeface="Arial" panose="020B0604020202020204" pitchFamily="34" charset="0"/>
              </a:rPr>
              <a:t> v</a:t>
            </a:r>
            <a:r>
              <a:rPr lang="en-US" smtClean="0">
                <a:latin typeface="Constantia" panose="02030602050306030303" pitchFamily="18" charset="0"/>
              </a:rPr>
              <a:t>∈</a:t>
            </a:r>
            <a:r>
              <a:rPr lang="en-US" smtClean="0">
                <a:solidFill>
                  <a:srgbClr val="444444"/>
                </a:solidFill>
                <a:latin typeface="Arial" panose="020B0604020202020204" pitchFamily="34" charset="0"/>
              </a:rPr>
              <a:t>V  to all other vertices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b="1" smtClean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b="1" u="sng" smtClean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1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891" y="867596"/>
            <a:ext cx="815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 err="1" smtClean="0"/>
              <a:t>Dijkstra</a:t>
            </a:r>
            <a:r>
              <a:rPr lang="en-US" b="1" dirty="0" smtClean="0"/>
              <a:t>(</a:t>
            </a:r>
            <a:r>
              <a:rPr lang="en-US" b="1" i="1" dirty="0" smtClean="0"/>
              <a:t>Graph</a:t>
            </a:r>
            <a:r>
              <a:rPr lang="en-US" b="1" dirty="0" smtClean="0"/>
              <a:t>, </a:t>
            </a:r>
            <a:r>
              <a:rPr lang="en-US" b="1" i="1" dirty="0" smtClean="0"/>
              <a:t>source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create vertex set Q </a:t>
            </a:r>
          </a:p>
          <a:p>
            <a:r>
              <a:rPr lang="en-US" b="1" dirty="0" smtClean="0"/>
              <a:t>for each vertex </a:t>
            </a:r>
            <a:r>
              <a:rPr lang="en-US" b="1" i="1" dirty="0" smtClean="0"/>
              <a:t>v</a:t>
            </a:r>
            <a:r>
              <a:rPr lang="en-US" b="1" dirty="0" smtClean="0"/>
              <a:t> in </a:t>
            </a:r>
            <a:r>
              <a:rPr lang="en-US" b="1" i="1" dirty="0" smtClean="0"/>
              <a:t>Graph</a:t>
            </a:r>
            <a:r>
              <a:rPr lang="en-US" b="1" dirty="0"/>
              <a:t> </a:t>
            </a:r>
            <a:r>
              <a:rPr lang="en-US" b="1" dirty="0" smtClean="0"/>
              <a:t>      	</a:t>
            </a:r>
            <a:r>
              <a:rPr lang="en-US" sz="1400" b="1" i="1" dirty="0" smtClean="0"/>
              <a:t>// Initialization</a:t>
            </a:r>
            <a:r>
              <a:rPr lang="en-US" sz="1400" b="1" dirty="0" smtClean="0"/>
              <a:t> 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dist</a:t>
            </a:r>
            <a:r>
              <a:rPr lang="en-US" b="1" dirty="0" smtClean="0"/>
              <a:t>[v]← INFINITY (5000)	</a:t>
            </a:r>
            <a:r>
              <a:rPr lang="en-US" sz="1400" b="1" i="1" dirty="0" smtClean="0"/>
              <a:t>// Large distance from source to v</a:t>
            </a:r>
            <a:r>
              <a:rPr lang="en-US" sz="1400" b="1" dirty="0" smtClean="0"/>
              <a:t> 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prev</a:t>
            </a:r>
            <a:r>
              <a:rPr lang="en-US" b="1" dirty="0" smtClean="0"/>
              <a:t>[</a:t>
            </a:r>
            <a:r>
              <a:rPr lang="en-US" b="1" i="1" dirty="0" smtClean="0"/>
              <a:t>v</a:t>
            </a:r>
            <a:r>
              <a:rPr lang="en-US" b="1" dirty="0" smtClean="0"/>
              <a:t>] ← UNDEFINED (0)</a:t>
            </a:r>
            <a:r>
              <a:rPr lang="en-US" sz="1400" b="1" dirty="0" smtClean="0"/>
              <a:t>	</a:t>
            </a:r>
            <a:r>
              <a:rPr lang="en-US" sz="1400" b="1" i="1" dirty="0" smtClean="0"/>
              <a:t>// Previous node in optimal path from source</a:t>
            </a:r>
            <a:r>
              <a:rPr lang="en-US" sz="1400" b="1" dirty="0" smtClean="0"/>
              <a:t> </a:t>
            </a:r>
          </a:p>
          <a:p>
            <a:r>
              <a:rPr lang="en-US" b="1" dirty="0" smtClean="0"/>
              <a:t>	add </a:t>
            </a:r>
            <a:r>
              <a:rPr lang="en-US" b="1" i="1" dirty="0" smtClean="0"/>
              <a:t>v</a:t>
            </a:r>
            <a:r>
              <a:rPr lang="en-US" b="1" dirty="0" smtClean="0"/>
              <a:t> to </a:t>
            </a:r>
            <a:r>
              <a:rPr lang="en-US" b="1" i="1" dirty="0" smtClean="0"/>
              <a:t>Q</a:t>
            </a:r>
            <a:r>
              <a:rPr lang="en-US" b="1" dirty="0" smtClean="0"/>
              <a:t> 		</a:t>
            </a:r>
            <a:r>
              <a:rPr lang="en-US" sz="1400" b="1" i="1" dirty="0" smtClean="0"/>
              <a:t>// All nodes initially in Q (unvisited nodes)</a:t>
            </a:r>
            <a:r>
              <a:rPr lang="en-US" sz="1400" b="1" dirty="0" smtClean="0"/>
              <a:t> 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dist</a:t>
            </a:r>
            <a:r>
              <a:rPr lang="en-US" b="1" dirty="0" smtClean="0"/>
              <a:t>[</a:t>
            </a:r>
            <a:r>
              <a:rPr lang="en-US" b="1" i="1" dirty="0" smtClean="0"/>
              <a:t>source</a:t>
            </a:r>
            <a:r>
              <a:rPr lang="en-US" b="1" dirty="0" smtClean="0"/>
              <a:t>] ← 0 		</a:t>
            </a:r>
            <a:r>
              <a:rPr lang="en-US" sz="1400" b="1" i="1" dirty="0" smtClean="0"/>
              <a:t>// Distance from source to source</a:t>
            </a:r>
            <a:r>
              <a:rPr lang="en-US" sz="1400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while </a:t>
            </a:r>
            <a:r>
              <a:rPr lang="en-US" b="1" i="1" dirty="0" smtClean="0"/>
              <a:t>Q</a:t>
            </a:r>
            <a:r>
              <a:rPr lang="en-US" b="1" dirty="0" smtClean="0"/>
              <a:t> is not empty: </a:t>
            </a:r>
          </a:p>
          <a:p>
            <a:r>
              <a:rPr lang="en-US" b="1" i="1" dirty="0" smtClean="0"/>
              <a:t>	u</a:t>
            </a:r>
            <a:r>
              <a:rPr lang="en-US" b="1" dirty="0" smtClean="0"/>
              <a:t> ← vertex in </a:t>
            </a:r>
            <a:r>
              <a:rPr lang="en-US" b="1" i="1" dirty="0" smtClean="0"/>
              <a:t>Q</a:t>
            </a:r>
            <a:r>
              <a:rPr lang="en-US" b="1" dirty="0" smtClean="0"/>
              <a:t> with min </a:t>
            </a:r>
            <a:r>
              <a:rPr lang="en-US" b="1" dirty="0" err="1" smtClean="0"/>
              <a:t>dist</a:t>
            </a:r>
            <a:r>
              <a:rPr lang="en-US" b="1" dirty="0" smtClean="0"/>
              <a:t>[u] 	</a:t>
            </a:r>
            <a:r>
              <a:rPr lang="en-US" sz="1400" b="1" i="1" dirty="0" smtClean="0"/>
              <a:t>// Source node will be selected first</a:t>
            </a:r>
            <a:r>
              <a:rPr lang="en-US" sz="1400" b="1" dirty="0" smtClean="0"/>
              <a:t> </a:t>
            </a:r>
          </a:p>
          <a:p>
            <a:r>
              <a:rPr lang="en-US" b="1" dirty="0" smtClean="0"/>
              <a:t>	remove </a:t>
            </a:r>
            <a:r>
              <a:rPr lang="en-US" b="1" i="1" dirty="0" smtClean="0"/>
              <a:t>u</a:t>
            </a:r>
            <a:r>
              <a:rPr lang="en-US" b="1" dirty="0" smtClean="0"/>
              <a:t> from </a:t>
            </a:r>
            <a:r>
              <a:rPr lang="en-US" b="1" i="1" dirty="0" smtClean="0"/>
              <a:t>Q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	for each neighbor </a:t>
            </a:r>
            <a:r>
              <a:rPr lang="en-US" b="1" i="1" dirty="0" smtClean="0"/>
              <a:t>v</a:t>
            </a:r>
            <a:r>
              <a:rPr lang="en-US" b="1" dirty="0" smtClean="0"/>
              <a:t> of </a:t>
            </a:r>
            <a:r>
              <a:rPr lang="en-US" b="1" i="1" dirty="0" smtClean="0"/>
              <a:t>u</a:t>
            </a:r>
            <a:r>
              <a:rPr lang="en-US" b="1" dirty="0" smtClean="0"/>
              <a:t>: 		</a:t>
            </a:r>
            <a:r>
              <a:rPr lang="en-US" sz="1400" b="1" i="1" dirty="0" smtClean="0"/>
              <a:t>// where v is still in Q.</a:t>
            </a:r>
            <a:r>
              <a:rPr lang="en-US" sz="1400" b="1" dirty="0" smtClean="0"/>
              <a:t> </a:t>
            </a:r>
          </a:p>
          <a:p>
            <a:r>
              <a:rPr lang="en-US" b="1" i="1" dirty="0" smtClean="0"/>
              <a:t>		alt</a:t>
            </a:r>
            <a:r>
              <a:rPr lang="en-US" b="1" dirty="0" smtClean="0"/>
              <a:t> ← </a:t>
            </a:r>
            <a:r>
              <a:rPr lang="en-US" b="1" dirty="0" err="1" smtClean="0"/>
              <a:t>dist</a:t>
            </a:r>
            <a:r>
              <a:rPr lang="en-US" b="1" dirty="0" smtClean="0"/>
              <a:t>[</a:t>
            </a:r>
            <a:r>
              <a:rPr lang="en-US" b="1" i="1" dirty="0" smtClean="0"/>
              <a:t>u</a:t>
            </a:r>
            <a:r>
              <a:rPr lang="en-US" b="1" dirty="0" smtClean="0"/>
              <a:t>] + length(</a:t>
            </a:r>
            <a:r>
              <a:rPr lang="en-US" b="1" i="1" dirty="0" smtClean="0"/>
              <a:t>u</a:t>
            </a:r>
            <a:r>
              <a:rPr lang="en-US" b="1" dirty="0" smtClean="0"/>
              <a:t>, </a:t>
            </a:r>
            <a:r>
              <a:rPr lang="en-US" b="1" i="1" dirty="0" smtClean="0"/>
              <a:t>v</a:t>
            </a:r>
            <a:r>
              <a:rPr lang="en-US" b="1" dirty="0" smtClean="0"/>
              <a:t>) </a:t>
            </a:r>
          </a:p>
          <a:p>
            <a:r>
              <a:rPr lang="en-US" b="1" dirty="0" smtClean="0"/>
              <a:t>		if </a:t>
            </a:r>
            <a:r>
              <a:rPr lang="en-US" b="1" i="1" dirty="0" smtClean="0"/>
              <a:t>alt</a:t>
            </a:r>
            <a:r>
              <a:rPr lang="en-US" b="1" dirty="0" smtClean="0"/>
              <a:t> &lt; </a:t>
            </a:r>
            <a:r>
              <a:rPr lang="en-US" b="1" dirty="0" err="1" smtClean="0"/>
              <a:t>dist</a:t>
            </a:r>
            <a:r>
              <a:rPr lang="en-US" b="1" dirty="0" smtClean="0"/>
              <a:t>[</a:t>
            </a:r>
            <a:r>
              <a:rPr lang="en-US" b="1" i="1" dirty="0" smtClean="0"/>
              <a:t>v</a:t>
            </a:r>
            <a:r>
              <a:rPr lang="en-US" b="1" dirty="0" smtClean="0"/>
              <a:t>]: 		</a:t>
            </a:r>
            <a:r>
              <a:rPr lang="en-US" sz="1400" b="1" i="1" dirty="0" smtClean="0"/>
              <a:t>// A shorter path to v has been found</a:t>
            </a:r>
            <a:r>
              <a:rPr lang="en-US" sz="1400" b="1" dirty="0" smtClean="0"/>
              <a:t> </a:t>
            </a:r>
          </a:p>
          <a:p>
            <a:r>
              <a:rPr lang="en-US" b="1" dirty="0" smtClean="0"/>
              <a:t>			</a:t>
            </a:r>
            <a:r>
              <a:rPr lang="en-US" b="1" dirty="0" err="1" smtClean="0"/>
              <a:t>dist</a:t>
            </a:r>
            <a:r>
              <a:rPr lang="en-US" b="1" dirty="0" smtClean="0"/>
              <a:t>[</a:t>
            </a:r>
            <a:r>
              <a:rPr lang="en-US" b="1" i="1" dirty="0" smtClean="0"/>
              <a:t>v</a:t>
            </a:r>
            <a:r>
              <a:rPr lang="en-US" b="1" dirty="0" smtClean="0"/>
              <a:t>] ← </a:t>
            </a:r>
            <a:r>
              <a:rPr lang="en-US" b="1" i="1" dirty="0" smtClean="0"/>
              <a:t>alt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			</a:t>
            </a:r>
            <a:r>
              <a:rPr lang="en-US" b="1" dirty="0" err="1" smtClean="0"/>
              <a:t>prev</a:t>
            </a:r>
            <a:r>
              <a:rPr lang="en-US" b="1" dirty="0" smtClean="0"/>
              <a:t>[</a:t>
            </a:r>
            <a:r>
              <a:rPr lang="en-US" b="1" i="1" dirty="0" smtClean="0"/>
              <a:t>v</a:t>
            </a:r>
            <a:r>
              <a:rPr lang="en-US" b="1" dirty="0" smtClean="0"/>
              <a:t>] ← </a:t>
            </a:r>
            <a:r>
              <a:rPr lang="en-US" b="1" i="1" dirty="0" smtClean="0"/>
              <a:t>u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return </a:t>
            </a:r>
            <a:r>
              <a:rPr lang="en-US" b="1" dirty="0" err="1" smtClean="0"/>
              <a:t>dist</a:t>
            </a:r>
            <a:r>
              <a:rPr lang="en-US" b="1" dirty="0" smtClean="0"/>
              <a:t>[], </a:t>
            </a:r>
            <a:r>
              <a:rPr lang="en-US" b="1" dirty="0" err="1" smtClean="0"/>
              <a:t>prev</a:t>
            </a:r>
            <a:r>
              <a:rPr lang="en-US" b="1" dirty="0" smtClean="0"/>
              <a:t>[]</a:t>
            </a:r>
            <a:endParaRPr lang="en-US" b="1" dirty="0"/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76200" y="228601"/>
            <a:ext cx="8610600" cy="914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Dijkstra's Shortest Path Algorithm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63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14" name="Rectangle 58"/>
          <p:cNvSpPr>
            <a:spLocks noGrp="1" noChangeArrowheads="1"/>
          </p:cNvSpPr>
          <p:nvPr>
            <p:ph type="title"/>
          </p:nvPr>
        </p:nvSpPr>
        <p:spPr>
          <a:xfrm>
            <a:off x="426128" y="408373"/>
            <a:ext cx="8260672" cy="88702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Dijkstra's Shortest </a:t>
            </a:r>
            <a:r>
              <a:rPr lang="en-US" altLang="en-US" sz="3200" dirty="0" smtClean="0"/>
              <a:t>Path</a:t>
            </a:r>
            <a:endParaRPr lang="en-US" altLang="en-US" sz="3200" dirty="0"/>
          </a:p>
        </p:txBody>
      </p:sp>
      <p:sp>
        <p:nvSpPr>
          <p:cNvPr id="531515" name="Rectangle 5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Find shortest path from s to t.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4D59-20A0-4FD0-9C6F-8962026AA46F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53145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 dirty="0"/>
              <a:t>s</a:t>
            </a:r>
          </a:p>
        </p:txBody>
      </p:sp>
      <p:sp>
        <p:nvSpPr>
          <p:cNvPr id="53146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3146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3146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3146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31467" name="AutoShape 11"/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8" name="AutoShape 12"/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9" name="AutoShape 13"/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0" name="AutoShape 14"/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1" name="AutoShape 15"/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2" name="AutoShape 16"/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3" name="AutoShape 17"/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4" name="AutoShape 18"/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5" name="AutoShape 19"/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6" name="AutoShape 20"/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7" name="AutoShape 21"/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8" name="AutoShape 22"/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9" name="AutoShape 23"/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0" name="AutoShape 24"/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1" name="AutoShape 25"/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3148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3148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3148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3148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3149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3149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3149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3149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3149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149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3149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8608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Dijkstra's Shortest Path Algorithm</a:t>
            </a:r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AF0E-9D97-4A53-A1EB-ED9F128B05ED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55296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5296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5296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5296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5296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5296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5297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52971" name="AutoShape 11"/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2" name="AutoShape 12"/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3" name="AutoShape 13"/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4" name="AutoShape 14"/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5" name="AutoShape 15"/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6" name="AutoShape 16"/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7" name="AutoShape 17"/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8" name="AutoShape 18"/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9" name="AutoShape 19"/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0" name="AutoShape 20"/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1" name="AutoShape 21"/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2" name="AutoShape 22"/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3" name="AutoShape 23"/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4" name="AutoShape 24"/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5" name="AutoShape 25"/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5298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5298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5299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5299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5299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5299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5299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299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5300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3001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3002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300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53009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3010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s,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19867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602B-E74B-4E41-BF73-DCC3DF936C8D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55398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5398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5399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5399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53995" name="AutoShape 11"/>
          <p:cNvCxnSpPr>
            <a:cxnSpLocks noChangeShapeType="1"/>
            <a:stCxn id="553987" idx="7"/>
            <a:endCxn id="55399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6" name="AutoShape 12"/>
          <p:cNvCxnSpPr>
            <a:cxnSpLocks noChangeShapeType="1"/>
            <a:stCxn id="553987" idx="6"/>
            <a:endCxn id="55399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7" name="AutoShape 13"/>
          <p:cNvCxnSpPr>
            <a:cxnSpLocks noChangeShapeType="1"/>
            <a:stCxn id="553987" idx="5"/>
            <a:endCxn id="55399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8" name="AutoShape 14"/>
          <p:cNvCxnSpPr>
            <a:cxnSpLocks noChangeShapeType="1"/>
            <a:stCxn id="553991" idx="7"/>
            <a:endCxn id="55398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9" name="AutoShape 15"/>
          <p:cNvCxnSpPr>
            <a:cxnSpLocks noChangeShapeType="1"/>
            <a:stCxn id="553993" idx="7"/>
            <a:endCxn id="55398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0" name="AutoShape 16"/>
          <p:cNvCxnSpPr>
            <a:cxnSpLocks noChangeShapeType="1"/>
            <a:stCxn id="553991" idx="5"/>
            <a:endCxn id="55399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1" name="AutoShape 17"/>
          <p:cNvCxnSpPr>
            <a:cxnSpLocks noChangeShapeType="1"/>
            <a:stCxn id="553994" idx="5"/>
            <a:endCxn id="55398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2" name="AutoShape 18"/>
          <p:cNvCxnSpPr>
            <a:cxnSpLocks noChangeShapeType="1"/>
            <a:stCxn id="553994" idx="6"/>
            <a:endCxn id="55399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3" name="AutoShape 19"/>
          <p:cNvCxnSpPr>
            <a:cxnSpLocks noChangeShapeType="1"/>
            <a:stCxn id="553993" idx="4"/>
            <a:endCxn id="55398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4" name="AutoShape 20"/>
          <p:cNvCxnSpPr>
            <a:cxnSpLocks noChangeShapeType="1"/>
            <a:stCxn id="553988" idx="3"/>
            <a:endCxn id="55399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5" name="AutoShape 21"/>
          <p:cNvCxnSpPr>
            <a:cxnSpLocks noChangeShapeType="1"/>
            <a:stCxn id="553991" idx="4"/>
            <a:endCxn id="55399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6" name="AutoShape 22"/>
          <p:cNvCxnSpPr>
            <a:cxnSpLocks noChangeShapeType="1"/>
            <a:stCxn id="553992" idx="6"/>
            <a:endCxn id="55399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7" name="AutoShape 23"/>
          <p:cNvCxnSpPr>
            <a:cxnSpLocks noChangeShapeType="1"/>
            <a:stCxn id="553990" idx="6"/>
            <a:endCxn id="55398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8" name="AutoShape 24"/>
          <p:cNvCxnSpPr>
            <a:cxnSpLocks noChangeShapeType="1"/>
            <a:stCxn id="553992" idx="6"/>
            <a:endCxn id="55398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9" name="AutoShape 25"/>
          <p:cNvCxnSpPr>
            <a:cxnSpLocks noChangeShapeType="1"/>
            <a:stCxn id="553988" idx="5"/>
            <a:endCxn id="55398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4026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4027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402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402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4030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403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5403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54033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54034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s, 2, 3, 4, 5, 6, 7, t }</a:t>
            </a:r>
          </a:p>
        </p:txBody>
      </p:sp>
      <p:sp>
        <p:nvSpPr>
          <p:cNvPr id="554036" name="AutoShape 52"/>
          <p:cNvSpPr>
            <a:spLocks noChangeArrowheads="1"/>
          </p:cNvSpPr>
          <p:nvPr/>
        </p:nvSpPr>
        <p:spPr bwMode="auto">
          <a:xfrm>
            <a:off x="376238" y="266700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4037" name="Text Box 53"/>
          <p:cNvSpPr txBox="1">
            <a:spLocks noChangeArrowheads="1"/>
          </p:cNvSpPr>
          <p:nvPr/>
        </p:nvSpPr>
        <p:spPr bwMode="auto">
          <a:xfrm>
            <a:off x="120650" y="2279650"/>
            <a:ext cx="10985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18778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1611-6388-4349-B174-753C19ADD4D6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534532" name="Oval 4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34533" name="Oval 5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34536" name="Oval 8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34537" name="Oval 9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34538" name="Oval 10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34539" name="Oval 11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34540" name="AutoShape 12"/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1" name="AutoShape 13"/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2" name="AutoShape 14"/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3" name="AutoShape 15"/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4" name="AutoShape 16"/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5" name="AutoShape 17"/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6" name="AutoShape 18"/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7" name="AutoShape 19"/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8" name="AutoShape 20"/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9" name="AutoShape 21"/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0" name="AutoShape 22"/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1" name="AutoShape 23"/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2" name="AutoShape 24"/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3" name="AutoShape 25"/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4" name="AutoShape 26"/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34561" name="Text Box 33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34566" name="Text Box 38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4568" name="Text Box 40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34569" name="Text Box 41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4570" name="Freeform 42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4571" name="Text Box 43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4572" name="Text Box 44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4576" name="Text Box 48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4578" name="Text Box 50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4580" name="AutoShape 52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2, 3, 4, 5, 6, 7, t }</a:t>
            </a:r>
          </a:p>
        </p:txBody>
      </p:sp>
      <p:sp>
        <p:nvSpPr>
          <p:cNvPr id="534583" name="AutoShape 55"/>
          <p:cNvSpPr>
            <a:spLocks noChangeArrowheads="1"/>
          </p:cNvSpPr>
          <p:nvPr/>
        </p:nvSpPr>
        <p:spPr bwMode="auto">
          <a:xfrm rot="-3296093">
            <a:off x="1827213" y="2303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1225550" y="1979613"/>
            <a:ext cx="165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44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Dijkstra's Shortest Path Algorithm</a:t>
            </a:r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E628-F11D-400C-9FF6-0DCB53A30BC6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s</a:t>
            </a:r>
          </a:p>
        </p:txBody>
      </p:sp>
      <p:sp>
        <p:nvSpPr>
          <p:cNvPr id="53760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</a:p>
        </p:txBody>
      </p:sp>
      <p:sp>
        <p:nvSpPr>
          <p:cNvPr id="53760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t</a:t>
            </a:r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</a:p>
        </p:txBody>
      </p:sp>
      <p:sp>
        <p:nvSpPr>
          <p:cNvPr id="53760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</a:p>
        </p:txBody>
      </p:sp>
      <p:sp>
        <p:nvSpPr>
          <p:cNvPr id="53761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</a:p>
        </p:txBody>
      </p:sp>
      <p:cxnSp>
        <p:nvCxnSpPr>
          <p:cNvPr id="537611" name="AutoShape 11"/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2" name="AutoShape 12"/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3" name="AutoShape 13"/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4" name="AutoShape 14"/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5" name="AutoShape 15"/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6" name="AutoShape 16"/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7" name="AutoShape 17"/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8" name="AutoShape 18"/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9" name="AutoShape 19"/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0" name="AutoShape 20"/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1" name="AutoShape 21"/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2" name="AutoShape 22"/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3" name="AutoShape 23"/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4" name="AutoShape 24"/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5" name="AutoShape 25"/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24</a:t>
            </a:r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3763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3763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3763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3763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3763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3763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3763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763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3764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37641" name="Freeform 41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7642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7643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7645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7646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7647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7648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7649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6600"/>
                </a:solidFill>
              </a:rPr>
              <a:t> </a:t>
            </a:r>
            <a:r>
              <a:rPr lang="en-US" alt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b="1">
              <a:solidFill>
                <a:srgbClr val="006600"/>
              </a:solidFill>
            </a:endParaRPr>
          </a:p>
        </p:txBody>
      </p:sp>
      <p:sp>
        <p:nvSpPr>
          <p:cNvPr id="537650" name="Text Box 50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altLang="en-US" sz="1600">
              <a:solidFill>
                <a:srgbClr val="006600"/>
              </a:solidFill>
            </a:endParaRPr>
          </a:p>
        </p:txBody>
      </p:sp>
      <p:sp>
        <p:nvSpPr>
          <p:cNvPr id="537651" name="AutoShape 51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/>
              <a:t>PQ = { 2, 3, 4, 5, 6, 7, t }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X</a:t>
            </a:r>
          </a:p>
        </p:txBody>
      </p:sp>
      <p:sp>
        <p:nvSpPr>
          <p:cNvPr id="537661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7233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</TotalTime>
  <Words>2128</Words>
  <Application>Microsoft Office PowerPoint</Application>
  <PresentationFormat>On-screen Show (4:3)</PresentationFormat>
  <Paragraphs>1013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 Antiqua</vt:lpstr>
      <vt:lpstr>Century Gothic</vt:lpstr>
      <vt:lpstr>Constantia</vt:lpstr>
      <vt:lpstr>Monotype Sorts</vt:lpstr>
      <vt:lpstr>Symbol</vt:lpstr>
      <vt:lpstr>Apothecary</vt:lpstr>
      <vt:lpstr>Dijkstra’s Algorithm</vt:lpstr>
      <vt:lpstr>Single-Source Shortest Path Problem </vt:lpstr>
      <vt:lpstr>Dijkstra's algorithm </vt:lpstr>
      <vt:lpstr>PowerPoint Presentation</vt:lpstr>
      <vt:lpstr>Dijkstra's Shortest Path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Khaleda Akter Papry</dc:creator>
  <cp:lastModifiedBy>Khaleda Akter Papry</cp:lastModifiedBy>
  <cp:revision>4</cp:revision>
  <dcterms:created xsi:type="dcterms:W3CDTF">2006-08-16T00:00:00Z</dcterms:created>
  <dcterms:modified xsi:type="dcterms:W3CDTF">2016-10-26T02:23:13Z</dcterms:modified>
</cp:coreProperties>
</file>